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70" r:id="rId4"/>
    <p:sldId id="267" r:id="rId5"/>
    <p:sldId id="285" r:id="rId6"/>
    <p:sldId id="271" r:id="rId7"/>
    <p:sldId id="258" r:id="rId8"/>
    <p:sldId id="273" r:id="rId9"/>
    <p:sldId id="274" r:id="rId10"/>
    <p:sldId id="276" r:id="rId11"/>
    <p:sldId id="264" r:id="rId12"/>
    <p:sldId id="265" r:id="rId13"/>
    <p:sldId id="279" r:id="rId14"/>
    <p:sldId id="280" r:id="rId15"/>
    <p:sldId id="266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64" d="100"/>
          <a:sy n="64" d="100"/>
        </p:scale>
        <p:origin x="90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4FBC5-E5DA-48F8-BC8E-6F5DEC763EC8}" type="datetimeFigureOut">
              <a:rPr lang="ru-RU" smtClean="0"/>
              <a:t>14.12.2020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13E7A-4D6B-4289-A842-667D65C9DE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13963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4FBC5-E5DA-48F8-BC8E-6F5DEC763EC8}" type="datetimeFigureOut">
              <a:rPr lang="ru-RU" smtClean="0"/>
              <a:t>14.12.2020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13E7A-4D6B-4289-A842-667D65C9DE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96953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4FBC5-E5DA-48F8-BC8E-6F5DEC763EC8}" type="datetimeFigureOut">
              <a:rPr lang="ru-RU" smtClean="0"/>
              <a:t>14.12.2020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13E7A-4D6B-4289-A842-667D65C9DE9D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607662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4FBC5-E5DA-48F8-BC8E-6F5DEC763EC8}" type="datetimeFigureOut">
              <a:rPr lang="ru-RU" smtClean="0"/>
              <a:t>14.12.2020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13E7A-4D6B-4289-A842-667D65C9DE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45386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4FBC5-E5DA-48F8-BC8E-6F5DEC763EC8}" type="datetimeFigureOut">
              <a:rPr lang="ru-RU" smtClean="0"/>
              <a:t>14.12.2020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13E7A-4D6B-4289-A842-667D65C9DE9D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446294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4FBC5-E5DA-48F8-BC8E-6F5DEC763EC8}" type="datetimeFigureOut">
              <a:rPr lang="ru-RU" smtClean="0"/>
              <a:t>14.12.2020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13E7A-4D6B-4289-A842-667D65C9DE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54647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4FBC5-E5DA-48F8-BC8E-6F5DEC763EC8}" type="datetimeFigureOut">
              <a:rPr lang="ru-RU" smtClean="0"/>
              <a:t>14.12.2020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13E7A-4D6B-4289-A842-667D65C9DE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01927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4FBC5-E5DA-48F8-BC8E-6F5DEC763EC8}" type="datetimeFigureOut">
              <a:rPr lang="ru-RU" smtClean="0"/>
              <a:t>14.12.2020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13E7A-4D6B-4289-A842-667D65C9DE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7768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4FBC5-E5DA-48F8-BC8E-6F5DEC763EC8}" type="datetimeFigureOut">
              <a:rPr lang="ru-RU" smtClean="0"/>
              <a:t>14.12.2020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13E7A-4D6B-4289-A842-667D65C9DE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6800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4FBC5-E5DA-48F8-BC8E-6F5DEC763EC8}" type="datetimeFigureOut">
              <a:rPr lang="ru-RU" smtClean="0"/>
              <a:t>14.12.2020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13E7A-4D6B-4289-A842-667D65C9DE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29844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4FBC5-E5DA-48F8-BC8E-6F5DEC763EC8}" type="datetimeFigureOut">
              <a:rPr lang="ru-RU" smtClean="0"/>
              <a:t>14.12.2020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13E7A-4D6B-4289-A842-667D65C9DE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99718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4FBC5-E5DA-48F8-BC8E-6F5DEC763EC8}" type="datetimeFigureOut">
              <a:rPr lang="ru-RU" smtClean="0"/>
              <a:t>14.12.2020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13E7A-4D6B-4289-A842-667D65C9DE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93130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4FBC5-E5DA-48F8-BC8E-6F5DEC763EC8}" type="datetimeFigureOut">
              <a:rPr lang="ru-RU" smtClean="0"/>
              <a:t>14.12.2020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13E7A-4D6B-4289-A842-667D65C9DE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92046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4FBC5-E5DA-48F8-BC8E-6F5DEC763EC8}" type="datetimeFigureOut">
              <a:rPr lang="ru-RU" smtClean="0"/>
              <a:t>14.12.2020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13E7A-4D6B-4289-A842-667D65C9DE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78245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4FBC5-E5DA-48F8-BC8E-6F5DEC763EC8}" type="datetimeFigureOut">
              <a:rPr lang="ru-RU" smtClean="0"/>
              <a:t>14.12.2020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13E7A-4D6B-4289-A842-667D65C9DE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79213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4FBC5-E5DA-48F8-BC8E-6F5DEC763EC8}" type="datetimeFigureOut">
              <a:rPr lang="ru-RU" smtClean="0"/>
              <a:t>14.12.2020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13E7A-4D6B-4289-A842-667D65C9DE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68034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B4FBC5-E5DA-48F8-BC8E-6F5DEC763EC8}" type="datetimeFigureOut">
              <a:rPr lang="ru-RU" smtClean="0"/>
              <a:t>14.12.2020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57313E7A-4D6B-4289-A842-667D65C9DE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40869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cleverence.ru/WH15/" TargetMode="Externa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s://www.cleverence.ru/software/functions/28914" TargetMode="Externa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s://www.cleverence.ru/software/mobile-smarts/WH15/?filter_license=1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envic.ru/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s://www.cleverence.ru/hardware/mdc/atol/smart-pro/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https://www.cleverence.ru/upload/iblock/7f5/7f5a000aa9a20bc2cf8030a3dd2940ad.jpg" TargetMode="Externa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s://www.cleverence.ru/software/functions/16438/" TargetMode="Externa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s://www.cleverence.ru/software/functions/69102/" TargetMode="Externa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s://www.cleverence.ru/software/functions/50740" TargetMode="Externa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510490-88F8-4238-940A-1DE9D21273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800" u="sng" dirty="0">
                <a:hlinkClick r:id="rId2"/>
              </a:rPr>
              <a:t>Mobile SMARTS: Магазин 15 </a:t>
            </a:r>
            <a:endParaRPr lang="ru-RU" sz="4800" dirty="0"/>
          </a:p>
        </p:txBody>
      </p:sp>
      <p:pic>
        <p:nvPicPr>
          <p:cNvPr id="9" name="Рисунок 8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6B31C165-2112-4133-8E2D-9853F537CC2D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1" b="7811"/>
          <a:stretch>
            <a:fillRect/>
          </a:stretch>
        </p:blipFill>
        <p:spPr>
          <a:xfrm>
            <a:off x="2954338" y="1744663"/>
            <a:ext cx="5880100" cy="2790825"/>
          </a:xfrm>
        </p:spPr>
      </p:pic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14E4AA1-6038-4DFF-B0D1-B42AD4285B15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pPr algn="l"/>
            <a:r>
              <a:rPr lang="ru-RU" dirty="0">
                <a:solidFill>
                  <a:schemeClr val="tx1"/>
                </a:solidFill>
              </a:rPr>
              <a:t>Программное обеспечение для мобильных устройств со встроенным сканером </a:t>
            </a:r>
            <a:r>
              <a:rPr lang="ru-RU" dirty="0" err="1">
                <a:solidFill>
                  <a:schemeClr val="tx1"/>
                </a:solidFill>
              </a:rPr>
              <a:t>штрихкодов</a:t>
            </a:r>
            <a:r>
              <a:rPr lang="ru-RU" dirty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6" name="image2.png"/>
          <p:cNvPicPr/>
          <p:nvPr/>
        </p:nvPicPr>
        <p:blipFill>
          <a:blip r:embed="rId4"/>
          <a:srcRect/>
          <a:stretch>
            <a:fillRect/>
          </a:stretch>
        </p:blipFill>
        <p:spPr>
          <a:xfrm>
            <a:off x="1193030" y="244764"/>
            <a:ext cx="2536825" cy="445770"/>
          </a:xfrm>
          <a:prstGeom prst="rect">
            <a:avLst/>
          </a:prstGeom>
          <a:ln/>
        </p:spPr>
      </p:pic>
      <p:sp>
        <p:nvSpPr>
          <p:cNvPr id="4" name="TextBox 3"/>
          <p:cNvSpPr txBox="1"/>
          <p:nvPr/>
        </p:nvSpPr>
        <p:spPr>
          <a:xfrm>
            <a:off x="2610197" y="813645"/>
            <a:ext cx="6882673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Комплексное оснащение предприятий торговли и общественного питания.</a:t>
            </a:r>
          </a:p>
          <a:p>
            <a:r>
              <a:rPr lang="ru-RU" sz="1400" dirty="0"/>
              <a:t>Торговое оборудование, системы безопасности, автоматизация учёта. </a:t>
            </a:r>
          </a:p>
          <a:p>
            <a:r>
              <a:rPr lang="ru-RU" sz="1400" b="1" dirty="0"/>
              <a:t>г. Симферополь, Севастопольская </a:t>
            </a:r>
            <a:r>
              <a:rPr lang="ru-RU" sz="1400" b="1" dirty="0" err="1"/>
              <a:t>ул</a:t>
            </a:r>
            <a:r>
              <a:rPr lang="ru-RU" sz="1400" b="1" dirty="0"/>
              <a:t>, 76, оф. 21б. тел.: 89781009040 </a:t>
            </a:r>
            <a:endParaRPr lang="ru-RU" sz="1400" dirty="0"/>
          </a:p>
          <a:p>
            <a:r>
              <a:rPr lang="ru-RU" sz="1400" b="1" dirty="0"/>
              <a:t>e-</a:t>
            </a:r>
            <a:r>
              <a:rPr lang="ru-RU" sz="1400" b="1" dirty="0" err="1"/>
              <a:t>mail</a:t>
            </a:r>
            <a:r>
              <a:rPr lang="ru-RU" sz="1400" b="1" dirty="0"/>
              <a:t>: </a:t>
            </a:r>
            <a:r>
              <a:rPr lang="en-US" sz="1400" b="1" dirty="0" err="1"/>
              <a:t>krym</a:t>
            </a:r>
            <a:r>
              <a:rPr lang="ru-RU" sz="1400" b="1" dirty="0"/>
              <a:t>@denvic.ru</a:t>
            </a:r>
            <a:endParaRPr lang="ru-RU" sz="14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167375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510490-88F8-4238-940A-1DE9D21273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10653" y="443722"/>
            <a:ext cx="7327353" cy="1024466"/>
          </a:xfrm>
        </p:spPr>
        <p:txBody>
          <a:bodyPr/>
          <a:lstStyle/>
          <a:p>
            <a:r>
              <a:rPr lang="ru-RU" sz="4800" dirty="0"/>
              <a:t>Подробнее о функциях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14E4AA1-6038-4DFF-B0D1-B42AD4285B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10653" y="1588168"/>
            <a:ext cx="8181472" cy="4475748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/>
              <a:t>Подбор заказа</a:t>
            </a:r>
            <a:r>
              <a:rPr lang="ru-RU" dirty="0"/>
              <a:t> </a:t>
            </a:r>
          </a:p>
          <a:p>
            <a:pPr algn="ctr"/>
            <a:endParaRPr lang="ru-RU" dirty="0"/>
          </a:p>
          <a:p>
            <a:pPr algn="just" fontAlgn="ctr"/>
            <a:r>
              <a:rPr lang="ru-RU" dirty="0"/>
              <a:t>	Документ «Подбор заказа» включает в себя необходимые наименования товаров, их количество, и передается дальше по технологической цепочке. </a:t>
            </a:r>
          </a:p>
          <a:p>
            <a:pPr algn="just" fontAlgn="ctr"/>
            <a:r>
              <a:rPr lang="ru-RU" dirty="0"/>
              <a:t>	Основные достоинства автоматизации данной операции - сокращение затрачиваемого времени, уменьшение количества ошибок, связанным с человеческим фактором.</a:t>
            </a:r>
          </a:p>
          <a:p>
            <a:pPr algn="just" fontAlgn="ctr"/>
            <a:endParaRPr lang="ru-RU" dirty="0"/>
          </a:p>
          <a:p>
            <a:pPr algn="ctr" fontAlgn="ctr"/>
            <a:r>
              <a:rPr lang="ru-RU" dirty="0"/>
              <a:t>Подробности: </a:t>
            </a:r>
            <a:r>
              <a:rPr lang="en-US" dirty="0">
                <a:hlinkClick r:id="rId2"/>
              </a:rPr>
              <a:t>https://www.cleverence.ru/software/functions/28914/</a:t>
            </a:r>
            <a:endParaRPr lang="ru-RU" dirty="0"/>
          </a:p>
        </p:txBody>
      </p:sp>
      <p:pic>
        <p:nvPicPr>
          <p:cNvPr id="9" name="Рисунок 8" descr="Изображение выглядит как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4A2B48A6-0675-48AB-92E7-64154D23323C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263" y="6197991"/>
            <a:ext cx="2290610" cy="596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2784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510490-88F8-4238-940A-1DE9D21273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45854" y="994611"/>
            <a:ext cx="7056095" cy="484423"/>
          </a:xfrm>
        </p:spPr>
        <p:txBody>
          <a:bodyPr/>
          <a:lstStyle/>
          <a:p>
            <a:r>
              <a:rPr lang="ru-RU" sz="2400" dirty="0"/>
              <a:t>Совместимое программное обеспечение</a:t>
            </a:r>
          </a:p>
        </p:txBody>
      </p:sp>
      <p:pic>
        <p:nvPicPr>
          <p:cNvPr id="9" name="Рисунок 8" descr="Изображение выглядит как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4A2B48A6-0675-48AB-92E7-64154D23323C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263" y="6197991"/>
            <a:ext cx="2290610" cy="59604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6274" y="1781345"/>
            <a:ext cx="8615257" cy="2630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82335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510490-88F8-4238-940A-1DE9D21273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9175" y="176269"/>
            <a:ext cx="6958741" cy="1644141"/>
          </a:xfrm>
        </p:spPr>
        <p:txBody>
          <a:bodyPr/>
          <a:lstStyle/>
          <a:p>
            <a:r>
              <a:rPr lang="ru-RU" sz="4800" dirty="0"/>
              <a:t>Варианты и стоимость  основных лицензий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14E4AA1-6038-4DFF-B0D1-B42AD4285B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4484" y="1740715"/>
            <a:ext cx="8732940" cy="4536971"/>
          </a:xfrm>
        </p:spPr>
        <p:txBody>
          <a:bodyPr>
            <a:normAutofit lnSpcReduction="10000"/>
          </a:bodyPr>
          <a:lstStyle/>
          <a:p>
            <a:r>
              <a:rPr lang="ru-RU" b="1" dirty="0"/>
              <a:t>В «Mobile SMARTS: Склад 15» есть:</a:t>
            </a:r>
            <a:endParaRPr lang="ru-RU" dirty="0"/>
          </a:p>
          <a:p>
            <a:r>
              <a:rPr lang="ru-RU" dirty="0"/>
              <a:t>- 4 уровня лицензии: Минимум, Базовый, Расширенный, Полный</a:t>
            </a:r>
          </a:p>
          <a:p>
            <a:r>
              <a:rPr lang="ru-RU" dirty="0"/>
              <a:t>- Лицензии, «привязанные» к типу </a:t>
            </a:r>
            <a:r>
              <a:rPr lang="ru-RU" dirty="0" err="1"/>
              <a:t>бэк</a:t>
            </a:r>
            <a:r>
              <a:rPr lang="ru-RU" dirty="0"/>
              <a:t>-офиса</a:t>
            </a:r>
          </a:p>
          <a:p>
            <a:r>
              <a:rPr lang="ru-RU" dirty="0"/>
              <a:t>- Платная подписка на обновления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r>
              <a:rPr lang="ru-RU" dirty="0"/>
              <a:t>Сравнение функционала лицензии: </a:t>
            </a:r>
            <a:r>
              <a:rPr lang="en-US" dirty="0">
                <a:hlinkClick r:id="rId2"/>
              </a:rPr>
              <a:t>https://www.cleverence.ru/software/mobile-smarts/WH15/?filter_license=1</a:t>
            </a:r>
            <a:endParaRPr lang="ru-RU" dirty="0"/>
          </a:p>
        </p:txBody>
      </p:sp>
      <p:pic>
        <p:nvPicPr>
          <p:cNvPr id="9" name="Рисунок 8" descr="Изображение выглядит как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4A2B48A6-0675-48AB-92E7-64154D23323C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263" y="6197991"/>
            <a:ext cx="2290610" cy="59604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44693" y="3141457"/>
            <a:ext cx="7892731" cy="2274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50508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510490-88F8-4238-940A-1DE9D21273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6263" y="1030949"/>
            <a:ext cx="8395855" cy="1029855"/>
          </a:xfrm>
        </p:spPr>
        <p:txBody>
          <a:bodyPr/>
          <a:lstStyle/>
          <a:p>
            <a:r>
              <a:rPr lang="ru-RU" sz="4800" dirty="0"/>
              <a:t>Преимущества </a:t>
            </a:r>
            <a:r>
              <a:rPr lang="en-US" sz="4800" dirty="0"/>
              <a:t>«Mobile SMARTS: </a:t>
            </a:r>
            <a:r>
              <a:rPr lang="ru-RU" sz="4800" dirty="0"/>
              <a:t>Магазин 15»? 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14E4AA1-6038-4DFF-B0D1-B42AD4285B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11568" y="2060804"/>
            <a:ext cx="8139151" cy="4021341"/>
          </a:xfrm>
        </p:spPr>
        <p:txBody>
          <a:bodyPr>
            <a:normAutofit fontScale="92500" lnSpcReduction="20000"/>
          </a:bodyPr>
          <a:lstStyle/>
          <a:p>
            <a:pPr marL="514350" indent="-514350" algn="l">
              <a:lnSpc>
                <a:spcPct val="150000"/>
              </a:lnSpc>
              <a:buAutoNum type="arabicPeriod"/>
            </a:pP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Мобильное ПО для автоматизации работы магазина</a:t>
            </a:r>
          </a:p>
          <a:p>
            <a:pPr marL="514350" indent="-514350" algn="l">
              <a:lnSpc>
                <a:spcPct val="150000"/>
              </a:lnSpc>
              <a:buAutoNum type="arabicPeriod"/>
            </a:pP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Подходит для любого типа магазина</a:t>
            </a:r>
          </a:p>
          <a:p>
            <a:pPr marL="514350" indent="-514350" algn="l">
              <a:lnSpc>
                <a:spcPct val="150000"/>
              </a:lnSpc>
              <a:buAutoNum type="arabicPeriod"/>
            </a:pP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Одинаково работает на любых ТСД с 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Windows 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и 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Android</a:t>
            </a:r>
            <a:endParaRPr lang="ru-RU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514350" indent="-514350" algn="l">
              <a:lnSpc>
                <a:spcPct val="150000"/>
              </a:lnSpc>
              <a:buAutoNum type="arabicPeriod"/>
            </a:pP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Все основные операции по приёму товара</a:t>
            </a:r>
          </a:p>
          <a:p>
            <a:pPr marL="514350" indent="-514350" algn="l">
              <a:lnSpc>
                <a:spcPct val="150000"/>
              </a:lnSpc>
              <a:buAutoNum type="arabicPeriod"/>
            </a:pP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Решает задачи поштучного учета (ЕГАИС и т.д.)</a:t>
            </a:r>
          </a:p>
          <a:p>
            <a:pPr marL="514350" indent="-514350" algn="l">
              <a:lnSpc>
                <a:spcPct val="150000"/>
              </a:lnSpc>
              <a:buAutoNum type="arabicPeriod"/>
            </a:pP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Любой тип обмена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WiFi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/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кабель/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3G, 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онлайн/</a:t>
            </a:r>
            <a:r>
              <a:rPr lang="ru-RU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оффлайн</a:t>
            </a:r>
            <a:endParaRPr lang="ru-RU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514350" indent="-514350" algn="l">
              <a:lnSpc>
                <a:spcPct val="150000"/>
              </a:lnSpc>
              <a:buAutoNum type="arabicPeriod"/>
            </a:pP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Возможность доработок.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endParaRPr lang="en-US" u="sng" dirty="0"/>
          </a:p>
          <a:p>
            <a:pPr algn="ctr"/>
            <a:endParaRPr lang="ru-RU" dirty="0"/>
          </a:p>
        </p:txBody>
      </p:sp>
      <p:pic>
        <p:nvPicPr>
          <p:cNvPr id="9" name="Рисунок 8" descr="Изображение выглядит как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4A2B48A6-0675-48AB-92E7-64154D23323C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263" y="6197991"/>
            <a:ext cx="2290610" cy="596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7045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510490-88F8-4238-940A-1DE9D21273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51795" y="902613"/>
            <a:ext cx="7443505" cy="1029855"/>
          </a:xfrm>
        </p:spPr>
        <p:txBody>
          <a:bodyPr/>
          <a:lstStyle/>
          <a:p>
            <a:r>
              <a:rPr lang="ru-RU" sz="4800" dirty="0"/>
              <a:t>Услуги по внедрению и адаптации решения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14E4AA1-6038-4DFF-B0D1-B42AD4285B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98597" y="2626436"/>
            <a:ext cx="8349899" cy="2266406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sz="2400" dirty="0"/>
              <a:t>- Удаленная установка дистрибутива с сайта на ПК</a:t>
            </a:r>
          </a:p>
          <a:p>
            <a:pPr algn="just"/>
            <a:r>
              <a:rPr lang="ru-RU" sz="2400" dirty="0"/>
              <a:t>- Установка программы на ТСД</a:t>
            </a:r>
          </a:p>
          <a:p>
            <a:pPr algn="just"/>
            <a:r>
              <a:rPr lang="ru-RU" sz="2400" dirty="0"/>
              <a:t>- Подключение базы к </a:t>
            </a:r>
            <a:r>
              <a:rPr lang="ru-RU" sz="2400" dirty="0" err="1"/>
              <a:t>товароучетной</a:t>
            </a:r>
            <a:r>
              <a:rPr lang="ru-RU" sz="2400" dirty="0"/>
              <a:t> программе</a:t>
            </a:r>
          </a:p>
          <a:p>
            <a:pPr algn="just"/>
            <a:r>
              <a:rPr lang="ru-RU" sz="2400" dirty="0"/>
              <a:t>- Выгрузка номенклатуры на сервер/ТСД.</a:t>
            </a:r>
          </a:p>
          <a:p>
            <a:pPr algn="just"/>
            <a:r>
              <a:rPr lang="ru-RU" sz="2400" dirty="0"/>
              <a:t>- Обучение пользователей</a:t>
            </a:r>
            <a:endParaRPr lang="en-US" sz="2400" dirty="0"/>
          </a:p>
          <a:p>
            <a:pPr algn="ctr"/>
            <a:endParaRPr lang="ru-RU" dirty="0"/>
          </a:p>
        </p:txBody>
      </p:sp>
      <p:pic>
        <p:nvPicPr>
          <p:cNvPr id="9" name="Рисунок 8" descr="Изображение выглядит как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4A2B48A6-0675-48AB-92E7-64154D23323C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263" y="6197991"/>
            <a:ext cx="2290610" cy="596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3903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Изображение выглядит как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4A2B48A6-0675-48AB-92E7-64154D2332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6276" y="1531456"/>
            <a:ext cx="7294019" cy="1897978"/>
          </a:xfrm>
          <a:prstGeom prst="rect">
            <a:avLst/>
          </a:prstGeom>
        </p:spPr>
      </p:pic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3422923" y="4031501"/>
            <a:ext cx="4778968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Менеджер отдела продаж компании ДЕНВИК </a:t>
            </a:r>
            <a:endParaRPr kumimoji="0" lang="en-US" alt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г. 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Симферополь, Севастопольская ул., 76 д.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Моб. +7 978 100 90 80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Тел. +7 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978 100 90 40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доб.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E-</a:t>
            </a:r>
            <a:r>
              <a:rPr kumimoji="0" lang="ru-RU" altLang="ru-RU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mail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sklyarenko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@denvi</a:t>
            </a:r>
            <a:r>
              <a:rPr lang="en-US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c.ru</a:t>
            </a:r>
            <a:endParaRPr kumimoji="0" lang="ru-RU" alt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Сайт: 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www.denvic.ru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210986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14E4AA1-6038-4DFF-B0D1-B42AD4285B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94021" y="2557778"/>
            <a:ext cx="6952497" cy="2655906"/>
          </a:xfrm>
        </p:spPr>
        <p:txBody>
          <a:bodyPr>
            <a:normAutofit/>
          </a:bodyPr>
          <a:lstStyle/>
          <a:p>
            <a:r>
              <a:rPr lang="ru-RU" dirty="0"/>
              <a:t>Мы предлагаем комплексное решение, которое:</a:t>
            </a:r>
          </a:p>
          <a:p>
            <a:r>
              <a:rPr lang="ru-RU" dirty="0"/>
              <a:t>- Позволяет быстро автоматизировать, оптимизировать рабочие места и бизнес-процессы по учету товара в магазине</a:t>
            </a:r>
          </a:p>
          <a:p>
            <a:pPr marL="285750" indent="-285750">
              <a:buFontTx/>
              <a:buChar char="-"/>
            </a:pPr>
            <a:r>
              <a:rPr lang="ru-RU" dirty="0"/>
              <a:t>Позволяет мобильному оборудованию (ТСД или смартфону) полностью раскрыть свой потенциал </a:t>
            </a:r>
          </a:p>
          <a:p>
            <a:pPr marL="285750" indent="-285750">
              <a:buFontTx/>
              <a:buChar char="-"/>
            </a:pPr>
            <a:r>
              <a:rPr lang="ru-RU" dirty="0"/>
              <a:t>- Закрывает собой все потребности по мобильной автоматизации магазина</a:t>
            </a:r>
          </a:p>
        </p:txBody>
      </p:sp>
      <p:pic>
        <p:nvPicPr>
          <p:cNvPr id="9" name="Рисунок 8" descr="Изображение выглядит как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4A2B48A6-0675-48AB-92E7-64154D23323C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263" y="6197991"/>
            <a:ext cx="2290610" cy="596040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966740" y="253677"/>
            <a:ext cx="7766936" cy="1646302"/>
          </a:xfrm>
        </p:spPr>
        <p:txBody>
          <a:bodyPr/>
          <a:lstStyle/>
          <a:p>
            <a:r>
              <a:rPr lang="ru-RU" sz="4800" dirty="0"/>
              <a:t>Для чего?</a:t>
            </a:r>
          </a:p>
        </p:txBody>
      </p:sp>
    </p:spTree>
    <p:extLst>
      <p:ext uri="{BB962C8B-B14F-4D97-AF65-F5344CB8AC3E}">
        <p14:creationId xmlns:p14="http://schemas.microsoft.com/office/powerpoint/2010/main" val="23929568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14E4AA1-6038-4DFF-B0D1-B42AD4285B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45673" y="2847070"/>
            <a:ext cx="7500845" cy="2445366"/>
          </a:xfrm>
        </p:spPr>
        <p:txBody>
          <a:bodyPr>
            <a:normAutofit/>
          </a:bodyPr>
          <a:lstStyle/>
          <a:p>
            <a:r>
              <a:rPr lang="ru-RU" dirty="0"/>
              <a:t>- Терминал сбора данных</a:t>
            </a:r>
          </a:p>
          <a:p>
            <a:r>
              <a:rPr lang="ru-RU" dirty="0"/>
              <a:t>- Программное обеспечение</a:t>
            </a:r>
          </a:p>
          <a:p>
            <a:pPr marL="285750" indent="-285750">
              <a:buFontTx/>
              <a:buChar char="-"/>
            </a:pPr>
            <a:r>
              <a:rPr lang="ru-RU" dirty="0"/>
              <a:t>- Услуги по внедрению и адаптации решения</a:t>
            </a:r>
          </a:p>
          <a:p>
            <a:pPr marL="285750" indent="-285750">
              <a:buFontTx/>
              <a:buChar char="-"/>
            </a:pPr>
            <a:r>
              <a:rPr lang="ru-RU" dirty="0"/>
              <a:t>- Обучение персонала</a:t>
            </a:r>
          </a:p>
          <a:p>
            <a:pPr marL="285750" indent="-285750">
              <a:buFontTx/>
              <a:buChar char="-"/>
            </a:pPr>
            <a:endParaRPr lang="ru-RU" dirty="0"/>
          </a:p>
        </p:txBody>
      </p:sp>
      <p:pic>
        <p:nvPicPr>
          <p:cNvPr id="9" name="Рисунок 8" descr="Изображение выглядит как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4A2B48A6-0675-48AB-92E7-64154D23323C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263" y="6197991"/>
            <a:ext cx="2290610" cy="596040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745673" y="1949779"/>
            <a:ext cx="6621549" cy="720665"/>
          </a:xfrm>
        </p:spPr>
        <p:txBody>
          <a:bodyPr/>
          <a:lstStyle/>
          <a:p>
            <a:pPr algn="ctr"/>
            <a:r>
              <a:rPr lang="ru-RU" sz="4800" dirty="0"/>
              <a:t>Состав предлагаемого комплекта</a:t>
            </a:r>
          </a:p>
        </p:txBody>
      </p:sp>
    </p:spTree>
    <p:extLst>
      <p:ext uri="{BB962C8B-B14F-4D97-AF65-F5344CB8AC3E}">
        <p14:creationId xmlns:p14="http://schemas.microsoft.com/office/powerpoint/2010/main" val="29013922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510490-88F8-4238-940A-1DE9D21273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50731" y="224379"/>
            <a:ext cx="8096596" cy="820595"/>
          </a:xfrm>
        </p:spPr>
        <p:txBody>
          <a:bodyPr/>
          <a:lstStyle/>
          <a:p>
            <a:pPr algn="ctr"/>
            <a:r>
              <a:rPr lang="ru-RU" sz="4800" dirty="0"/>
              <a:t>Терминал сбора данных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14E4AA1-6038-4DFF-B0D1-B42AD4285B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01477" y="1044974"/>
            <a:ext cx="7183927" cy="5361709"/>
          </a:xfrm>
        </p:spPr>
        <p:txBody>
          <a:bodyPr>
            <a:normAutofit/>
          </a:bodyPr>
          <a:lstStyle/>
          <a:p>
            <a:r>
              <a:rPr lang="ru-RU" dirty="0"/>
              <a:t>Мы предлагаем для реализации нашего решения терминал сбора данных АТОЛ </a:t>
            </a:r>
            <a:r>
              <a:rPr lang="en-US" dirty="0" err="1"/>
              <a:t>Smart.Pro</a:t>
            </a:r>
            <a:r>
              <a:rPr lang="en-US" dirty="0"/>
              <a:t> </a:t>
            </a:r>
            <a:r>
              <a:rPr lang="ru-RU" dirty="0"/>
              <a:t>со следующими характеристиками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r>
              <a:rPr lang="ru-RU" dirty="0"/>
              <a:t>  </a:t>
            </a:r>
          </a:p>
          <a:p>
            <a:endParaRPr lang="ru-RU" dirty="0"/>
          </a:p>
          <a:p>
            <a:endParaRPr lang="ru-RU" dirty="0"/>
          </a:p>
          <a:p>
            <a:r>
              <a:rPr lang="ru-RU" dirty="0"/>
              <a:t>Подробности на</a:t>
            </a:r>
            <a:r>
              <a:rPr lang="en-US" dirty="0"/>
              <a:t> </a:t>
            </a:r>
            <a:r>
              <a:rPr lang="en-US" dirty="0">
                <a:hlinkClick r:id="rId2"/>
              </a:rPr>
              <a:t>https://www.cleverence.ru/hardware/mdc/atol/smart-pro/</a:t>
            </a:r>
            <a:endParaRPr lang="ru-RU" dirty="0"/>
          </a:p>
        </p:txBody>
      </p:sp>
      <p:pic>
        <p:nvPicPr>
          <p:cNvPr id="9" name="Рисунок 8" descr="Изображение выглядит как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4A2B48A6-0675-48AB-92E7-64154D23323C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263" y="6197991"/>
            <a:ext cx="2290610" cy="596040"/>
          </a:xfrm>
          <a:prstGeom prst="rect">
            <a:avLst/>
          </a:prstGeom>
        </p:spPr>
      </p:pic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3C417123-391E-45E7-9A12-5A0652FF777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3954239"/>
              </p:ext>
            </p:extLst>
          </p:nvPr>
        </p:nvGraphicFramePr>
        <p:xfrm>
          <a:off x="2220919" y="1725578"/>
          <a:ext cx="6926408" cy="4000500"/>
        </p:xfrm>
        <a:graphic>
          <a:graphicData uri="http://schemas.openxmlformats.org/drawingml/2006/table">
            <a:tbl>
              <a:tblPr/>
              <a:tblGrid>
                <a:gridCol w="1892691">
                  <a:extLst>
                    <a:ext uri="{9D8B030D-6E8A-4147-A177-3AD203B41FA5}">
                      <a16:colId xmlns:a16="http://schemas.microsoft.com/office/drawing/2014/main" val="3820401275"/>
                    </a:ext>
                  </a:extLst>
                </a:gridCol>
                <a:gridCol w="5033717">
                  <a:extLst>
                    <a:ext uri="{9D8B030D-6E8A-4147-A177-3AD203B41FA5}">
                      <a16:colId xmlns:a16="http://schemas.microsoft.com/office/drawing/2014/main" val="1201268061"/>
                    </a:ext>
                  </a:extLst>
                </a:gridCol>
              </a:tblGrid>
              <a:tr h="25394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dirty="0">
                          <a:solidFill>
                            <a:srgbClr val="6A6A6A"/>
                          </a:solidFill>
                          <a:effectLst/>
                        </a:rPr>
                        <a:t>Поддержка </a:t>
                      </a:r>
                      <a:r>
                        <a:rPr lang="en-US" sz="1000" dirty="0">
                          <a:solidFill>
                            <a:srgbClr val="6A6A6A"/>
                          </a:solidFill>
                          <a:effectLst/>
                        </a:rPr>
                        <a:t>Wi-Fi:</a:t>
                      </a:r>
                    </a:p>
                  </a:txBody>
                  <a:tcPr marL="95250" marR="95250" marT="57150" marB="571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>
                          <a:solidFill>
                            <a:srgbClr val="111111"/>
                          </a:solidFill>
                          <a:effectLst/>
                        </a:rPr>
                        <a:t>Да , 802 </a:t>
                      </a:r>
                      <a:r>
                        <a:rPr lang="en-US" sz="1000">
                          <a:solidFill>
                            <a:srgbClr val="111111"/>
                          </a:solidFill>
                          <a:effectLst/>
                        </a:rPr>
                        <a:t>a/b/g/n/ac</a:t>
                      </a:r>
                    </a:p>
                  </a:txBody>
                  <a:tcPr marL="95250" marR="95250" marT="57150" marB="571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971086"/>
                  </a:ext>
                </a:extLst>
              </a:tr>
              <a:tr h="25394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dirty="0">
                          <a:solidFill>
                            <a:srgbClr val="6A6A6A"/>
                          </a:solidFill>
                          <a:effectLst/>
                        </a:rPr>
                        <a:t>Поддержка </a:t>
                      </a:r>
                      <a:r>
                        <a:rPr lang="en-US" sz="1000" dirty="0">
                          <a:solidFill>
                            <a:srgbClr val="6A6A6A"/>
                          </a:solidFill>
                          <a:effectLst/>
                        </a:rPr>
                        <a:t>Bluetooth:</a:t>
                      </a:r>
                    </a:p>
                  </a:txBody>
                  <a:tcPr marL="95250" marR="95250" marT="57150" marB="571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>
                          <a:solidFill>
                            <a:srgbClr val="111111"/>
                          </a:solidFill>
                          <a:effectLst/>
                        </a:rPr>
                        <a:t>Да , 4.1</a:t>
                      </a:r>
                    </a:p>
                  </a:txBody>
                  <a:tcPr marL="95250" marR="95250" marT="57150" marB="571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357262"/>
                  </a:ext>
                </a:extLst>
              </a:tr>
              <a:tr h="25394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dirty="0">
                          <a:solidFill>
                            <a:srgbClr val="6A6A6A"/>
                          </a:solidFill>
                          <a:effectLst/>
                        </a:rPr>
                        <a:t>Рабочая температура:</a:t>
                      </a:r>
                    </a:p>
                  </a:txBody>
                  <a:tcPr marL="95250" marR="95250" marT="57150" marB="571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>
                          <a:solidFill>
                            <a:srgbClr val="111111"/>
                          </a:solidFill>
                          <a:effectLst/>
                        </a:rPr>
                        <a:t>от -20 °C до +50 °C</a:t>
                      </a:r>
                    </a:p>
                  </a:txBody>
                  <a:tcPr marL="95250" marR="95250" marT="57150" marB="571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4868003"/>
                  </a:ext>
                </a:extLst>
              </a:tr>
              <a:tr h="25394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dirty="0">
                          <a:solidFill>
                            <a:srgbClr val="6A6A6A"/>
                          </a:solidFill>
                          <a:effectLst/>
                        </a:rPr>
                        <a:t>Экран:</a:t>
                      </a:r>
                    </a:p>
                  </a:txBody>
                  <a:tcPr marL="95250" marR="95250" marT="57150" marB="571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dirty="0">
                          <a:solidFill>
                            <a:srgbClr val="111111"/>
                          </a:solidFill>
                          <a:effectLst/>
                        </a:rPr>
                        <a:t>Цветной, </a:t>
                      </a:r>
                      <a:r>
                        <a:rPr lang="ru-RU" sz="1000" dirty="0" err="1">
                          <a:solidFill>
                            <a:srgbClr val="111111"/>
                          </a:solidFill>
                          <a:effectLst/>
                        </a:rPr>
                        <a:t>тачскрин</a:t>
                      </a:r>
                      <a:r>
                        <a:rPr lang="ru-RU" sz="1000" dirty="0">
                          <a:solidFill>
                            <a:srgbClr val="111111"/>
                          </a:solidFill>
                          <a:effectLst/>
                        </a:rPr>
                        <a:t>, Сенсорный емкостной, (</a:t>
                      </a:r>
                      <a:r>
                        <a:rPr lang="en-US" sz="1000" dirty="0">
                          <a:solidFill>
                            <a:srgbClr val="111111"/>
                          </a:solidFill>
                          <a:effectLst/>
                        </a:rPr>
                        <a:t>WVGA 480*854), Gorilla Corning Glass</a:t>
                      </a:r>
                    </a:p>
                  </a:txBody>
                  <a:tcPr marL="95250" marR="95250" marT="57150" marB="571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7900036"/>
                  </a:ext>
                </a:extLst>
              </a:tr>
              <a:tr h="25394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>
                          <a:solidFill>
                            <a:srgbClr val="6A6A6A"/>
                          </a:solidFill>
                          <a:effectLst/>
                        </a:rPr>
                        <a:t>Операционная система:</a:t>
                      </a:r>
                    </a:p>
                  </a:txBody>
                  <a:tcPr marL="95250" marR="95250" marT="57150" marB="571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dirty="0">
                          <a:solidFill>
                            <a:srgbClr val="111111"/>
                          </a:solidFill>
                          <a:effectLst/>
                        </a:rPr>
                        <a:t>Android 9.0</a:t>
                      </a:r>
                    </a:p>
                  </a:txBody>
                  <a:tcPr marL="95250" marR="95250" marT="57150" marB="571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3498422"/>
                  </a:ext>
                </a:extLst>
              </a:tr>
              <a:tr h="253940"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>
                          <a:solidFill>
                            <a:srgbClr val="6A6A6A"/>
                          </a:solidFill>
                          <a:effectLst/>
                        </a:rPr>
                        <a:t>CPU:</a:t>
                      </a:r>
                    </a:p>
                  </a:txBody>
                  <a:tcPr marL="95250" marR="95250" marT="57150" marB="571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>
                          <a:solidFill>
                            <a:srgbClr val="111111"/>
                          </a:solidFill>
                          <a:effectLst/>
                        </a:rPr>
                        <a:t>MediaTek MT6762, 8 </a:t>
                      </a:r>
                      <a:r>
                        <a:rPr lang="ru-RU" sz="1000">
                          <a:solidFill>
                            <a:srgbClr val="111111"/>
                          </a:solidFill>
                          <a:effectLst/>
                        </a:rPr>
                        <a:t>ядер, 2.2 ГГц</a:t>
                      </a:r>
                    </a:p>
                  </a:txBody>
                  <a:tcPr marL="95250" marR="95250" marT="57150" marB="571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5407754"/>
                  </a:ext>
                </a:extLst>
              </a:tr>
              <a:tr h="25394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>
                          <a:solidFill>
                            <a:srgbClr val="6A6A6A"/>
                          </a:solidFill>
                          <a:effectLst/>
                        </a:rPr>
                        <a:t>Аккумулятор:</a:t>
                      </a:r>
                    </a:p>
                  </a:txBody>
                  <a:tcPr marL="95250" marR="95250" marT="57150" marB="571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>
                          <a:solidFill>
                            <a:srgbClr val="111111"/>
                          </a:solidFill>
                          <a:effectLst/>
                        </a:rPr>
                        <a:t>6000 мАч</a:t>
                      </a:r>
                    </a:p>
                  </a:txBody>
                  <a:tcPr marL="95250" marR="95250" marT="57150" marB="571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8460824"/>
                  </a:ext>
                </a:extLst>
              </a:tr>
              <a:tr h="25394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>
                          <a:solidFill>
                            <a:srgbClr val="6A6A6A"/>
                          </a:solidFill>
                          <a:effectLst/>
                        </a:rPr>
                        <a:t>Клавиатура:</a:t>
                      </a:r>
                    </a:p>
                  </a:txBody>
                  <a:tcPr marL="95250" marR="95250" marT="57150" marB="571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>
                          <a:solidFill>
                            <a:srgbClr val="111111"/>
                          </a:solidFill>
                          <a:effectLst/>
                        </a:rPr>
                        <a:t>QWERTY, 5 </a:t>
                      </a:r>
                      <a:r>
                        <a:rPr lang="ru-RU" sz="1000">
                          <a:solidFill>
                            <a:srgbClr val="111111"/>
                          </a:solidFill>
                          <a:effectLst/>
                        </a:rPr>
                        <a:t>клавиш</a:t>
                      </a:r>
                    </a:p>
                  </a:txBody>
                  <a:tcPr marL="95250" marR="95250" marT="57150" marB="571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4365763"/>
                  </a:ext>
                </a:extLst>
              </a:tr>
              <a:tr h="25394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>
                          <a:solidFill>
                            <a:srgbClr val="6A6A6A"/>
                          </a:solidFill>
                          <a:effectLst/>
                        </a:rPr>
                        <a:t>Сканер:</a:t>
                      </a:r>
                    </a:p>
                  </a:txBody>
                  <a:tcPr marL="95250" marR="95250" marT="57150" marB="571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>
                          <a:solidFill>
                            <a:srgbClr val="111111"/>
                          </a:solidFill>
                          <a:effectLst/>
                        </a:rPr>
                        <a:t>Имиджер (фотосканер), 1</a:t>
                      </a:r>
                      <a:r>
                        <a:rPr lang="en-US" sz="1000">
                          <a:solidFill>
                            <a:srgbClr val="111111"/>
                          </a:solidFill>
                          <a:effectLst/>
                        </a:rPr>
                        <a:t>D, 2D , Zebra SE4750SR</a:t>
                      </a:r>
                    </a:p>
                  </a:txBody>
                  <a:tcPr marL="95250" marR="95250" marT="57150" marB="571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3035096"/>
                  </a:ext>
                </a:extLst>
              </a:tr>
              <a:tr h="253940"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>
                          <a:solidFill>
                            <a:srgbClr val="6A6A6A"/>
                          </a:solidFill>
                          <a:effectLst/>
                        </a:rPr>
                        <a:t>RAM:</a:t>
                      </a:r>
                    </a:p>
                  </a:txBody>
                  <a:tcPr marL="95250" marR="95250" marT="57150" marB="571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>
                          <a:solidFill>
                            <a:srgbClr val="111111"/>
                          </a:solidFill>
                          <a:effectLst/>
                        </a:rPr>
                        <a:t>3 ГБ</a:t>
                      </a:r>
                    </a:p>
                  </a:txBody>
                  <a:tcPr marL="95250" marR="95250" marT="57150" marB="571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0966349"/>
                  </a:ext>
                </a:extLst>
              </a:tr>
              <a:tr h="253940"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>
                          <a:solidFill>
                            <a:srgbClr val="6A6A6A"/>
                          </a:solidFill>
                          <a:effectLst/>
                        </a:rPr>
                        <a:t>ROM:</a:t>
                      </a:r>
                    </a:p>
                  </a:txBody>
                  <a:tcPr marL="95250" marR="95250" marT="57150" marB="571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>
                          <a:solidFill>
                            <a:srgbClr val="111111"/>
                          </a:solidFill>
                          <a:effectLst/>
                        </a:rPr>
                        <a:t>32 ГБ</a:t>
                      </a:r>
                    </a:p>
                  </a:txBody>
                  <a:tcPr marL="95250" marR="95250" marT="57150" marB="571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5614200"/>
                  </a:ext>
                </a:extLst>
              </a:tr>
              <a:tr h="25394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dirty="0">
                          <a:solidFill>
                            <a:srgbClr val="6A6A6A"/>
                          </a:solidFill>
                          <a:effectLst/>
                        </a:rPr>
                        <a:t>Диагональ экрана, дюймы:</a:t>
                      </a:r>
                    </a:p>
                  </a:txBody>
                  <a:tcPr marL="95250" marR="95250" marT="57150" marB="571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dirty="0">
                          <a:solidFill>
                            <a:srgbClr val="111111"/>
                          </a:solidFill>
                          <a:effectLst/>
                        </a:rPr>
                        <a:t>4,5"</a:t>
                      </a:r>
                    </a:p>
                  </a:txBody>
                  <a:tcPr marL="95250" marR="95250" marT="57150" marB="571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6177775"/>
                  </a:ext>
                </a:extLst>
              </a:tr>
              <a:tr h="25394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dirty="0" err="1">
                          <a:solidFill>
                            <a:srgbClr val="6A6A6A"/>
                          </a:solidFill>
                          <a:effectLst/>
                        </a:rPr>
                        <a:t>Ударопрочность</a:t>
                      </a:r>
                      <a:r>
                        <a:rPr lang="ru-RU" sz="1000" dirty="0">
                          <a:solidFill>
                            <a:srgbClr val="6A6A6A"/>
                          </a:solidFill>
                          <a:effectLst/>
                        </a:rPr>
                        <a:t>:</a:t>
                      </a:r>
                    </a:p>
                  </a:txBody>
                  <a:tcPr marL="95250" marR="95250" marT="57150" marB="571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>
                          <a:solidFill>
                            <a:srgbClr val="111111"/>
                          </a:solidFill>
                          <a:effectLst/>
                        </a:rPr>
                        <a:t>Падения с высоты до 1,8 метра на бетонный пол</a:t>
                      </a:r>
                    </a:p>
                  </a:txBody>
                  <a:tcPr marL="95250" marR="95250" marT="57150" marB="571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6941900"/>
                  </a:ext>
                </a:extLst>
              </a:tr>
              <a:tr h="25394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>
                          <a:solidFill>
                            <a:srgbClr val="6A6A6A"/>
                          </a:solidFill>
                          <a:effectLst/>
                        </a:rPr>
                        <a:t>Класс защиты:</a:t>
                      </a:r>
                    </a:p>
                  </a:txBody>
                  <a:tcPr marL="95250" marR="95250" marT="57150" marB="571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dirty="0">
                          <a:solidFill>
                            <a:srgbClr val="111111"/>
                          </a:solidFill>
                          <a:effectLst/>
                        </a:rPr>
                        <a:t>IP67</a:t>
                      </a:r>
                    </a:p>
                  </a:txBody>
                  <a:tcPr marL="95250" marR="95250" marT="57150" marB="571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2467902"/>
                  </a:ext>
                </a:extLst>
              </a:tr>
              <a:tr h="25394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dirty="0">
                          <a:solidFill>
                            <a:srgbClr val="6A6A6A"/>
                          </a:solidFill>
                          <a:effectLst/>
                        </a:rPr>
                        <a:t>Вес:</a:t>
                      </a:r>
                    </a:p>
                  </a:txBody>
                  <a:tcPr marL="95250" marR="95250" marT="57150" marB="571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dirty="0">
                          <a:solidFill>
                            <a:srgbClr val="111111"/>
                          </a:solidFill>
                          <a:effectLst/>
                        </a:rPr>
                        <a:t>375 г.</a:t>
                      </a:r>
                    </a:p>
                  </a:txBody>
                  <a:tcPr marL="95250" marR="95250" marT="57150" marB="571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8102475"/>
                  </a:ext>
                </a:extLst>
              </a:tr>
            </a:tbl>
          </a:graphicData>
        </a:graphic>
      </p:graphicFrame>
      <p:pic>
        <p:nvPicPr>
          <p:cNvPr id="1026" name="Picture 2" descr="Терминал сбора данных АТОЛ Smart.Pro"/>
          <p:cNvPicPr>
            <a:picLocks noChangeAspect="1" noChangeArrowheads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88" r="33932"/>
          <a:stretch>
            <a:fillRect/>
          </a:stretch>
        </p:blipFill>
        <p:spPr bwMode="auto">
          <a:xfrm>
            <a:off x="527246" y="2074056"/>
            <a:ext cx="1568643" cy="3111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35301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DDE8DE2B-61C1-46D5-BEB8-521321C182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E012C92A-B902-4B69-BDCF-CCA3021FCB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A2BDBC14-42A0-4182-BFBA-0751F6350C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23">
              <a:extLst>
                <a:ext uri="{FF2B5EF4-FFF2-40B4-BE49-F238E27FC236}">
                  <a16:creationId xmlns:a16="http://schemas.microsoft.com/office/drawing/2014/main" id="{902DC474-5BCC-4188-ACDC-AD63E6B187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5">
              <a:extLst>
                <a:ext uri="{FF2B5EF4-FFF2-40B4-BE49-F238E27FC236}">
                  <a16:creationId xmlns:a16="http://schemas.microsoft.com/office/drawing/2014/main" id="{7B427019-8592-4032-931B-4F27104C9D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Isosceles Triangle 14">
              <a:extLst>
                <a:ext uri="{FF2B5EF4-FFF2-40B4-BE49-F238E27FC236}">
                  <a16:creationId xmlns:a16="http://schemas.microsoft.com/office/drawing/2014/main" id="{1D6E2CEA-A5BB-4CF7-B907-AE4DBF6748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7">
              <a:extLst>
                <a:ext uri="{FF2B5EF4-FFF2-40B4-BE49-F238E27FC236}">
                  <a16:creationId xmlns:a16="http://schemas.microsoft.com/office/drawing/2014/main" id="{78D09D5A-29CC-4B32-9CE1-72E607558A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8">
              <a:extLst>
                <a:ext uri="{FF2B5EF4-FFF2-40B4-BE49-F238E27FC236}">
                  <a16:creationId xmlns:a16="http://schemas.microsoft.com/office/drawing/2014/main" id="{6DF3A3FC-950B-40B0-923D-0F0BC1A542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9">
              <a:extLst>
                <a:ext uri="{FF2B5EF4-FFF2-40B4-BE49-F238E27FC236}">
                  <a16:creationId xmlns:a16="http://schemas.microsoft.com/office/drawing/2014/main" id="{BCA0F2E1-CD3D-4521-9CCB-41A5CC6C54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9BA4F16A-21DC-462A-AD37-0A93C8B79E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FB75EBDD-038D-4572-A372-1149382957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21029ED5-F105-4DD2-99C8-1E44228179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2D621E68-BF28-4A1C-B1A2-4E55E139E7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BE8BBE4D-F0DF-49B9-B75A-99DAC53ACA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Rectangle 23">
              <a:extLst>
                <a:ext uri="{FF2B5EF4-FFF2-40B4-BE49-F238E27FC236}">
                  <a16:creationId xmlns:a16="http://schemas.microsoft.com/office/drawing/2014/main" id="{E0F07DDC-34A6-46A1-9DE9-2BBE2931A5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5">
              <a:extLst>
                <a:ext uri="{FF2B5EF4-FFF2-40B4-BE49-F238E27FC236}">
                  <a16:creationId xmlns:a16="http://schemas.microsoft.com/office/drawing/2014/main" id="{2CEB2BF9-B8DB-45B9-86EA-D197B5B1AE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>
              <a:extLst>
                <a:ext uri="{FF2B5EF4-FFF2-40B4-BE49-F238E27FC236}">
                  <a16:creationId xmlns:a16="http://schemas.microsoft.com/office/drawing/2014/main" id="{08B5BB34-3801-4E70-A981-FE007635E1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7">
              <a:extLst>
                <a:ext uri="{FF2B5EF4-FFF2-40B4-BE49-F238E27FC236}">
                  <a16:creationId xmlns:a16="http://schemas.microsoft.com/office/drawing/2014/main" id="{38432A75-2CEB-463C-A8F2-ABB50A79F4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8">
              <a:extLst>
                <a:ext uri="{FF2B5EF4-FFF2-40B4-BE49-F238E27FC236}">
                  <a16:creationId xmlns:a16="http://schemas.microsoft.com/office/drawing/2014/main" id="{E7E850B8-C050-4597-8BEB-113FEC9A27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Rectangle 29">
              <a:extLst>
                <a:ext uri="{FF2B5EF4-FFF2-40B4-BE49-F238E27FC236}">
                  <a16:creationId xmlns:a16="http://schemas.microsoft.com/office/drawing/2014/main" id="{24ACC798-9CEC-4B6F-A8DD-F8E6FCCCF1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1D58A8C6-1294-4CD9-89BC-F1E981A524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Isosceles Triangle 32">
              <a:extLst>
                <a:ext uri="{FF2B5EF4-FFF2-40B4-BE49-F238E27FC236}">
                  <a16:creationId xmlns:a16="http://schemas.microsoft.com/office/drawing/2014/main" id="{F32F2ED6-6143-46C4-A641-72D42732B6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5" name="Rectangle 34">
            <a:extLst>
              <a:ext uri="{FF2B5EF4-FFF2-40B4-BE49-F238E27FC236}">
                <a16:creationId xmlns:a16="http://schemas.microsoft.com/office/drawing/2014/main" id="{5C9652B3-A450-4ED6-8FBF-F536BA60B4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2222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Объект 4" descr="Изображение выглядит как текст, снимок экрана, электроника&#10;&#10;Автоматически созданное описание">
            <a:extLst>
              <a:ext uri="{FF2B5EF4-FFF2-40B4-BE49-F238E27FC236}">
                <a16:creationId xmlns:a16="http://schemas.microsoft.com/office/drawing/2014/main" id="{1B587D22-E0F2-4266-A969-34922BEC91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80" b="3517"/>
          <a:stretch/>
        </p:blipFill>
        <p:spPr>
          <a:xfrm>
            <a:off x="568452" y="571500"/>
            <a:ext cx="11055096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14662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510490-88F8-4238-940A-1DE9D21273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10653" y="443722"/>
            <a:ext cx="7327353" cy="1024466"/>
          </a:xfrm>
        </p:spPr>
        <p:txBody>
          <a:bodyPr/>
          <a:lstStyle/>
          <a:p>
            <a:r>
              <a:rPr lang="ru-RU" sz="4800" dirty="0"/>
              <a:t>Подробнее о функциях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14E4AA1-6038-4DFF-B0D1-B42AD4285B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10653" y="1588168"/>
            <a:ext cx="8181472" cy="4475748"/>
          </a:xfrm>
        </p:spPr>
        <p:txBody>
          <a:bodyPr>
            <a:normAutofit/>
          </a:bodyPr>
          <a:lstStyle/>
          <a:p>
            <a:pPr algn="ctr" fontAlgn="ctr"/>
            <a:r>
              <a:rPr lang="ru-RU" sz="2400" b="1" dirty="0"/>
              <a:t>Информация о товаре по </a:t>
            </a:r>
            <a:r>
              <a:rPr lang="ru-RU" sz="2400" b="1" dirty="0" err="1"/>
              <a:t>штрихкоду</a:t>
            </a:r>
            <a:endParaRPr lang="ru-RU" sz="2400" b="1" dirty="0"/>
          </a:p>
          <a:p>
            <a:pPr algn="ctr" fontAlgn="ctr"/>
            <a:endParaRPr lang="ru-RU" b="1" dirty="0"/>
          </a:p>
          <a:p>
            <a:pPr algn="just"/>
            <a:r>
              <a:rPr lang="ru-RU" dirty="0"/>
              <a:t>	Для просмотра детальной информации по номенклатурной позиции, достаточно всего лишь выбрать ее из списка или отсканировать </a:t>
            </a:r>
            <a:r>
              <a:rPr lang="ru-RU" dirty="0" err="1"/>
              <a:t>штрихкод</a:t>
            </a:r>
            <a:r>
              <a:rPr lang="ru-RU" dirty="0"/>
              <a:t> товара.</a:t>
            </a:r>
          </a:p>
          <a:p>
            <a:pPr algn="just"/>
            <a:r>
              <a:rPr lang="ru-RU" dirty="0"/>
              <a:t>	На экране отобразятся те данные, которые были заполнены: наименование товара, артикул, </a:t>
            </a:r>
            <a:r>
              <a:rPr lang="ru-RU" dirty="0" err="1"/>
              <a:t>штрихкод,весовой</a:t>
            </a:r>
            <a:r>
              <a:rPr lang="ru-RU" dirty="0"/>
              <a:t> товар, характеристика товара (размер, цвет, и т.д.), цена единицы товара; наличие товара в магазине (складе) и его количество.</a:t>
            </a:r>
          </a:p>
          <a:p>
            <a:pPr algn="just"/>
            <a:endParaRPr lang="ru-RU" dirty="0"/>
          </a:p>
          <a:p>
            <a:r>
              <a:rPr lang="ru-RU" dirty="0"/>
              <a:t>Подробности: </a:t>
            </a:r>
            <a:r>
              <a:rPr lang="en-US" dirty="0">
                <a:hlinkClick r:id="rId2"/>
              </a:rPr>
              <a:t>https://www.cleverence.ru/software/functions/16439/</a:t>
            </a:r>
            <a:endParaRPr lang="ru-RU" dirty="0"/>
          </a:p>
        </p:txBody>
      </p:sp>
      <p:pic>
        <p:nvPicPr>
          <p:cNvPr id="9" name="Рисунок 8" descr="Изображение выглядит как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4A2B48A6-0675-48AB-92E7-64154D23323C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263" y="6197991"/>
            <a:ext cx="2290610" cy="596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6808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510490-88F8-4238-940A-1DE9D21273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10653" y="443722"/>
            <a:ext cx="7327353" cy="1024466"/>
          </a:xfrm>
        </p:spPr>
        <p:txBody>
          <a:bodyPr/>
          <a:lstStyle/>
          <a:p>
            <a:r>
              <a:rPr lang="ru-RU" sz="4800" dirty="0"/>
              <a:t>Подробнее о функциях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14E4AA1-6038-4DFF-B0D1-B42AD4285B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10653" y="1588168"/>
            <a:ext cx="8181472" cy="3705727"/>
          </a:xfrm>
        </p:spPr>
        <p:txBody>
          <a:bodyPr>
            <a:normAutofit lnSpcReduction="10000"/>
          </a:bodyPr>
          <a:lstStyle/>
          <a:p>
            <a:pPr algn="ctr" fontAlgn="ctr"/>
            <a:r>
              <a:rPr lang="ru-RU" sz="2400" b="1" dirty="0"/>
              <a:t>Сбор </a:t>
            </a:r>
            <a:r>
              <a:rPr lang="ru-RU" sz="2400" b="1" dirty="0" err="1"/>
              <a:t>штрихкодов</a:t>
            </a:r>
            <a:endParaRPr lang="ru-RU" sz="2400" b="1" dirty="0"/>
          </a:p>
          <a:p>
            <a:pPr algn="just"/>
            <a:r>
              <a:rPr lang="ru-RU" dirty="0"/>
              <a:t>	Простая операция — сканирование </a:t>
            </a:r>
            <a:r>
              <a:rPr lang="ru-RU" dirty="0" err="1"/>
              <a:t>штрихкодов</a:t>
            </a:r>
            <a:r>
              <a:rPr lang="ru-RU" dirty="0"/>
              <a:t> с вводом количества. Результат можно загрузить в любой документ учетной системы, в котором есть товары и количество</a:t>
            </a:r>
          </a:p>
          <a:p>
            <a:pPr algn="just"/>
            <a:r>
              <a:rPr lang="ru-RU" dirty="0"/>
              <a:t>	Если </a:t>
            </a:r>
            <a:r>
              <a:rPr lang="ru-RU" dirty="0" err="1"/>
              <a:t>штрихкоды</a:t>
            </a:r>
            <a:r>
              <a:rPr lang="ru-RU" dirty="0"/>
              <a:t> в системе еще не заведены, нужно привязывать </a:t>
            </a:r>
            <a:r>
              <a:rPr lang="ru-RU" dirty="0" err="1"/>
              <a:t>штрихкоды</a:t>
            </a:r>
            <a:r>
              <a:rPr lang="ru-RU" dirty="0"/>
              <a:t> к известным товарам прямо во время сканирования. Если карточка товара еще не заведена, всё равно есть возможность сканировать </a:t>
            </a:r>
            <a:r>
              <a:rPr lang="ru-RU" dirty="0" err="1"/>
              <a:t>штрихкод</a:t>
            </a:r>
            <a:r>
              <a:rPr lang="ru-RU" dirty="0"/>
              <a:t> и привязать его к новой заведенной карточке позднее.</a:t>
            </a:r>
          </a:p>
          <a:p>
            <a:endParaRPr lang="ru-RU" dirty="0"/>
          </a:p>
          <a:p>
            <a:r>
              <a:rPr lang="ru-RU" dirty="0"/>
              <a:t>Подробности: </a:t>
            </a:r>
            <a:r>
              <a:rPr lang="en-US" dirty="0">
                <a:hlinkClick r:id="rId2"/>
              </a:rPr>
              <a:t>https://www.cleverence.ru/software/functions/16438/</a:t>
            </a:r>
            <a:endParaRPr lang="ru-RU" dirty="0"/>
          </a:p>
        </p:txBody>
      </p:sp>
      <p:pic>
        <p:nvPicPr>
          <p:cNvPr id="9" name="Рисунок 8" descr="Изображение выглядит как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4A2B48A6-0675-48AB-92E7-64154D23323C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263" y="6197991"/>
            <a:ext cx="2290610" cy="596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5181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510490-88F8-4238-940A-1DE9D21273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10653" y="443722"/>
            <a:ext cx="7327353" cy="1024466"/>
          </a:xfrm>
        </p:spPr>
        <p:txBody>
          <a:bodyPr/>
          <a:lstStyle/>
          <a:p>
            <a:r>
              <a:rPr lang="ru-RU" sz="4800" dirty="0"/>
              <a:t>Подробнее о функциях 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14E4AA1-6038-4DFF-B0D1-B42AD4285B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10653" y="1588168"/>
            <a:ext cx="8181472" cy="4244596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/>
              <a:t>Инвентаризация в магазине</a:t>
            </a:r>
          </a:p>
          <a:p>
            <a:pPr algn="just"/>
            <a:r>
              <a:rPr lang="ru-RU" dirty="0"/>
              <a:t>	Инвентаризация - это очень важная операция, которую необходимо проводить регулярно, чтобы всегда поддерживать информацию о товарах в магазине в актуальном состоянии. Инвентаризация поможет избежать недостач товара, связанных с ошибками в учете и воровством среди персонала. Во время инвентаризации проверяется не только количество товара, но и соответствие его нормам качества, хранения и срокам годности. </a:t>
            </a:r>
          </a:p>
          <a:p>
            <a:pPr algn="just"/>
            <a:r>
              <a:rPr lang="ru-RU" dirty="0"/>
              <a:t>	По итогам проведенной операции выявляются излишки, недостачи, а также товары, подлежащие списанию.</a:t>
            </a:r>
          </a:p>
          <a:p>
            <a:r>
              <a:rPr lang="ru-RU" dirty="0"/>
              <a:t>Подробности: </a:t>
            </a:r>
            <a:r>
              <a:rPr lang="en-US" dirty="0">
                <a:hlinkClick r:id="rId2"/>
              </a:rPr>
              <a:t>https://www.cleverence.ru/software/functions/50740</a:t>
            </a:r>
            <a:r>
              <a:rPr lang="ru-RU" dirty="0">
                <a:hlinkClick r:id="rId2"/>
              </a:rPr>
              <a:t>/</a:t>
            </a:r>
            <a:endParaRPr lang="ru-RU" dirty="0"/>
          </a:p>
        </p:txBody>
      </p:sp>
      <p:pic>
        <p:nvPicPr>
          <p:cNvPr id="9" name="Рисунок 8" descr="Изображение выглядит как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4A2B48A6-0675-48AB-92E7-64154D23323C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263" y="6197991"/>
            <a:ext cx="2290610" cy="596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2946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90A61547-2555-4DE2-A37F-A53E549174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5C2447E0-8F0D-479C-94E4-82BC8EB68C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1F943397-DCDD-44CB-BBA9-9510B7698D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Rectangle 23">
              <a:extLst>
                <a:ext uri="{FF2B5EF4-FFF2-40B4-BE49-F238E27FC236}">
                  <a16:creationId xmlns:a16="http://schemas.microsoft.com/office/drawing/2014/main" id="{E2630ADC-31DB-4C48-AC4A-DAAE5A7B8E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5">
              <a:extLst>
                <a:ext uri="{FF2B5EF4-FFF2-40B4-BE49-F238E27FC236}">
                  <a16:creationId xmlns:a16="http://schemas.microsoft.com/office/drawing/2014/main" id="{2CA5C44E-F54E-47E0-8989-4D8686B33C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FF54E15E-830B-4375-A239-4C51954DEA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Rectangle 27">
              <a:extLst>
                <a:ext uri="{FF2B5EF4-FFF2-40B4-BE49-F238E27FC236}">
                  <a16:creationId xmlns:a16="http://schemas.microsoft.com/office/drawing/2014/main" id="{CB37E322-FF7E-4872-BD6B-50A48CBEA5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8">
              <a:extLst>
                <a:ext uri="{FF2B5EF4-FFF2-40B4-BE49-F238E27FC236}">
                  <a16:creationId xmlns:a16="http://schemas.microsoft.com/office/drawing/2014/main" id="{710D0C1E-D2F8-45B2-AE14-1AC8E976F7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9">
              <a:extLst>
                <a:ext uri="{FF2B5EF4-FFF2-40B4-BE49-F238E27FC236}">
                  <a16:creationId xmlns:a16="http://schemas.microsoft.com/office/drawing/2014/main" id="{3216331B-17D0-4167-ABD2-B2198058C2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>
              <a:extLst>
                <a:ext uri="{FF2B5EF4-FFF2-40B4-BE49-F238E27FC236}">
                  <a16:creationId xmlns:a16="http://schemas.microsoft.com/office/drawing/2014/main" id="{A53A7A96-3806-4BB3-91DE-6EED48AC78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>
              <a:extLst>
                <a:ext uri="{FF2B5EF4-FFF2-40B4-BE49-F238E27FC236}">
                  <a16:creationId xmlns:a16="http://schemas.microsoft.com/office/drawing/2014/main" id="{F8C2B86C-EE71-466E-8991-503F9C9C1B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510490-88F8-4238-940A-1DE9D21273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0422" y="259081"/>
            <a:ext cx="7982535" cy="615165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5400" dirty="0" err="1"/>
              <a:t>Подробнее</a:t>
            </a:r>
            <a:r>
              <a:rPr lang="en-US" sz="5400" dirty="0"/>
              <a:t> о </a:t>
            </a:r>
            <a:r>
              <a:rPr lang="en-US" sz="5400" dirty="0" err="1"/>
              <a:t>функциях</a:t>
            </a:r>
            <a:endParaRPr lang="en-US" sz="5400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14E4AA1-6038-4DFF-B0D1-B42AD4285B15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90423" y="4050833"/>
            <a:ext cx="4410720" cy="202694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br>
              <a:rPr lang="en-US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E150AB3-0C28-4418-93B4-7B3E09884C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664997" y="965792"/>
            <a:ext cx="9398151" cy="4791907"/>
          </a:xfrm>
          <a:prstGeom prst="rect">
            <a:avLst/>
          </a:prstGeom>
        </p:spPr>
      </p:pic>
      <p:pic>
        <p:nvPicPr>
          <p:cNvPr id="9" name="Рисунок 8" descr="Изображение выглядит как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4A2B48A6-0675-48AB-92E7-64154D23323C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997" y="5991904"/>
            <a:ext cx="3765692" cy="979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241849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848</Words>
  <Application>Microsoft Office PowerPoint</Application>
  <PresentationFormat>Широкоэкранный</PresentationFormat>
  <Paragraphs>118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Arial</vt:lpstr>
      <vt:lpstr>Times New Roman</vt:lpstr>
      <vt:lpstr>Trebuchet MS</vt:lpstr>
      <vt:lpstr>Wingdings 3</vt:lpstr>
      <vt:lpstr>Аспект</vt:lpstr>
      <vt:lpstr>Mobile SMARTS: Магазин 15 </vt:lpstr>
      <vt:lpstr>Для чего?</vt:lpstr>
      <vt:lpstr>Состав предлагаемого комплекта</vt:lpstr>
      <vt:lpstr>Терминал сбора данных</vt:lpstr>
      <vt:lpstr>Презентация PowerPoint</vt:lpstr>
      <vt:lpstr>Подробнее о функциях</vt:lpstr>
      <vt:lpstr>Подробнее о функциях</vt:lpstr>
      <vt:lpstr>Подробнее о функциях </vt:lpstr>
      <vt:lpstr>Подробнее о функциях</vt:lpstr>
      <vt:lpstr>Подробнее о функциях</vt:lpstr>
      <vt:lpstr>Совместимое программное обеспечение</vt:lpstr>
      <vt:lpstr>Варианты и стоимость  основных лицензий</vt:lpstr>
      <vt:lpstr>Преимущества «Mobile SMARTS: Магазин 15»? </vt:lpstr>
      <vt:lpstr>Услуги по внедрению и адаптации решения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Mobile SMARTS: Магазин 15 </dc:title>
  <dc:creator>Владимир А. Скляренко</dc:creator>
  <cp:lastModifiedBy>Владимир А. Скляренко</cp:lastModifiedBy>
  <cp:revision>6</cp:revision>
  <dcterms:created xsi:type="dcterms:W3CDTF">2020-12-14T12:53:26Z</dcterms:created>
  <dcterms:modified xsi:type="dcterms:W3CDTF">2020-12-14T14:02:25Z</dcterms:modified>
</cp:coreProperties>
</file>