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92"/>
  </p:notesMasterIdLst>
  <p:sldIdLst>
    <p:sldId id="314" r:id="rId2"/>
    <p:sldId id="264" r:id="rId3"/>
    <p:sldId id="402" r:id="rId4"/>
    <p:sldId id="315" r:id="rId5"/>
    <p:sldId id="318" r:id="rId6"/>
    <p:sldId id="316" r:id="rId7"/>
    <p:sldId id="317" r:id="rId8"/>
    <p:sldId id="371" r:id="rId9"/>
    <p:sldId id="372" r:id="rId10"/>
    <p:sldId id="373" r:id="rId11"/>
    <p:sldId id="320" r:id="rId12"/>
    <p:sldId id="403" r:id="rId13"/>
    <p:sldId id="401" r:id="rId14"/>
    <p:sldId id="347" r:id="rId15"/>
    <p:sldId id="348" r:id="rId16"/>
    <p:sldId id="349" r:id="rId17"/>
    <p:sldId id="386" r:id="rId18"/>
    <p:sldId id="352" r:id="rId19"/>
    <p:sldId id="387" r:id="rId20"/>
    <p:sldId id="388" r:id="rId21"/>
    <p:sldId id="351" r:id="rId22"/>
    <p:sldId id="353" r:id="rId23"/>
    <p:sldId id="389" r:id="rId24"/>
    <p:sldId id="350" r:id="rId25"/>
    <p:sldId id="366" r:id="rId26"/>
    <p:sldId id="370" r:id="rId27"/>
    <p:sldId id="391" r:id="rId28"/>
    <p:sldId id="392" r:id="rId29"/>
    <p:sldId id="356" r:id="rId30"/>
    <p:sldId id="368" r:id="rId31"/>
    <p:sldId id="358" r:id="rId32"/>
    <p:sldId id="365" r:id="rId33"/>
    <p:sldId id="336" r:id="rId34"/>
    <p:sldId id="360" r:id="rId35"/>
    <p:sldId id="337" r:id="rId36"/>
    <p:sldId id="346" r:id="rId37"/>
    <p:sldId id="362" r:id="rId38"/>
    <p:sldId id="341" r:id="rId39"/>
    <p:sldId id="338" r:id="rId40"/>
    <p:sldId id="354" r:id="rId41"/>
    <p:sldId id="343" r:id="rId42"/>
    <p:sldId id="339" r:id="rId43"/>
    <p:sldId id="355" r:id="rId44"/>
    <p:sldId id="344" r:id="rId45"/>
    <p:sldId id="367" r:id="rId46"/>
    <p:sldId id="340" r:id="rId47"/>
    <p:sldId id="345" r:id="rId48"/>
    <p:sldId id="342" r:id="rId49"/>
    <p:sldId id="357" r:id="rId50"/>
    <p:sldId id="319" r:id="rId51"/>
    <p:sldId id="359" r:id="rId52"/>
    <p:sldId id="321" r:id="rId53"/>
    <p:sldId id="326" r:id="rId54"/>
    <p:sldId id="364" r:id="rId55"/>
    <p:sldId id="322" r:id="rId56"/>
    <p:sldId id="327" r:id="rId57"/>
    <p:sldId id="328" r:id="rId58"/>
    <p:sldId id="324" r:id="rId59"/>
    <p:sldId id="323" r:id="rId60"/>
    <p:sldId id="329" r:id="rId61"/>
    <p:sldId id="325" r:id="rId62"/>
    <p:sldId id="335" r:id="rId63"/>
    <p:sldId id="330" r:id="rId64"/>
    <p:sldId id="331" r:id="rId65"/>
    <p:sldId id="332" r:id="rId66"/>
    <p:sldId id="334" r:id="rId67"/>
    <p:sldId id="333" r:id="rId68"/>
    <p:sldId id="363" r:id="rId69"/>
    <p:sldId id="361" r:id="rId70"/>
    <p:sldId id="382" r:id="rId71"/>
    <p:sldId id="374" r:id="rId72"/>
    <p:sldId id="375" r:id="rId73"/>
    <p:sldId id="377" r:id="rId74"/>
    <p:sldId id="378" r:id="rId75"/>
    <p:sldId id="379" r:id="rId76"/>
    <p:sldId id="380" r:id="rId77"/>
    <p:sldId id="381" r:id="rId78"/>
    <p:sldId id="384" r:id="rId79"/>
    <p:sldId id="385" r:id="rId80"/>
    <p:sldId id="390" r:id="rId81"/>
    <p:sldId id="393" r:id="rId82"/>
    <p:sldId id="383" r:id="rId83"/>
    <p:sldId id="399" r:id="rId84"/>
    <p:sldId id="394" r:id="rId85"/>
    <p:sldId id="395" r:id="rId86"/>
    <p:sldId id="396" r:id="rId87"/>
    <p:sldId id="397" r:id="rId88"/>
    <p:sldId id="398" r:id="rId89"/>
    <p:sldId id="400" r:id="rId90"/>
    <p:sldId id="369" r:id="rId9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AC4"/>
    <a:srgbClr val="67788B"/>
    <a:srgbClr val="627285"/>
    <a:srgbClr val="966F00"/>
    <a:srgbClr val="960000"/>
    <a:srgbClr val="988F54"/>
    <a:srgbClr val="98BE34"/>
    <a:srgbClr val="B6D232"/>
    <a:srgbClr val="FBE368"/>
    <a:srgbClr val="5A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10E69-C569-4E75-A8C3-493FA2130B3F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E6207-6697-4E44-AC59-1603A3626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1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6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7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4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1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6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0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0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4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10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4B40EB0-2A0E-4539-85D1-06E23BFE8E53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94E6700-0715-4768-A9D6-C37E1DF69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0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category:612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2306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2306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28830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31148/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28830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16918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oftware/mobile-smarts/RTL15/" TargetMode="External"/><Relationship Id="rId2" Type="http://schemas.openxmlformats.org/officeDocument/2006/relationships/hyperlink" Target="https://www.cleverence.ru/software/mobile-smarts/MS-1C-DRIV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leverence.ru/software/mobile-smarts/WH1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category:697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category:612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devlib/TerminalConnector/Cleverence.Warehouse.TerminalConnector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its.1c.ru/db/metod8dev#content:3221:hdoc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upport/2308/" TargetMode="External"/><Relationship Id="rId2" Type="http://schemas.openxmlformats.org/officeDocument/2006/relationships/hyperlink" Target="https://www.cleverence.ru/software/mobile-smarts/MS-1C-DRIVER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devlib/TerminalConnector/Cleverence.Warehouse.TerminalConnector.html" TargetMode="Externa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oftware/mobile-smarts/WH15/" TargetMode="External"/><Relationship Id="rId2" Type="http://schemas.openxmlformats.org/officeDocument/2006/relationships/hyperlink" Target="https://www.cleverence.ru/software/mobile-smarts/RTL1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everence.ru/support/category:697/" TargetMode="External"/><Relationship Id="rId4" Type="http://schemas.openxmlformats.org/officeDocument/2006/relationships/hyperlink" Target="https://www.cleverence.ru/articles/novosti-po-produktam/mobile-smarts-magazin-15-novaya-obrabotka-dlya-platformy-1s-predpriyatie-obychnye-formy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devlib/TerminalConnector/Cleverence.Warehouse.TerminalConnector.html" TargetMode="Externa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category:697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oftware/mobile-smarts/RTL15/" TargetMode="External"/><Relationship Id="rId2" Type="http://schemas.openxmlformats.org/officeDocument/2006/relationships/hyperlink" Target="https://www.cleverence.ru/software/mobile-smarts/MS-1C-DRIV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leverence.ru/software/mobile-smarts/WH15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its.1c.ru/db/metod8dev#content:4829:hdoc:chapter23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v8.1c.ru/libraries/cel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c.ru/news/info.jsp?id=23775" TargetMode="External"/><Relationship Id="rId2" Type="http://schemas.openxmlformats.org/officeDocument/2006/relationships/hyperlink" Target="https://1c.ru/news/info.jsp?id=2390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c.ru/news/info.jsp?id=15910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db/metod8dev#content:3221:hdoc" TargetMode="External"/><Relationship Id="rId2" Type="http://schemas.openxmlformats.org/officeDocument/2006/relationships/hyperlink" Target="http://1c.ru/rus/products/1c/predpr/compat/torg/demand.ht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cleverence.ru/devlib/TerminalConnector/Cleverence.Warehouse.TerminalConnector.html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everence.ru/support/category:735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21" Type="http://schemas.microsoft.com/office/2007/relationships/hdphoto" Target="../media/hdphoto9.wdp"/><Relationship Id="rId34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11" Type="http://schemas.microsoft.com/office/2007/relationships/hdphoto" Target="../media/hdphoto4.wdp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openxmlformats.org/officeDocument/2006/relationships/image" Target="../media/image15.png"/><Relationship Id="rId28" Type="http://schemas.openxmlformats.org/officeDocument/2006/relationships/image" Target="../media/image18.png"/><Relationship Id="rId36" Type="http://schemas.openxmlformats.org/officeDocument/2006/relationships/image" Target="../media/image22.jpeg"/><Relationship Id="rId10" Type="http://schemas.openxmlformats.org/officeDocument/2006/relationships/image" Target="../media/image8.png"/><Relationship Id="rId19" Type="http://schemas.microsoft.com/office/2007/relationships/hdphoto" Target="../media/hdphoto8.wdp"/><Relationship Id="rId31" Type="http://schemas.microsoft.com/office/2007/relationships/hdphoto" Target="../media/hdphoto13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microsoft.com/office/2007/relationships/hdphoto" Target="../media/hdphoto11.wdp"/><Relationship Id="rId30" Type="http://schemas.openxmlformats.org/officeDocument/2006/relationships/image" Target="../media/image19.png"/><Relationship Id="rId35" Type="http://schemas.microsoft.com/office/2007/relationships/hdphoto" Target="../media/hdphoto15.wdp"/><Relationship Id="rId8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upport/category:659/" TargetMode="External"/><Relationship Id="rId2" Type="http://schemas.openxmlformats.org/officeDocument/2006/relationships/hyperlink" Target="https://www.cleverence.ru/support/category:660/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upport/2316/" TargetMode="External"/><Relationship Id="rId2" Type="http://schemas.openxmlformats.org/officeDocument/2006/relationships/hyperlink" Target="https://www.cleverence.ru/support/253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everence.ru/video/otladka-koda-1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863566" cy="3352800"/>
          </a:xfrm>
        </p:spPr>
        <p:txBody>
          <a:bodyPr/>
          <a:lstStyle/>
          <a:p>
            <a:r>
              <a:rPr lang="en-US" sz="6000" dirty="0" smtClean="0"/>
              <a:t>Mobile SMARTS</a:t>
            </a:r>
            <a:br>
              <a:rPr lang="en-US" sz="6000" dirty="0" smtClean="0"/>
            </a:br>
            <a:r>
              <a:rPr lang="ru-RU" sz="6000" dirty="0" smtClean="0"/>
              <a:t>Интеграция</a:t>
            </a:r>
            <a:r>
              <a:rPr lang="en-US" sz="6000" dirty="0" smtClean="0"/>
              <a:t> c </a:t>
            </a:r>
            <a:r>
              <a:rPr lang="ru-RU" sz="6000" dirty="0" smtClean="0"/>
              <a:t>«1С:Предприятием»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для технарей</a:t>
            </a:r>
            <a:endParaRPr lang="ru-RU" dirty="0"/>
          </a:p>
        </p:txBody>
      </p:sp>
      <p:pic>
        <p:nvPicPr>
          <p:cNvPr id="8" name="Picture 4" descr="Clev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682922"/>
            <a:ext cx="30480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94652" y="287581"/>
            <a:ext cx="4897349" cy="48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для разработчиков и менеджеров </a:t>
            </a:r>
            <a:r>
              <a:rPr lang="ru-RU" smtClean="0"/>
              <a:t>по проектам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09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</a:t>
            </a:r>
            <a:r>
              <a:rPr lang="ru-RU" dirty="0" smtClean="0"/>
              <a:t>при использовании системы с </a:t>
            </a:r>
            <a:r>
              <a:rPr lang="ru-RU" dirty="0" smtClean="0"/>
              <a:t>сервером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561968"/>
            <a:ext cx="10753725" cy="372350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Обновление справочников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Обмен документами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Гибридные данные (</a:t>
            </a:r>
            <a:r>
              <a:rPr lang="en-US" b="1" dirty="0" smtClean="0"/>
              <a:t>HYDB)</a:t>
            </a: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Обновление конфигурации мобильной </a:t>
            </a:r>
            <a:r>
              <a:rPr lang="ru-RU" dirty="0"/>
              <a:t>программы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Обновление самого </a:t>
            </a:r>
            <a:r>
              <a:rPr lang="ru-RU" b="1" dirty="0" err="1" smtClean="0"/>
              <a:t>нативного</a:t>
            </a:r>
            <a:r>
              <a:rPr lang="ru-RU" b="1" dirty="0" smtClean="0"/>
              <a:t> клиента </a:t>
            </a:r>
            <a:r>
              <a:rPr lang="en-US" b="1" dirty="0" smtClean="0"/>
              <a:t>Mobile SMARTS</a:t>
            </a: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Сбор логов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Безопасность </a:t>
            </a:r>
            <a:r>
              <a:rPr lang="en-US" b="1" dirty="0" smtClean="0"/>
              <a:t>HTTPS</a:t>
            </a:r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Печать через сервер печати</a:t>
            </a:r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405545" y="2920828"/>
            <a:ext cx="1373425" cy="1498099"/>
            <a:chOff x="8271766" y="2673001"/>
            <a:chExt cx="2044488" cy="2249691"/>
          </a:xfrm>
        </p:grpSpPr>
        <p:pic>
          <p:nvPicPr>
            <p:cNvPr id="5" name="Picture 8" descr="http://www.livdigital.co.za/wp-content/uploads/2012/11/Serve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12" b="93253" l="9771" r="93021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9827" y="2673001"/>
              <a:ext cx="1936427" cy="223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http://www.serversideup.net/wp-content/uploads/2011/08/Servic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766" y="3745597"/>
              <a:ext cx="1177095" cy="117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19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способа интеграции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Коннектор из </a:t>
            </a:r>
            <a:r>
              <a:rPr lang="en-US" dirty="0"/>
              <a:t>Mobile SMARTS</a:t>
            </a:r>
            <a:r>
              <a:rPr lang="ru-RU" dirty="0"/>
              <a:t> в 1С</a:t>
            </a:r>
            <a:r>
              <a:rPr lang="en-US" dirty="0"/>
              <a:t> (</a:t>
            </a:r>
            <a:r>
              <a:rPr lang="ru-RU" dirty="0"/>
              <a:t>для онлайн обмена)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Внешняя компонента и обработка для обращения из 1С в </a:t>
            </a:r>
            <a:r>
              <a:rPr lang="en-US" dirty="0"/>
              <a:t>Mobile SMARTS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Драйвер </a:t>
            </a:r>
            <a:r>
              <a:rPr lang="ru-RU" dirty="0" smtClean="0"/>
              <a:t>торгового оборудования в </a:t>
            </a:r>
            <a:r>
              <a:rPr lang="ru-RU" dirty="0" smtClean="0"/>
              <a:t>БПО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Это </a:t>
            </a:r>
            <a:r>
              <a:rPr lang="ru-RU" b="1" dirty="0" smtClean="0"/>
              <a:t>три совершенно разных способа.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124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537" y="189470"/>
            <a:ext cx="11574966" cy="1195618"/>
          </a:xfrm>
        </p:spPr>
        <p:txBody>
          <a:bodyPr/>
          <a:lstStyle/>
          <a:p>
            <a:r>
              <a:rPr lang="ru-RU" dirty="0" smtClean="0"/>
              <a:t>Три способа интеграции в картинках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8655892" y="1413250"/>
            <a:ext cx="3036550" cy="4999835"/>
            <a:chOff x="880545" y="1340176"/>
            <a:chExt cx="3036550" cy="499983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880545" y="1767438"/>
              <a:ext cx="2281881" cy="1243914"/>
            </a:xfrm>
            <a:prstGeom prst="roundRect">
              <a:avLst>
                <a:gd name="adj" fmla="val 8058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Драйвер торгового оборудования</a:t>
              </a:r>
              <a:endParaRPr lang="ru-RU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819698" y="3644591"/>
              <a:ext cx="369318" cy="839600"/>
              <a:chOff x="1256431" y="4220243"/>
              <a:chExt cx="369318" cy="839600"/>
            </a:xfrm>
          </p:grpSpPr>
          <p:pic>
            <p:nvPicPr>
              <p:cNvPr id="7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1256431" y="4220243"/>
                <a:ext cx="369318" cy="83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ounded Rectangle 8"/>
              <p:cNvSpPr/>
              <p:nvPr/>
            </p:nvSpPr>
            <p:spPr>
              <a:xfrm>
                <a:off x="1333574" y="4316890"/>
                <a:ext cx="210177" cy="28186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10" name="Скругленная соединительная линия 9"/>
            <p:cNvCxnSpPr>
              <a:endCxn id="7" idx="1"/>
            </p:cNvCxnSpPr>
            <p:nvPr/>
          </p:nvCxnSpPr>
          <p:spPr>
            <a:xfrm rot="16200000" flipH="1">
              <a:off x="1010844" y="3255536"/>
              <a:ext cx="1077539" cy="540169"/>
            </a:xfrm>
            <a:prstGeom prst="curvedConnector2">
              <a:avLst/>
            </a:prstGeom>
            <a:ln w="76200">
              <a:solidFill>
                <a:srgbClr val="988F5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Скругленная соединительная линия 12"/>
            <p:cNvCxnSpPr>
              <a:endCxn id="7" idx="3"/>
            </p:cNvCxnSpPr>
            <p:nvPr/>
          </p:nvCxnSpPr>
          <p:spPr>
            <a:xfrm rot="5400000">
              <a:off x="2015255" y="3406296"/>
              <a:ext cx="831857" cy="484333"/>
            </a:xfrm>
            <a:prstGeom prst="curvedConnector2">
              <a:avLst/>
            </a:prstGeom>
            <a:ln w="76200">
              <a:solidFill>
                <a:srgbClr val="988F5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77600" y="4585685"/>
              <a:ext cx="18877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B050"/>
                  </a:solidFill>
                </a:rPr>
                <a:t>Стандарт от фирмы 1С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C00000"/>
                  </a:solidFill>
                </a:rPr>
                <a:t>Нет доп. справочников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C00000"/>
                  </a:solidFill>
                </a:rPr>
                <a:t>Нет отправки документов 1С на ТСД (нельзя работать по накладным для сверки)</a:t>
              </a:r>
              <a:endParaRPr lang="ru-RU" sz="12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4251187">
              <a:off x="625856" y="3621454"/>
              <a:ext cx="11299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отправить номенклатуру</a:t>
              </a:r>
              <a:endParaRPr lang="ru-RU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9069794">
              <a:off x="1956302" y="3667714"/>
              <a:ext cx="1960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/>
                <a:t>забрать штрихкоды, кол-во, …</a:t>
              </a:r>
              <a:endParaRPr lang="ru-RU" sz="1100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991843" y="1340176"/>
              <a:ext cx="710102" cy="710102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92000">
                  <a:srgbClr val="D34C00"/>
                </a:gs>
                <a:gs pos="74000">
                  <a:srgbClr val="F0C100"/>
                </a:gs>
                <a:gs pos="37000">
                  <a:srgbClr val="FFFF00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  <a:tileRect l="-100000" t="-100000"/>
            </a:gradFill>
            <a:ln w="19050">
              <a:solidFill>
                <a:srgbClr val="966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1С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76989" y="1411822"/>
            <a:ext cx="3020191" cy="5028039"/>
            <a:chOff x="4403515" y="1311972"/>
            <a:chExt cx="3020191" cy="502803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43409" y="1767438"/>
              <a:ext cx="2281881" cy="1243914"/>
            </a:xfrm>
            <a:prstGeom prst="roundRect">
              <a:avLst>
                <a:gd name="adj" fmla="val 80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Внешняя компонента</a:t>
              </a:r>
              <a:endParaRPr lang="ru-RU" dirty="0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5382562" y="3644591"/>
              <a:ext cx="369318" cy="839600"/>
              <a:chOff x="1256431" y="4220243"/>
              <a:chExt cx="369318" cy="839600"/>
            </a:xfrm>
          </p:grpSpPr>
          <p:pic>
            <p:nvPicPr>
              <p:cNvPr id="25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1256431" y="4220243"/>
                <a:ext cx="369318" cy="83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ounded Rectangle 8"/>
              <p:cNvSpPr/>
              <p:nvPr/>
            </p:nvSpPr>
            <p:spPr>
              <a:xfrm>
                <a:off x="1333574" y="4316890"/>
                <a:ext cx="210177" cy="28186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27" name="Скругленная соединительная линия 26"/>
            <p:cNvCxnSpPr>
              <a:endCxn id="25" idx="1"/>
            </p:cNvCxnSpPr>
            <p:nvPr/>
          </p:nvCxnSpPr>
          <p:spPr>
            <a:xfrm rot="16200000" flipH="1">
              <a:off x="4601177" y="3283005"/>
              <a:ext cx="1053039" cy="509731"/>
            </a:xfrm>
            <a:prstGeom prst="curvedConnector2">
              <a:avLst/>
            </a:prstGeom>
            <a:ln w="76200">
              <a:solidFill>
                <a:srgbClr val="6272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кругленная соединительная линия 27"/>
            <p:cNvCxnSpPr>
              <a:stCxn id="25" idx="3"/>
            </p:cNvCxnSpPr>
            <p:nvPr/>
          </p:nvCxnSpPr>
          <p:spPr>
            <a:xfrm flipV="1">
              <a:off x="5751880" y="3193166"/>
              <a:ext cx="429713" cy="871225"/>
            </a:xfrm>
            <a:prstGeom prst="curvedConnector2">
              <a:avLst/>
            </a:prstGeom>
            <a:ln w="76200">
              <a:solidFill>
                <a:srgbClr val="6272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40464" y="4585685"/>
              <a:ext cx="18877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C00000"/>
                  </a:solidFill>
                </a:rPr>
                <a:t>Нет </a:t>
              </a:r>
              <a:r>
                <a:rPr lang="ru-RU" sz="1200" dirty="0" err="1" smtClean="0">
                  <a:solidFill>
                    <a:srgbClr val="C00000"/>
                  </a:solidFill>
                </a:rPr>
                <a:t>онлайна</a:t>
              </a:r>
              <a:r>
                <a:rPr lang="ru-RU" sz="1200" dirty="0" smtClean="0">
                  <a:solidFill>
                    <a:srgbClr val="C00000"/>
                  </a:solidFill>
                </a:rPr>
                <a:t>, обмен по проводу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B050"/>
                  </a:solidFill>
                </a:rPr>
                <a:t>Можно </a:t>
              </a:r>
              <a:r>
                <a:rPr lang="ru-RU" sz="1200" dirty="0" smtClean="0">
                  <a:solidFill>
                    <a:srgbClr val="00B050"/>
                  </a:solidFill>
                </a:rPr>
                <a:t>выгружать доп. справочники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B050"/>
                  </a:solidFill>
                </a:rPr>
                <a:t>Можно выгружать документы 1С на </a:t>
              </a:r>
              <a:r>
                <a:rPr lang="ru-RU" sz="1200" dirty="0" smtClean="0">
                  <a:solidFill>
                    <a:srgbClr val="00B050"/>
                  </a:solidFill>
                </a:rPr>
                <a:t>ТСД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4251187">
              <a:off x="4156010" y="3523685"/>
              <a:ext cx="109517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н</a:t>
              </a:r>
              <a:r>
                <a:rPr lang="ru-RU" sz="1100" dirty="0" smtClean="0"/>
                <a:t>оменклатура, справочники, документы,</a:t>
              </a:r>
              <a:endParaRPr lang="ru-RU" sz="11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9069794">
              <a:off x="5774407" y="3606202"/>
              <a:ext cx="16492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документы, новые элементы справочников</a:t>
              </a:r>
              <a:endParaRPr lang="ru-RU" sz="110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4533204" y="1311972"/>
              <a:ext cx="710102" cy="710102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92000">
                  <a:srgbClr val="D34C00"/>
                </a:gs>
                <a:gs pos="74000">
                  <a:srgbClr val="F0C100"/>
                </a:gs>
                <a:gs pos="37000">
                  <a:srgbClr val="FFFF00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  <a:tileRect l="-100000" t="-100000"/>
            </a:gradFill>
            <a:ln w="19050">
              <a:solidFill>
                <a:srgbClr val="966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1С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19503" y="1500585"/>
            <a:ext cx="3417672" cy="5011356"/>
            <a:chOff x="7944847" y="1328655"/>
            <a:chExt cx="3417672" cy="5011356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7944847" y="1695227"/>
              <a:ext cx="2281881" cy="1243914"/>
            </a:xfrm>
            <a:prstGeom prst="roundRect">
              <a:avLst>
                <a:gd name="adj" fmla="val 8058"/>
              </a:avLst>
            </a:prstGeom>
            <a:gradFill>
              <a:gsLst>
                <a:gs pos="0">
                  <a:schemeClr val="accent4">
                    <a:tint val="97000"/>
                    <a:satMod val="100000"/>
                    <a:lumMod val="102000"/>
                    <a:alpha val="50000"/>
                  </a:schemeClr>
                </a:gs>
                <a:gs pos="50000">
                  <a:schemeClr val="accent4">
                    <a:shade val="100000"/>
                    <a:satMod val="100000"/>
                    <a:lumMod val="100000"/>
                    <a:alpha val="50000"/>
                  </a:schemeClr>
                </a:gs>
                <a:gs pos="100000">
                  <a:schemeClr val="accent4">
                    <a:shade val="80000"/>
                    <a:satMod val="100000"/>
                    <a:lumMod val="99000"/>
                    <a:alpha val="51000"/>
                  </a:schemeClr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Внешняя компонента</a:t>
              </a:r>
              <a:endParaRPr lang="ru-RU" dirty="0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9803911" y="2434682"/>
              <a:ext cx="1558608" cy="722620"/>
            </a:xfrm>
            <a:prstGeom prst="roundRect">
              <a:avLst>
                <a:gd name="adj" fmla="val 80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Коннектор</a:t>
              </a:r>
              <a:endParaRPr lang="ru-RU" dirty="0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9008645" y="3644591"/>
              <a:ext cx="369318" cy="839600"/>
              <a:chOff x="1256431" y="4220243"/>
              <a:chExt cx="369318" cy="839600"/>
            </a:xfrm>
          </p:grpSpPr>
          <p:pic>
            <p:nvPicPr>
              <p:cNvPr id="37" name="Picture 14" descr="http://www.royaltech.it/3356-4738-thickbox/mc9190-gj0swgya6wr-motorola-mc9190-g-wi-fi-bluetooth-laser-lorax-1d-vt-53-key-windows-ce-60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 trans="0" detail="10"/>
                        </a14:imgEffect>
                        <a14:imgEffect>
                          <a14:colorTemperature colorTemp="6147"/>
                        </a14:imgEffect>
                        <a14:imgEffect>
                          <a14:saturation sat="28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24" t="13217" r="35244" b="13507"/>
              <a:stretch/>
            </p:blipFill>
            <p:spPr bwMode="auto">
              <a:xfrm>
                <a:off x="1256431" y="4220243"/>
                <a:ext cx="369318" cy="83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ounded Rectangle 8"/>
              <p:cNvSpPr/>
              <p:nvPr/>
            </p:nvSpPr>
            <p:spPr>
              <a:xfrm>
                <a:off x="1333574" y="4316890"/>
                <a:ext cx="210177" cy="281865"/>
              </a:xfrm>
              <a:prstGeom prst="roundRect">
                <a:avLst>
                  <a:gd name="adj" fmla="val 2381"/>
                </a:avLst>
              </a:prstGeom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39" name="Скругленная соединительная линия 38"/>
            <p:cNvCxnSpPr>
              <a:endCxn id="37" idx="1"/>
            </p:cNvCxnSpPr>
            <p:nvPr/>
          </p:nvCxnSpPr>
          <p:spPr>
            <a:xfrm rot="16200000" flipH="1">
              <a:off x="8163705" y="3219451"/>
              <a:ext cx="1142418" cy="547462"/>
            </a:xfrm>
            <a:prstGeom prst="curvedConnector2">
              <a:avLst/>
            </a:prstGeom>
            <a:ln w="76200">
              <a:solidFill>
                <a:srgbClr val="B2BA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Скругленная соединительная линия 39"/>
            <p:cNvCxnSpPr>
              <a:stCxn id="37" idx="3"/>
              <a:endCxn id="35" idx="2"/>
            </p:cNvCxnSpPr>
            <p:nvPr/>
          </p:nvCxnSpPr>
          <p:spPr>
            <a:xfrm flipV="1">
              <a:off x="9377963" y="3157302"/>
              <a:ext cx="1205252" cy="907089"/>
            </a:xfrm>
            <a:prstGeom prst="curvedConnector2">
              <a:avLst/>
            </a:prstGeom>
            <a:ln w="76200">
              <a:solidFill>
                <a:srgbClr val="6778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266547" y="4585685"/>
              <a:ext cx="18877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srgbClr val="00B050"/>
                  </a:solidFill>
                </a:rPr>
                <a:t>Можно онлайн, можно офлайн</a:t>
              </a:r>
              <a:endParaRPr lang="ru-RU" sz="1200" b="1" dirty="0" smtClean="0">
                <a:solidFill>
                  <a:srgbClr val="00B050"/>
                </a:solidFill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rgbClr val="00B050"/>
                  </a:solidFill>
                </a:rPr>
                <a:t>Можно запрашивать </a:t>
              </a:r>
              <a:r>
                <a:rPr lang="ru-RU" sz="1200" dirty="0" smtClean="0">
                  <a:solidFill>
                    <a:srgbClr val="00B050"/>
                  </a:solidFill>
                </a:rPr>
                <a:t>документы онлайн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00B050"/>
                  </a:solidFill>
                </a:rPr>
                <a:t>Можно отражать движения в 1С онлайн</a:t>
              </a:r>
              <a:endParaRPr lang="ru-RU" sz="1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4251187">
              <a:off x="7782093" y="3523685"/>
              <a:ext cx="109517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н</a:t>
              </a:r>
              <a:r>
                <a:rPr lang="ru-RU" sz="1100" dirty="0" smtClean="0"/>
                <a:t>оменклатура, справочники, документы,</a:t>
              </a:r>
              <a:endParaRPr lang="ru-RU" sz="11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20451433">
              <a:off x="9590490" y="3933584"/>
              <a:ext cx="14702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/>
                <a:t>ш</a:t>
              </a:r>
              <a:r>
                <a:rPr lang="ru-RU" sz="1100" dirty="0" smtClean="0"/>
                <a:t>трихкоды, кол-во, …</a:t>
              </a:r>
              <a:endParaRPr lang="ru-RU" sz="110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8074565" y="1328655"/>
              <a:ext cx="710102" cy="710102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92000">
                  <a:srgbClr val="D34C00"/>
                </a:gs>
                <a:gs pos="74000">
                  <a:srgbClr val="F0C100"/>
                </a:gs>
                <a:gs pos="37000">
                  <a:srgbClr val="FFFF00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  <a:tileRect l="-100000" t="-100000"/>
            </a:gradFill>
            <a:ln w="19050">
              <a:solidFill>
                <a:srgbClr val="966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1С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Скругленная соединительная линия 48"/>
            <p:cNvCxnSpPr>
              <a:stCxn id="35" idx="0"/>
              <a:endCxn id="46" idx="6"/>
            </p:cNvCxnSpPr>
            <p:nvPr/>
          </p:nvCxnSpPr>
          <p:spPr>
            <a:xfrm rot="16200000" flipV="1">
              <a:off x="9308453" y="1159920"/>
              <a:ext cx="750976" cy="1798548"/>
            </a:xfrm>
            <a:prstGeom prst="curvedConnector2">
              <a:avLst/>
            </a:prstGeom>
            <a:ln w="76200">
              <a:solidFill>
                <a:srgbClr val="6778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08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59124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50B4C8"/>
                </a:solidFill>
              </a:rPr>
              <a:t>Коннектор из </a:t>
            </a:r>
            <a:r>
              <a:rPr lang="en-US" sz="3200" dirty="0">
                <a:solidFill>
                  <a:srgbClr val="50B4C8"/>
                </a:solidFill>
              </a:rPr>
              <a:t>Mobile SMARTS</a:t>
            </a:r>
            <a:r>
              <a:rPr lang="ru-RU" sz="3200" dirty="0">
                <a:solidFill>
                  <a:srgbClr val="50B4C8"/>
                </a:solidFill>
              </a:rPr>
              <a:t> в 1С</a:t>
            </a:r>
            <a:r>
              <a:rPr lang="en-US" sz="3200" dirty="0">
                <a:solidFill>
                  <a:srgbClr val="50B4C8"/>
                </a:solidFill>
              </a:rPr>
              <a:t> (</a:t>
            </a:r>
            <a:r>
              <a:rPr lang="ru-RU" sz="3200" dirty="0">
                <a:solidFill>
                  <a:srgbClr val="50B4C8"/>
                </a:solidFill>
              </a:rPr>
              <a:t>для онлайн обмена)</a:t>
            </a:r>
            <a:br>
              <a:rPr lang="ru-RU" sz="3200" dirty="0">
                <a:solidFill>
                  <a:srgbClr val="50B4C8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Коннектор нужен для обращения с ТСД в 1С</a:t>
            </a:r>
            <a:r>
              <a:rPr lang="ru-RU" sz="2000" dirty="0">
                <a:solidFill>
                  <a:prstClr val="black"/>
                </a:solidFill>
              </a:rPr>
              <a:t>.  Используется для онлайн обмена и прямых вызовов с ТСД в 1С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srgbClr val="50B4C8"/>
                </a:solidFill>
              </a:rPr>
              <a:t>Внешняя </a:t>
            </a:r>
            <a:r>
              <a:rPr lang="ru-RU" sz="2800" dirty="0">
                <a:solidFill>
                  <a:srgbClr val="50B4C8"/>
                </a:solidFill>
              </a:rPr>
              <a:t>компонента и обработка для обращения из 1С в </a:t>
            </a:r>
            <a:r>
              <a:rPr lang="en-US" sz="2800" dirty="0">
                <a:solidFill>
                  <a:srgbClr val="50B4C8"/>
                </a:solidFill>
              </a:rPr>
              <a:t>Mobile SMARTS</a:t>
            </a:r>
            <a:r>
              <a:rPr lang="ru-RU" sz="3200" dirty="0">
                <a:solidFill>
                  <a:srgbClr val="50B4C8"/>
                </a:solidFill>
              </a:rPr>
              <a:t/>
            </a:r>
            <a:br>
              <a:rPr lang="ru-RU" sz="3200" dirty="0">
                <a:solidFill>
                  <a:srgbClr val="50B4C8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Внешняя компонента нужна для обращения из 1С в ТСД</a:t>
            </a:r>
            <a:r>
              <a:rPr lang="ru-RU" sz="2000" dirty="0">
                <a:solidFill>
                  <a:prstClr val="black"/>
                </a:solidFill>
              </a:rPr>
              <a:t>.  Используется для ручного и регламентного обмена с ТСД при помощи специальной обработки загрузки/выгрузки</a:t>
            </a:r>
            <a:r>
              <a:rPr lang="ru-RU" sz="2000" dirty="0" smtClean="0">
                <a:solidFill>
                  <a:prstClr val="black"/>
                </a:solidFill>
              </a:rPr>
              <a:t>.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Драйвер </a:t>
            </a:r>
            <a:r>
              <a:rPr lang="ru-RU" sz="2800" dirty="0"/>
              <a:t>торгового оборудования в </a:t>
            </a:r>
            <a:r>
              <a:rPr lang="ru-RU" sz="2800" dirty="0" smtClean="0"/>
              <a:t>БПО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Для проводного подключения ТСД по кабелю по типу дата-коллектора, простой сбор штрихкодов, очень ограниченный протокол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65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Первый способ</a:t>
            </a:r>
            <a:r>
              <a:rPr lang="ru-RU" sz="4400" dirty="0" smtClean="0"/>
              <a:t>:</a:t>
            </a:r>
            <a:br>
              <a:rPr lang="ru-RU" sz="4400" dirty="0" smtClean="0"/>
            </a:br>
            <a:r>
              <a:rPr lang="ru-RU" dirty="0" smtClean="0"/>
              <a:t>Коннектор и код 1С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Обмен, позволяющий работать онлайн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47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через коннектор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Этот способ используется для полноценного </a:t>
            </a:r>
            <a:r>
              <a:rPr lang="ru-RU" dirty="0" smtClean="0">
                <a:solidFill>
                  <a:srgbClr val="00B050"/>
                </a:solidFill>
              </a:rPr>
              <a:t>онлайн</a:t>
            </a:r>
            <a:r>
              <a:rPr lang="ru-RU" dirty="0" smtClean="0"/>
              <a:t> обмена между </a:t>
            </a:r>
            <a:r>
              <a:rPr lang="en-US" dirty="0" smtClean="0"/>
              <a:t>Mobile SMARTS</a:t>
            </a:r>
            <a:r>
              <a:rPr lang="ru-RU" dirty="0" smtClean="0"/>
              <a:t> и 1С без участия какого-либо оператора 1С.</a:t>
            </a:r>
          </a:p>
        </p:txBody>
      </p:sp>
    </p:spTree>
    <p:extLst>
      <p:ext uri="{BB962C8B-B14F-4D97-AF65-F5344CB8AC3E}">
        <p14:creationId xmlns:p14="http://schemas.microsoft.com/office/powerpoint/2010/main" val="260623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коннектор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Коннектор — это специальная </a:t>
            </a:r>
            <a:r>
              <a:rPr lang="en-US" dirty="0" err="1" smtClean="0"/>
              <a:t>dll</a:t>
            </a:r>
            <a:r>
              <a:rPr lang="ru-RU" dirty="0" smtClean="0"/>
              <a:t> на </a:t>
            </a:r>
            <a:r>
              <a:rPr lang="en-US" dirty="0" smtClean="0"/>
              <a:t>.NET</a:t>
            </a:r>
            <a:r>
              <a:rPr lang="ru-RU" dirty="0" smtClean="0"/>
              <a:t>, которая исполняется под сервером </a:t>
            </a:r>
            <a:r>
              <a:rPr lang="en-US" dirty="0" smtClean="0"/>
              <a:t>Mobile SMARTS </a:t>
            </a:r>
            <a:r>
              <a:rPr lang="ru-RU" dirty="0" smtClean="0"/>
              <a:t>и разработана по технологии создания коннекторов к внешним учетным системам.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5405" y="5408533"/>
            <a:ext cx="490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https://www.cleverence.ru/support/category:612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17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77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Как это </a:t>
            </a:r>
            <a:r>
              <a:rPr lang="ru-RU" dirty="0" smtClean="0"/>
              <a:t>выглядит (в </a:t>
            </a:r>
            <a:r>
              <a:rPr lang="en-US" dirty="0" smtClean="0"/>
              <a:t>Mobile SMARTS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16" y="1397285"/>
            <a:ext cx="5734850" cy="4658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80" y="2655235"/>
            <a:ext cx="2971800" cy="3400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9" y="1369035"/>
            <a:ext cx="35242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через промежуточную конфигурацию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</a:t>
            </a:r>
            <a:r>
              <a:rPr lang="ru-RU" dirty="0" smtClean="0"/>
              <a:t>типовых конфигурациях </a:t>
            </a:r>
            <a:r>
              <a:rPr lang="ru-RU" dirty="0"/>
              <a:t>1С </a:t>
            </a:r>
            <a:r>
              <a:rPr lang="ru-RU" dirty="0" smtClean="0"/>
              <a:t>(1С:Розница, УТ, УНФ и т.п.), и в большинстве отраслевых решений 1С (ДАЛИОН, Штрих-М) по умолчанию нет </a:t>
            </a:r>
            <a:r>
              <a:rPr lang="ru-RU" dirty="0"/>
              <a:t>поддержки ТСД при онлайн работе (поиск товаров, выборка остатков и цен, вызов печати), а в некоторых вообще нет поддержки торгового оборудования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Схема обмена через промежуточную конфигурацию (старая схема) предусматривает, что весь этот код пишется в отдельной конфигурации 1С.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5405" y="5675661"/>
            <a:ext cx="415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https://www.cleverence.ru/support/2306/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82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Обмен через промежуточную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Сервер </a:t>
            </a:r>
            <a:r>
              <a:rPr lang="en-US" dirty="0" smtClean="0"/>
              <a:t>Mobile SMARTS </a:t>
            </a:r>
            <a:r>
              <a:rPr lang="ru-RU" dirty="0" smtClean="0"/>
              <a:t>ходит в промежуточную базу данных 1С, в которой написан весь код интеграции с ТСД.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42" y="542282"/>
            <a:ext cx="4282533" cy="572933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82390" y="1460809"/>
            <a:ext cx="4538547" cy="324500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02567" y="2105683"/>
            <a:ext cx="1750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Тут будут указаны параметры доступа к промежуточной конфигурации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2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этой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54292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Что такое </a:t>
            </a:r>
            <a:r>
              <a:rPr lang="en-US" dirty="0" smtClean="0"/>
              <a:t>Mobile SMARTS</a:t>
            </a:r>
          </a:p>
          <a:p>
            <a:pPr marL="542925" indent="-54292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Как</a:t>
            </a:r>
            <a:r>
              <a:rPr lang="en-US" dirty="0"/>
              <a:t> Mobile </a:t>
            </a:r>
            <a:r>
              <a:rPr lang="en-US" dirty="0" smtClean="0"/>
              <a:t>SMARTS</a:t>
            </a:r>
            <a:r>
              <a:rPr lang="ru-RU" dirty="0" smtClean="0"/>
              <a:t> интегрируется с 1С</a:t>
            </a:r>
          </a:p>
          <a:p>
            <a:pPr marL="542925" indent="-54292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Примеры интеграции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90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Обмен через промежуточную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реальную базу 1С ходит не сам сервер </a:t>
            </a:r>
            <a:r>
              <a:rPr lang="en-US" dirty="0" smtClean="0"/>
              <a:t>Mobile SMARTS, </a:t>
            </a:r>
            <a:r>
              <a:rPr lang="ru-RU" dirty="0" smtClean="0"/>
              <a:t>а именно промежуточная конфигурация 1С.</a:t>
            </a:r>
          </a:p>
          <a:p>
            <a:endParaRPr lang="ru-RU" dirty="0"/>
          </a:p>
          <a:p>
            <a:r>
              <a:rPr lang="ru-RU" dirty="0" smtClean="0"/>
              <a:t>Сделано это для того, чтобы весь код обмена был написан на 1С и его можно было легко исправлять.</a:t>
            </a:r>
            <a:endParaRPr lang="ru-RU" dirty="0"/>
          </a:p>
        </p:txBody>
      </p:sp>
      <p:pic>
        <p:nvPicPr>
          <p:cNvPr id="3074" name="Picture 2" descr="https://www.cleverence.ru/upload/iblock/d0c/d0cd18d77b27db53876096e6fe2ad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79" y="185155"/>
            <a:ext cx="6657975" cy="64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282389" y="1460810"/>
            <a:ext cx="6043961" cy="2399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75608" y="1783247"/>
            <a:ext cx="1750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Тут будут указаны параметры доступа к реальной конфигурации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08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Через промежуточную базу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старая схема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Код интеграции никак не затрагивает основную конфигурацию 1С.</a:t>
            </a:r>
          </a:p>
          <a:p>
            <a:r>
              <a:rPr lang="ru-RU" dirty="0" smtClean="0"/>
              <a:t>Используется в драйвере ПРОФ.</a:t>
            </a:r>
          </a:p>
          <a:p>
            <a:r>
              <a:rPr lang="ru-RU" dirty="0" smtClean="0"/>
              <a:t>Сервер </a:t>
            </a:r>
            <a:r>
              <a:rPr lang="en-US" dirty="0" smtClean="0"/>
              <a:t>Mobile SMARTS </a:t>
            </a:r>
            <a:r>
              <a:rPr lang="ru-RU" dirty="0" smtClean="0"/>
              <a:t>запускает внутри у себя внешнее соединение к специальной промежуточной базе 1С, в которой написан весь код интеграции с основной базой.</a:t>
            </a:r>
          </a:p>
        </p:txBody>
      </p:sp>
      <p:sp>
        <p:nvSpPr>
          <p:cNvPr id="10" name="Объект 22"/>
          <p:cNvSpPr>
            <a:spLocks noGrp="1"/>
          </p:cNvSpPr>
          <p:nvPr>
            <p:ph idx="1"/>
          </p:nvPr>
        </p:nvSpPr>
        <p:spPr>
          <a:xfrm>
            <a:off x="560123" y="4877080"/>
            <a:ext cx="2569013" cy="1558031"/>
          </a:xfrm>
          <a:prstGeom prst="roundRect">
            <a:avLst>
              <a:gd name="adj" fmla="val 3645"/>
            </a:avLst>
          </a:prstGeom>
          <a:gradFill flip="none" rotWithShape="1">
            <a:gsLst>
              <a:gs pos="0">
                <a:srgbClr val="FEDC00"/>
              </a:gs>
              <a:gs pos="100000">
                <a:srgbClr val="F0C106"/>
              </a:gs>
            </a:gsLst>
            <a:lin ang="5400000" scaled="1"/>
            <a:tileRect/>
          </a:gradFill>
          <a:ln>
            <a:solidFill>
              <a:srgbClr val="DAA225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5A2700"/>
                </a:solidFill>
              </a:rPr>
              <a:t>Код 1С в прикладной </a:t>
            </a:r>
            <a:r>
              <a:rPr lang="ru-RU" sz="1600" b="1" dirty="0">
                <a:solidFill>
                  <a:srgbClr val="5A2700"/>
                </a:solidFill>
              </a:rPr>
              <a:t>конфигурации </a:t>
            </a:r>
            <a:r>
              <a:rPr lang="ru-RU" sz="1600" b="1" dirty="0" smtClean="0">
                <a:solidFill>
                  <a:srgbClr val="5A2700"/>
                </a:solidFill>
              </a:rPr>
              <a:t>(например, Розница 2.2) существует сам по себе, никак не затрагивается</a:t>
            </a:r>
          </a:p>
        </p:txBody>
      </p:sp>
      <p:cxnSp>
        <p:nvCxnSpPr>
          <p:cNvPr id="14" name="Прямая со стрелкой 13"/>
          <p:cNvCxnSpPr>
            <a:stCxn id="32" idx="1"/>
            <a:endCxn id="10" idx="3"/>
          </p:cNvCxnSpPr>
          <p:nvPr/>
        </p:nvCxnSpPr>
        <p:spPr>
          <a:xfrm flipH="1">
            <a:off x="3129136" y="5651882"/>
            <a:ext cx="569566" cy="4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22"/>
          <p:cNvSpPr txBox="1">
            <a:spLocks/>
          </p:cNvSpPr>
          <p:nvPr/>
        </p:nvSpPr>
        <p:spPr>
          <a:xfrm>
            <a:off x="560123" y="386122"/>
            <a:ext cx="6237253" cy="1977285"/>
          </a:xfrm>
          <a:prstGeom prst="roundRect">
            <a:avLst>
              <a:gd name="adj" fmla="val 3645"/>
            </a:avLst>
          </a:prstGeom>
          <a:solidFill>
            <a:schemeClr val="bg1"/>
          </a:solidFill>
          <a:ln w="12700" cap="flat" cmpd="sng" algn="ctr">
            <a:solidFill>
              <a:srgbClr val="DAA225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5A2700"/>
                </a:solidFill>
              </a:rPr>
              <a:t>П</a:t>
            </a:r>
            <a:r>
              <a:rPr lang="ru-RU" sz="1600" b="1" dirty="0" smtClean="0">
                <a:solidFill>
                  <a:srgbClr val="5A2700"/>
                </a:solidFill>
              </a:rPr>
              <a:t>рикладной продукт (например, «</a:t>
            </a:r>
            <a:r>
              <a:rPr lang="en-US" sz="1600" b="1" dirty="0" smtClean="0">
                <a:solidFill>
                  <a:srgbClr val="5A2700"/>
                </a:solidFill>
              </a:rPr>
              <a:t>Mobile SMARTS: </a:t>
            </a:r>
            <a:r>
              <a:rPr lang="ru-RU" sz="1600" b="1" dirty="0" smtClean="0">
                <a:solidFill>
                  <a:srgbClr val="5A2700"/>
                </a:solidFill>
              </a:rPr>
              <a:t>Магазин 15»)</a:t>
            </a:r>
            <a:endParaRPr lang="en-US" sz="1600" b="1" dirty="0" smtClean="0">
              <a:solidFill>
                <a:srgbClr val="5A270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cxnSp>
        <p:nvCxnSpPr>
          <p:cNvPr id="25" name="Прямая со стрелкой 24"/>
          <p:cNvCxnSpPr>
            <a:endCxn id="24" idx="0"/>
          </p:cNvCxnSpPr>
          <p:nvPr/>
        </p:nvCxnSpPr>
        <p:spPr>
          <a:xfrm flipV="1">
            <a:off x="3671453" y="386122"/>
            <a:ext cx="7297" cy="37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2"/>
          <p:cNvSpPr txBox="1">
            <a:spLocks/>
          </p:cNvSpPr>
          <p:nvPr/>
        </p:nvSpPr>
        <p:spPr>
          <a:xfrm>
            <a:off x="703003" y="964735"/>
            <a:ext cx="2740866" cy="649545"/>
          </a:xfrm>
          <a:prstGeom prst="roundRect">
            <a:avLst>
              <a:gd name="adj" fmla="val 36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База ТСД, подключенного по кабелю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USB</a:t>
            </a:r>
          </a:p>
        </p:txBody>
      </p:sp>
      <p:sp>
        <p:nvSpPr>
          <p:cNvPr id="29" name="Объект 22"/>
          <p:cNvSpPr txBox="1">
            <a:spLocks/>
          </p:cNvSpPr>
          <p:nvPr/>
        </p:nvSpPr>
        <p:spPr>
          <a:xfrm>
            <a:off x="3759254" y="960334"/>
            <a:ext cx="2740866" cy="649545"/>
          </a:xfrm>
          <a:prstGeom prst="roundRect">
            <a:avLst>
              <a:gd name="adj" fmla="val 3645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Сервер </a:t>
            </a:r>
            <a:r>
              <a:rPr lang="en-US" sz="1600" b="1" dirty="0" smtClean="0">
                <a:solidFill>
                  <a:srgbClr val="5A2700"/>
                </a:solidFill>
              </a:rPr>
              <a:t>Mobile SMARTS </a:t>
            </a:r>
            <a:r>
              <a:rPr lang="ru-RU" sz="1600" b="1" dirty="0" smtClean="0">
                <a:solidFill>
                  <a:srgbClr val="5A2700"/>
                </a:solidFill>
              </a:rPr>
              <a:t>с подключенными к нему ТСД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03003" y="960334"/>
            <a:ext cx="2740866" cy="649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16193" y="960334"/>
            <a:ext cx="2727676" cy="649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2"/>
          <p:cNvSpPr txBox="1">
            <a:spLocks/>
          </p:cNvSpPr>
          <p:nvPr/>
        </p:nvSpPr>
        <p:spPr>
          <a:xfrm>
            <a:off x="3957681" y="1735484"/>
            <a:ext cx="2344012" cy="448607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Коннектор к 1С на </a:t>
            </a:r>
            <a:r>
              <a:rPr lang="en-US" sz="1600" b="1" dirty="0" smtClean="0">
                <a:solidFill>
                  <a:srgbClr val="5A2700"/>
                </a:solidFill>
              </a:rPr>
              <a:t>.NET</a:t>
            </a:r>
          </a:p>
        </p:txBody>
      </p:sp>
      <p:cxnSp>
        <p:nvCxnSpPr>
          <p:cNvPr id="21" name="Прямая со стрелкой 20"/>
          <p:cNvCxnSpPr>
            <a:stCxn id="18" idx="2"/>
            <a:endCxn id="30" idx="0"/>
          </p:cNvCxnSpPr>
          <p:nvPr/>
        </p:nvCxnSpPr>
        <p:spPr>
          <a:xfrm>
            <a:off x="5129687" y="2184091"/>
            <a:ext cx="0" cy="719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бъект 22"/>
          <p:cNvSpPr txBox="1">
            <a:spLocks/>
          </p:cNvSpPr>
          <p:nvPr/>
        </p:nvSpPr>
        <p:spPr>
          <a:xfrm>
            <a:off x="3244504" y="2903313"/>
            <a:ext cx="3770366" cy="448607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5A2700"/>
                </a:solidFill>
              </a:rPr>
              <a:t>OLE/COM</a:t>
            </a:r>
            <a:r>
              <a:rPr lang="ru-RU" sz="1600" b="1" dirty="0" smtClean="0">
                <a:solidFill>
                  <a:srgbClr val="5A2700"/>
                </a:solidFill>
              </a:rPr>
              <a:t> </a:t>
            </a:r>
            <a:r>
              <a:rPr lang="en-US" sz="1600" b="1" dirty="0">
                <a:solidFill>
                  <a:srgbClr val="5A2700"/>
                </a:solidFill>
              </a:rPr>
              <a:t>Automation</a:t>
            </a:r>
            <a:r>
              <a:rPr lang="en-US" sz="1600" b="1" dirty="0" smtClean="0">
                <a:solidFill>
                  <a:srgbClr val="5A2700"/>
                </a:solidFill>
              </a:rPr>
              <a:t> </a:t>
            </a:r>
            <a:r>
              <a:rPr lang="ru-RU" sz="1600" b="1" dirty="0" smtClean="0">
                <a:solidFill>
                  <a:srgbClr val="5A2700"/>
                </a:solidFill>
              </a:rPr>
              <a:t>компонента от 1С</a:t>
            </a:r>
          </a:p>
        </p:txBody>
      </p:sp>
      <p:cxnSp>
        <p:nvCxnSpPr>
          <p:cNvPr id="31" name="Прямая со стрелкой 30"/>
          <p:cNvCxnSpPr>
            <a:stCxn id="30" idx="2"/>
            <a:endCxn id="19" idx="0"/>
          </p:cNvCxnSpPr>
          <p:nvPr/>
        </p:nvCxnSpPr>
        <p:spPr>
          <a:xfrm>
            <a:off x="5129687" y="3351920"/>
            <a:ext cx="0" cy="344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9" idx="2"/>
            <a:endCxn id="32" idx="0"/>
          </p:cNvCxnSpPr>
          <p:nvPr/>
        </p:nvCxnSpPr>
        <p:spPr>
          <a:xfrm>
            <a:off x="5129687" y="4699966"/>
            <a:ext cx="4224" cy="25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22"/>
          <p:cNvSpPr txBox="1">
            <a:spLocks/>
          </p:cNvSpPr>
          <p:nvPr/>
        </p:nvSpPr>
        <p:spPr>
          <a:xfrm>
            <a:off x="3804625" y="3696356"/>
            <a:ext cx="2650124" cy="1003610"/>
          </a:xfrm>
          <a:prstGeom prst="roundRect">
            <a:avLst>
              <a:gd name="adj" fmla="val 3645"/>
            </a:avLst>
          </a:prstGeom>
          <a:gradFill flip="none" rotWithShape="1">
            <a:gsLst>
              <a:gs pos="0">
                <a:srgbClr val="FEDC00"/>
              </a:gs>
              <a:gs pos="100000">
                <a:srgbClr val="F0C106"/>
              </a:gs>
            </a:gsLst>
            <a:lin ang="5400000" scaled="1"/>
            <a:tileRect/>
          </a:gradFill>
          <a:ln w="12700" cap="flat" cmpd="sng" algn="ctr">
            <a:solidFill>
              <a:srgbClr val="DAA225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Код 1С в </a:t>
            </a:r>
            <a:r>
              <a:rPr lang="ru-RU" sz="1600" b="1" dirty="0" smtClean="0">
                <a:solidFill>
                  <a:srgbClr val="5A2700"/>
                </a:solidFill>
                <a:hlinkClick r:id="rId2"/>
              </a:rPr>
              <a:t>промежуточной конфигурации</a:t>
            </a:r>
            <a:r>
              <a:rPr lang="ru-RU" sz="1600" b="1" dirty="0" smtClean="0">
                <a:solidFill>
                  <a:srgbClr val="5A2700"/>
                </a:solidFill>
              </a:rPr>
              <a:t> (например, драйвера ПРОФ)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sp>
        <p:nvSpPr>
          <p:cNvPr id="32" name="Объект 22"/>
          <p:cNvSpPr txBox="1">
            <a:spLocks/>
          </p:cNvSpPr>
          <p:nvPr/>
        </p:nvSpPr>
        <p:spPr>
          <a:xfrm>
            <a:off x="3698702" y="4949996"/>
            <a:ext cx="2870418" cy="1403771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5A2700"/>
                </a:solidFill>
              </a:rPr>
              <a:t>OLE/COM</a:t>
            </a:r>
            <a:r>
              <a:rPr lang="ru-RU" sz="1600" b="1" dirty="0" smtClean="0">
                <a:solidFill>
                  <a:srgbClr val="5A2700"/>
                </a:solidFill>
              </a:rPr>
              <a:t> </a:t>
            </a:r>
            <a:r>
              <a:rPr lang="en-US" sz="1600" b="1" dirty="0">
                <a:solidFill>
                  <a:srgbClr val="5A2700"/>
                </a:solidFill>
              </a:rPr>
              <a:t>Automation</a:t>
            </a:r>
            <a:r>
              <a:rPr lang="en-US" sz="1600" b="1" dirty="0" smtClean="0">
                <a:solidFill>
                  <a:srgbClr val="5A2700"/>
                </a:solidFill>
              </a:rPr>
              <a:t> </a:t>
            </a:r>
            <a:r>
              <a:rPr lang="ru-RU" sz="1600" b="1" dirty="0" smtClean="0">
                <a:solidFill>
                  <a:srgbClr val="5A2700"/>
                </a:solidFill>
              </a:rPr>
              <a:t>компонента от 1С</a:t>
            </a:r>
            <a:r>
              <a:rPr lang="ru-RU" sz="1600" b="1" dirty="0">
                <a:solidFill>
                  <a:srgbClr val="5A2700"/>
                </a:solidFill>
              </a:rPr>
              <a:t> </a:t>
            </a:r>
            <a:r>
              <a:rPr lang="ru-RU" sz="1600" b="1" dirty="0" smtClean="0">
                <a:solidFill>
                  <a:srgbClr val="5A2700"/>
                </a:solidFill>
              </a:rPr>
              <a:t>(в режиме либо </a:t>
            </a:r>
            <a:r>
              <a:rPr lang="en-US" sz="1600" b="1" dirty="0" smtClean="0">
                <a:solidFill>
                  <a:srgbClr val="5A2700"/>
                </a:solidFill>
              </a:rPr>
              <a:t>COM </a:t>
            </a:r>
            <a:r>
              <a:rPr lang="ru-RU" sz="1600" b="1" dirty="0" smtClean="0">
                <a:solidFill>
                  <a:srgbClr val="5A2700"/>
                </a:solidFill>
              </a:rPr>
              <a:t>либо </a:t>
            </a:r>
            <a:r>
              <a:rPr lang="en-US" sz="1600" b="1" dirty="0" smtClean="0">
                <a:solidFill>
                  <a:srgbClr val="5A2700"/>
                </a:solidFill>
              </a:rPr>
              <a:t>Application</a:t>
            </a:r>
            <a:r>
              <a:rPr lang="ru-RU" sz="1600" b="1" dirty="0" smtClean="0">
                <a:solidFill>
                  <a:srgbClr val="5A2700"/>
                </a:solidFill>
              </a:rPr>
              <a:t>, в зависимости от особенностей прикладной 1С</a:t>
            </a:r>
            <a:r>
              <a:rPr lang="en-US" sz="1600" b="1" dirty="0" smtClean="0">
                <a:solidFill>
                  <a:srgbClr val="5A2700"/>
                </a:solidFill>
              </a:rPr>
              <a:t>)</a:t>
            </a:r>
            <a:endParaRPr lang="ru-RU" sz="1600" b="1" dirty="0" smtClean="0">
              <a:solidFill>
                <a:srgbClr val="5A27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75982" y="5882645"/>
            <a:ext cx="3274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hlinkClick r:id="rId2"/>
              </a:rPr>
              <a:t>https://www.cleverence.ru/support/2306</a:t>
            </a:r>
            <a:r>
              <a:rPr lang="ru-RU" sz="1400" dirty="0" smtClean="0">
                <a:hlinkClick r:id="rId2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6354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через обработку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Другая, новая схема обмена (через обработку) предусматривает, что весь код обмена пишется в отдельной обработке 1С, без использования промежуточной конфигурации.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Кратко: ТСД зовет сервер, у сервера внутри запущен 1С (</a:t>
            </a:r>
            <a:r>
              <a:rPr lang="en-US" dirty="0"/>
              <a:t>COM </a:t>
            </a:r>
            <a:r>
              <a:rPr lang="ru-RU" dirty="0"/>
              <a:t>или </a:t>
            </a:r>
            <a:r>
              <a:rPr lang="en-US" dirty="0"/>
              <a:t>Application), </a:t>
            </a:r>
            <a:r>
              <a:rPr lang="ru-RU" dirty="0"/>
              <a:t>сервер зовет код из обработки в 1С</a:t>
            </a:r>
            <a:r>
              <a:rPr lang="en-US" dirty="0"/>
              <a:t>, </a:t>
            </a:r>
            <a:r>
              <a:rPr lang="ru-RU" dirty="0"/>
              <a:t>обработка зовет код из модулей прикладной конфигурации.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5405" y="5408533"/>
            <a:ext cx="42770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hlinkClick r:id="rId2"/>
              </a:rPr>
              <a:t>https://www.cleverence.ru/support/28830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Обмен через обработку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Сервер </a:t>
            </a:r>
            <a:r>
              <a:rPr lang="en-US" dirty="0" smtClean="0"/>
              <a:t>Mobile SMARTS </a:t>
            </a:r>
            <a:r>
              <a:rPr lang="ru-RU" dirty="0" smtClean="0"/>
              <a:t>ходит сразу в реальную базу данных 1С.</a:t>
            </a:r>
          </a:p>
          <a:p>
            <a:endParaRPr lang="ru-RU" dirty="0"/>
          </a:p>
          <a:p>
            <a:r>
              <a:rPr lang="ru-RU" dirty="0" smtClean="0"/>
              <a:t>Код обмена написан в обработке, коннектор открывает эту обработку и зовет из неё нужные методы.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42" y="542282"/>
            <a:ext cx="4282533" cy="572933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282390" y="1460809"/>
            <a:ext cx="4538547" cy="324500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8323" y="1652623"/>
            <a:ext cx="1750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Тут будут указаны параметры доступа к реальной конфигурации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38042" y="3980984"/>
            <a:ext cx="4282533" cy="22302"/>
          </a:xfrm>
          <a:prstGeom prst="lin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/>
          <p:cNvSpPr txBox="1"/>
          <p:nvPr/>
        </p:nvSpPr>
        <p:spPr>
          <a:xfrm>
            <a:off x="3490330" y="3632217"/>
            <a:ext cx="175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путь к обработке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8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Через обработку</a:t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новая схема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Код интеграции никак не затрагивает основную конфигурацию 1С.</a:t>
            </a:r>
          </a:p>
          <a:p>
            <a:endParaRPr lang="ru-RU" dirty="0" smtClean="0"/>
          </a:p>
          <a:p>
            <a:r>
              <a:rPr lang="ru-RU" dirty="0" smtClean="0"/>
              <a:t>Сервер </a:t>
            </a:r>
            <a:r>
              <a:rPr lang="en-US" dirty="0" smtClean="0"/>
              <a:t>Mobile SMARTS </a:t>
            </a:r>
            <a:r>
              <a:rPr lang="ru-RU" dirty="0" smtClean="0"/>
              <a:t>запускает внутри у себя либо внешнее соединение к 1С (</a:t>
            </a:r>
            <a:r>
              <a:rPr lang="en-US" dirty="0" smtClean="0"/>
              <a:t>COM</a:t>
            </a:r>
            <a:r>
              <a:rPr lang="ru-RU" dirty="0" smtClean="0"/>
              <a:t>), либо полноценного 1С-клиента (</a:t>
            </a:r>
            <a:r>
              <a:rPr lang="en-US" dirty="0" smtClean="0"/>
              <a:t>Application)</a:t>
            </a:r>
            <a:r>
              <a:rPr lang="ru-RU" dirty="0" smtClean="0"/>
              <a:t>, открывает там обработку и работает через вызовы методов её главной формы.</a:t>
            </a:r>
          </a:p>
        </p:txBody>
      </p:sp>
      <p:sp>
        <p:nvSpPr>
          <p:cNvPr id="10" name="Объект 22"/>
          <p:cNvSpPr>
            <a:spLocks noGrp="1"/>
          </p:cNvSpPr>
          <p:nvPr>
            <p:ph idx="1"/>
          </p:nvPr>
        </p:nvSpPr>
        <p:spPr>
          <a:xfrm>
            <a:off x="1358096" y="3294045"/>
            <a:ext cx="5471531" cy="3200400"/>
          </a:xfrm>
          <a:prstGeom prst="roundRect">
            <a:avLst>
              <a:gd name="adj" fmla="val 3645"/>
            </a:avLst>
          </a:prstGeom>
          <a:gradFill flip="none" rotWithShape="1">
            <a:gsLst>
              <a:gs pos="0">
                <a:srgbClr val="FEDC00"/>
              </a:gs>
              <a:gs pos="100000">
                <a:srgbClr val="F0C106"/>
              </a:gs>
            </a:gsLst>
            <a:lin ang="5400000" scaled="1"/>
            <a:tileRect/>
          </a:gradFill>
          <a:ln>
            <a:solidFill>
              <a:srgbClr val="DAA225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 sz="1400" b="1" dirty="0" smtClean="0">
              <a:solidFill>
                <a:srgbClr val="5A2700"/>
              </a:solidFill>
            </a:endParaRPr>
          </a:p>
          <a:p>
            <a:endParaRPr lang="ru-RU" sz="1400" b="1" dirty="0">
              <a:solidFill>
                <a:srgbClr val="5A2700"/>
              </a:solidFill>
            </a:endParaRPr>
          </a:p>
          <a:p>
            <a:endParaRPr lang="ru-RU" sz="1400" b="1" dirty="0" smtClean="0">
              <a:solidFill>
                <a:srgbClr val="5A2700"/>
              </a:solidFill>
            </a:endParaRPr>
          </a:p>
          <a:p>
            <a:endParaRPr lang="ru-RU" sz="1400" b="1" dirty="0">
              <a:solidFill>
                <a:srgbClr val="5A2700"/>
              </a:solidFill>
            </a:endParaRPr>
          </a:p>
          <a:p>
            <a:endParaRPr lang="ru-RU" sz="1400" b="1" dirty="0" smtClean="0">
              <a:solidFill>
                <a:srgbClr val="5A2700"/>
              </a:solidFill>
            </a:endParaRPr>
          </a:p>
          <a:p>
            <a:endParaRPr lang="ru-RU" sz="1400" b="1" dirty="0">
              <a:solidFill>
                <a:srgbClr val="5A2700"/>
              </a:solidFill>
            </a:endParaRPr>
          </a:p>
          <a:p>
            <a:endParaRPr lang="ru-RU" sz="1400" b="1" dirty="0" smtClean="0">
              <a:solidFill>
                <a:srgbClr val="5A2700"/>
              </a:solidFill>
            </a:endParaRPr>
          </a:p>
          <a:p>
            <a:endParaRPr lang="ru-RU" sz="1400" b="1" dirty="0" smtClean="0">
              <a:solidFill>
                <a:srgbClr val="5A2700"/>
              </a:solidFill>
            </a:endParaRPr>
          </a:p>
          <a:p>
            <a:pPr marL="0" indent="0">
              <a:buNone/>
            </a:pPr>
            <a:endParaRPr lang="ru-RU" sz="1400" b="1" dirty="0">
              <a:solidFill>
                <a:srgbClr val="5A2700"/>
              </a:solidFill>
            </a:endParaRPr>
          </a:p>
          <a:p>
            <a:r>
              <a:rPr lang="ru-RU" sz="1400" b="1" dirty="0" smtClean="0">
                <a:solidFill>
                  <a:srgbClr val="5A2700"/>
                </a:solidFill>
              </a:rPr>
              <a:t>Код 1С в прикладной </a:t>
            </a:r>
            <a:r>
              <a:rPr lang="ru-RU" sz="1400" b="1" dirty="0">
                <a:solidFill>
                  <a:srgbClr val="5A2700"/>
                </a:solidFill>
              </a:rPr>
              <a:t>конфигурации </a:t>
            </a:r>
            <a:r>
              <a:rPr lang="ru-RU" sz="1400" b="1" dirty="0" smtClean="0">
                <a:solidFill>
                  <a:srgbClr val="5A2700"/>
                </a:solidFill>
              </a:rPr>
              <a:t>(например, Розница 2.2) существует сам по себе, никак не затрагивается</a:t>
            </a:r>
            <a:endParaRPr lang="en-US" sz="1400" b="1" dirty="0">
              <a:solidFill>
                <a:srgbClr val="5A2700"/>
              </a:solidFill>
            </a:endParaRPr>
          </a:p>
          <a:p>
            <a:endParaRPr lang="ru-RU" sz="1400" b="1" dirty="0" smtClean="0">
              <a:solidFill>
                <a:srgbClr val="5A2700"/>
              </a:solidFill>
            </a:endParaRPr>
          </a:p>
          <a:p>
            <a:endParaRPr lang="ru-RU" sz="1400" b="1" dirty="0">
              <a:solidFill>
                <a:srgbClr val="5A2700"/>
              </a:solidFill>
            </a:endParaRPr>
          </a:p>
        </p:txBody>
      </p:sp>
      <p:sp>
        <p:nvSpPr>
          <p:cNvPr id="11" name="Объект 22"/>
          <p:cNvSpPr txBox="1">
            <a:spLocks/>
          </p:cNvSpPr>
          <p:nvPr/>
        </p:nvSpPr>
        <p:spPr>
          <a:xfrm>
            <a:off x="1471672" y="3541014"/>
            <a:ext cx="5839585" cy="828898"/>
          </a:xfrm>
          <a:prstGeom prst="roundRect">
            <a:avLst>
              <a:gd name="adj" fmla="val 3645"/>
            </a:avLst>
          </a:prstGeom>
          <a:solidFill>
            <a:srgbClr val="FBE368"/>
          </a:solidFill>
          <a:ln w="12700" cap="flat" cmpd="sng" algn="ctr">
            <a:solidFill>
              <a:schemeClr val="bg1"/>
            </a:solidFill>
            <a:prstDash val="lgDash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Код 1С в </a:t>
            </a:r>
            <a:r>
              <a:rPr lang="ru-RU" sz="1600" b="1" dirty="0" smtClean="0">
                <a:solidFill>
                  <a:srgbClr val="5A2700"/>
                </a:solidFill>
                <a:hlinkClick r:id="rId2"/>
              </a:rPr>
              <a:t>прикладной обработке</a:t>
            </a:r>
            <a:r>
              <a:rPr lang="ru-RU" sz="1600" b="1" dirty="0" smtClean="0">
                <a:solidFill>
                  <a:srgbClr val="5A2700"/>
                </a:solidFill>
              </a:rPr>
              <a:t> Клеверенс (обработка просто открывается в прикладной базе, и если используется </a:t>
            </a:r>
            <a:r>
              <a:rPr lang="en-US" sz="1600" b="1" dirty="0" smtClean="0">
                <a:solidFill>
                  <a:srgbClr val="5A2700"/>
                </a:solidFill>
              </a:rPr>
              <a:t>COM</a:t>
            </a:r>
            <a:r>
              <a:rPr lang="ru-RU" sz="1600" b="1" dirty="0" smtClean="0">
                <a:solidFill>
                  <a:srgbClr val="5A2700"/>
                </a:solidFill>
              </a:rPr>
              <a:t>, то нужны права на внешнее соединение)</a:t>
            </a:r>
          </a:p>
        </p:txBody>
      </p:sp>
      <p:cxnSp>
        <p:nvCxnSpPr>
          <p:cNvPr id="14" name="Прямая со стрелкой 13"/>
          <p:cNvCxnSpPr>
            <a:stCxn id="11" idx="2"/>
            <a:endCxn id="15" idx="0"/>
          </p:cNvCxnSpPr>
          <p:nvPr/>
        </p:nvCxnSpPr>
        <p:spPr>
          <a:xfrm>
            <a:off x="4391465" y="4369912"/>
            <a:ext cx="0" cy="265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22"/>
          <p:cNvSpPr txBox="1">
            <a:spLocks/>
          </p:cNvSpPr>
          <p:nvPr/>
        </p:nvSpPr>
        <p:spPr>
          <a:xfrm>
            <a:off x="560123" y="386122"/>
            <a:ext cx="6237253" cy="1977285"/>
          </a:xfrm>
          <a:prstGeom prst="roundRect">
            <a:avLst>
              <a:gd name="adj" fmla="val 3645"/>
            </a:avLst>
          </a:prstGeom>
          <a:solidFill>
            <a:schemeClr val="bg1"/>
          </a:solidFill>
          <a:ln w="12700" cap="flat" cmpd="sng" algn="ctr">
            <a:solidFill>
              <a:srgbClr val="DAA225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5A2700"/>
                </a:solidFill>
              </a:rPr>
              <a:t>П</a:t>
            </a:r>
            <a:r>
              <a:rPr lang="ru-RU" sz="1600" b="1" dirty="0" smtClean="0">
                <a:solidFill>
                  <a:srgbClr val="5A2700"/>
                </a:solidFill>
              </a:rPr>
              <a:t>рикладной продукт (например, «</a:t>
            </a:r>
            <a:r>
              <a:rPr lang="en-US" sz="1600" b="1" dirty="0" smtClean="0">
                <a:solidFill>
                  <a:srgbClr val="5A2700"/>
                </a:solidFill>
              </a:rPr>
              <a:t>Mobile SMARTS: </a:t>
            </a:r>
            <a:r>
              <a:rPr lang="ru-RU" sz="1600" b="1" dirty="0" smtClean="0">
                <a:solidFill>
                  <a:srgbClr val="5A2700"/>
                </a:solidFill>
              </a:rPr>
              <a:t>Магазин 15»)</a:t>
            </a:r>
            <a:endParaRPr lang="en-US" sz="1600" b="1" dirty="0" smtClean="0">
              <a:solidFill>
                <a:srgbClr val="5A270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cxnSp>
        <p:nvCxnSpPr>
          <p:cNvPr id="25" name="Прямая со стрелкой 24"/>
          <p:cNvCxnSpPr>
            <a:endCxn id="24" idx="0"/>
          </p:cNvCxnSpPr>
          <p:nvPr/>
        </p:nvCxnSpPr>
        <p:spPr>
          <a:xfrm flipV="1">
            <a:off x="3671453" y="386122"/>
            <a:ext cx="7297" cy="37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2"/>
          <p:cNvSpPr txBox="1">
            <a:spLocks/>
          </p:cNvSpPr>
          <p:nvPr/>
        </p:nvSpPr>
        <p:spPr>
          <a:xfrm>
            <a:off x="703003" y="964735"/>
            <a:ext cx="2740866" cy="649545"/>
          </a:xfrm>
          <a:prstGeom prst="roundRect">
            <a:avLst>
              <a:gd name="adj" fmla="val 364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1">
                    <a:lumMod val="75000"/>
                  </a:schemeClr>
                </a:solidFill>
              </a:rPr>
              <a:t>База ТСД, подключенного по кабелю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USB</a:t>
            </a:r>
          </a:p>
        </p:txBody>
      </p:sp>
      <p:sp>
        <p:nvSpPr>
          <p:cNvPr id="29" name="Объект 22"/>
          <p:cNvSpPr txBox="1">
            <a:spLocks/>
          </p:cNvSpPr>
          <p:nvPr/>
        </p:nvSpPr>
        <p:spPr>
          <a:xfrm>
            <a:off x="3759254" y="960334"/>
            <a:ext cx="2740866" cy="649545"/>
          </a:xfrm>
          <a:prstGeom prst="roundRect">
            <a:avLst>
              <a:gd name="adj" fmla="val 3645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Сервер </a:t>
            </a:r>
            <a:r>
              <a:rPr lang="en-US" sz="1600" b="1" dirty="0" smtClean="0">
                <a:solidFill>
                  <a:srgbClr val="5A2700"/>
                </a:solidFill>
              </a:rPr>
              <a:t>Mobile SMARTS </a:t>
            </a:r>
            <a:r>
              <a:rPr lang="ru-RU" sz="1600" b="1" dirty="0" smtClean="0">
                <a:solidFill>
                  <a:srgbClr val="5A2700"/>
                </a:solidFill>
              </a:rPr>
              <a:t>с подключенными к нему ТСД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sp>
        <p:nvSpPr>
          <p:cNvPr id="15" name="Объект 22"/>
          <p:cNvSpPr txBox="1">
            <a:spLocks/>
          </p:cNvSpPr>
          <p:nvPr/>
        </p:nvSpPr>
        <p:spPr>
          <a:xfrm>
            <a:off x="1471672" y="4635731"/>
            <a:ext cx="5839585" cy="911788"/>
          </a:xfrm>
          <a:prstGeom prst="roundRect">
            <a:avLst>
              <a:gd name="adj" fmla="val 3645"/>
            </a:avLst>
          </a:prstGeom>
          <a:solidFill>
            <a:srgbClr val="FBE368"/>
          </a:solidFill>
          <a:ln w="12700" cap="flat" cmpd="sng" algn="ctr">
            <a:solidFill>
              <a:schemeClr val="bg1"/>
            </a:solidFill>
            <a:prstDash val="lgDash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Код 1С в обработке интеграции (используется как сервисная)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Обработка содержит код интеграции только с той конфигурацией 1С, которая используется (например, с Розницей 2.2).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03003" y="960334"/>
            <a:ext cx="2740866" cy="649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16193" y="960334"/>
            <a:ext cx="2727676" cy="649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2"/>
          <p:cNvSpPr txBox="1">
            <a:spLocks/>
          </p:cNvSpPr>
          <p:nvPr/>
        </p:nvSpPr>
        <p:spPr>
          <a:xfrm>
            <a:off x="3957681" y="1735484"/>
            <a:ext cx="2344012" cy="448607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Коннектор к 1С на </a:t>
            </a:r>
            <a:r>
              <a:rPr lang="en-US" sz="1600" b="1" dirty="0" smtClean="0">
                <a:solidFill>
                  <a:srgbClr val="5A2700"/>
                </a:solidFill>
              </a:rPr>
              <a:t>.NET</a:t>
            </a:r>
          </a:p>
        </p:txBody>
      </p:sp>
      <p:cxnSp>
        <p:nvCxnSpPr>
          <p:cNvPr id="21" name="Прямая со стрелкой 20"/>
          <p:cNvCxnSpPr>
            <a:stCxn id="18" idx="2"/>
            <a:endCxn id="30" idx="0"/>
          </p:cNvCxnSpPr>
          <p:nvPr/>
        </p:nvCxnSpPr>
        <p:spPr>
          <a:xfrm flipH="1">
            <a:off x="4722622" y="2184091"/>
            <a:ext cx="407065" cy="414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бъект 22"/>
          <p:cNvSpPr txBox="1">
            <a:spLocks/>
          </p:cNvSpPr>
          <p:nvPr/>
        </p:nvSpPr>
        <p:spPr>
          <a:xfrm>
            <a:off x="2837439" y="2598469"/>
            <a:ext cx="3770366" cy="448607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5A2700"/>
                </a:solidFill>
              </a:rPr>
              <a:t>OLE/COM</a:t>
            </a:r>
            <a:r>
              <a:rPr lang="ru-RU" sz="1600" b="1" dirty="0" smtClean="0">
                <a:solidFill>
                  <a:srgbClr val="5A2700"/>
                </a:solidFill>
              </a:rPr>
              <a:t> </a:t>
            </a:r>
            <a:r>
              <a:rPr lang="en-US" sz="1600" b="1" dirty="0">
                <a:solidFill>
                  <a:srgbClr val="5A2700"/>
                </a:solidFill>
              </a:rPr>
              <a:t>Automation</a:t>
            </a:r>
            <a:r>
              <a:rPr lang="en-US" sz="1600" b="1" dirty="0" smtClean="0">
                <a:solidFill>
                  <a:srgbClr val="5A2700"/>
                </a:solidFill>
              </a:rPr>
              <a:t> </a:t>
            </a:r>
            <a:r>
              <a:rPr lang="ru-RU" sz="1600" b="1" dirty="0" smtClean="0">
                <a:solidFill>
                  <a:srgbClr val="5A2700"/>
                </a:solidFill>
              </a:rPr>
              <a:t>компонента от 1С</a:t>
            </a:r>
            <a:r>
              <a:rPr lang="ru-RU" sz="1600" b="1" dirty="0">
                <a:solidFill>
                  <a:srgbClr val="5A2700"/>
                </a:solidFill>
              </a:rPr>
              <a:t> </a:t>
            </a:r>
            <a:r>
              <a:rPr lang="ru-RU" sz="1600" b="1" dirty="0" smtClean="0">
                <a:solidFill>
                  <a:srgbClr val="5A2700"/>
                </a:solidFill>
              </a:rPr>
              <a:t>(в режиме либо </a:t>
            </a:r>
            <a:r>
              <a:rPr lang="en-US" sz="1600" b="1" dirty="0" smtClean="0">
                <a:solidFill>
                  <a:srgbClr val="5A2700"/>
                </a:solidFill>
              </a:rPr>
              <a:t>COM </a:t>
            </a:r>
            <a:r>
              <a:rPr lang="ru-RU" sz="1600" b="1" dirty="0" smtClean="0">
                <a:solidFill>
                  <a:srgbClr val="5A2700"/>
                </a:solidFill>
              </a:rPr>
              <a:t>либо </a:t>
            </a:r>
            <a:r>
              <a:rPr lang="en-US" sz="1600" b="1" dirty="0" smtClean="0">
                <a:solidFill>
                  <a:srgbClr val="5A2700"/>
                </a:solidFill>
              </a:rPr>
              <a:t>Application)</a:t>
            </a:r>
            <a:endParaRPr lang="ru-RU" sz="1600" b="1" dirty="0" smtClean="0">
              <a:solidFill>
                <a:srgbClr val="5A2700"/>
              </a:solidFill>
            </a:endParaRPr>
          </a:p>
        </p:txBody>
      </p:sp>
      <p:cxnSp>
        <p:nvCxnSpPr>
          <p:cNvPr id="31" name="Прямая со стрелкой 30"/>
          <p:cNvCxnSpPr>
            <a:stCxn id="30" idx="2"/>
            <a:endCxn id="11" idx="0"/>
          </p:cNvCxnSpPr>
          <p:nvPr/>
        </p:nvCxnSpPr>
        <p:spPr>
          <a:xfrm flipH="1">
            <a:off x="4391465" y="3047076"/>
            <a:ext cx="331157" cy="49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2"/>
          </p:cNvCxnSpPr>
          <p:nvPr/>
        </p:nvCxnSpPr>
        <p:spPr>
          <a:xfrm flipH="1">
            <a:off x="4093861" y="5547519"/>
            <a:ext cx="297604" cy="24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1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 обмен через обработку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Новая схема поддерживает онлайн и очень хорошо документирована </a:t>
            </a:r>
            <a:r>
              <a:rPr lang="en-US" dirty="0">
                <a:hlinkClick r:id="rId2"/>
              </a:rPr>
              <a:t>https://www.cleverence.ru/support/28830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7517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вызова базы 1С через коннектор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примере онлайн-проведения документа в 1С при завершении документа на ТСД.</a:t>
            </a:r>
          </a:p>
          <a:p>
            <a:endParaRPr lang="ru-RU" dirty="0"/>
          </a:p>
          <a:p>
            <a:r>
              <a:rPr lang="ru-RU" dirty="0" smtClean="0"/>
              <a:t>База 1С — реальная либо промежуточная.</a:t>
            </a:r>
            <a:endParaRPr lang="ru-RU" dirty="0"/>
          </a:p>
        </p:txBody>
      </p:sp>
      <p:pic>
        <p:nvPicPr>
          <p:cNvPr id="1026" name="Picture 2" descr="https://www.cleverence.ru/upload/iblock/caa/caac2ad343c229fc3f46dff90bc0b2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3" y="1159728"/>
            <a:ext cx="7064378" cy="44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9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подключения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57224" y="2157731"/>
            <a:ext cx="10549752" cy="37088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Для отраслевых продуктов все указанные настройки заполняются при помощи удобного мастера подключения.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2"/>
              </a:rPr>
              <a:t>https://www.cleverence.ru/support/16918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262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работы мастера подключения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Подключение выполняется по шагам.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Мастер переносит все указанные настройки в свойства коннектора 1С.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19" y="1215337"/>
            <a:ext cx="5566055" cy="44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7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Разница между старым и новым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Старый способ через промежуточную конфигурацию используется в старом продукте «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драйвера ТСД от Клеверенс</a:t>
            </a:r>
            <a:r>
              <a:rPr lang="ru-RU" dirty="0" smtClean="0">
                <a:solidFill>
                  <a:schemeClr val="tx1"/>
                </a:solidFill>
              </a:rPr>
              <a:t>» в варианте ПРОФ.</a:t>
            </a:r>
          </a:p>
          <a:p>
            <a:pPr marL="457200" indent="-4572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Промежуточную конфигурацию было проще отлаживать в реальном режиме.</a:t>
            </a:r>
          </a:p>
          <a:p>
            <a:pPr marL="457200" indent="-4572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Все настройки обмена хранятся в базе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промежуточной конфигурации </a:t>
            </a:r>
            <a:r>
              <a:rPr lang="en-US" dirty="0" smtClean="0">
                <a:solidFill>
                  <a:schemeClr val="tx1"/>
                </a:solidFill>
              </a:rPr>
              <a:t>1C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Новый способ через обработку используется в новых продуктах типа «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Mobile SMARTS: 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Магазин 15</a:t>
            </a:r>
            <a:r>
              <a:rPr lang="ru-RU" dirty="0" smtClean="0">
                <a:solidFill>
                  <a:schemeClr val="tx1"/>
                </a:solidFill>
              </a:rPr>
              <a:t>» и «</a:t>
            </a:r>
            <a:r>
              <a:rPr lang="en-US" dirty="0">
                <a:hlinkClick r:id="rId4"/>
              </a:rPr>
              <a:t>Mobile SMARTS: </a:t>
            </a:r>
            <a:r>
              <a:rPr lang="ru-RU" dirty="0">
                <a:hlinkClick r:id="rId4"/>
              </a:rPr>
              <a:t>Склад </a:t>
            </a:r>
            <a:r>
              <a:rPr lang="ru-RU" dirty="0" smtClean="0">
                <a:hlinkClick r:id="rId4"/>
              </a:rPr>
              <a:t>15</a:t>
            </a:r>
            <a:r>
              <a:rPr lang="ru-RU" dirty="0" smtClean="0"/>
              <a:t>».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lnSpc>
                <a:spcPct val="17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/>
              <a:t>Скорость </a:t>
            </a:r>
            <a:r>
              <a:rPr lang="ru-RU" dirty="0"/>
              <a:t>работы выше, так как нет лишнего подключения сервера к промежуточной </a:t>
            </a:r>
            <a:r>
              <a:rPr lang="ru-RU" dirty="0" smtClean="0"/>
              <a:t>базе.</a:t>
            </a:r>
          </a:p>
          <a:p>
            <a:pPr marL="457200" indent="-457200">
              <a:lnSpc>
                <a:spcPct val="17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Все настройки хранятся в </a:t>
            </a:r>
            <a:r>
              <a:rPr lang="en-US" dirty="0" smtClean="0">
                <a:solidFill>
                  <a:schemeClr val="tx1"/>
                </a:solidFill>
              </a:rPr>
              <a:t>Mobile SMARTS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924" y="560173"/>
            <a:ext cx="10618573" cy="749644"/>
          </a:xfrm>
        </p:spPr>
        <p:txBody>
          <a:bodyPr>
            <a:normAutofit fontScale="90000"/>
          </a:bodyPr>
          <a:lstStyle/>
          <a:p>
            <a:r>
              <a:rPr lang="ru-RU" smtClean="0"/>
              <a:t>Краткий </a:t>
            </a:r>
            <a:r>
              <a:rPr lang="en-US" smtClean="0"/>
              <a:t>FAQ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924" y="1532238"/>
            <a:ext cx="10532457" cy="46626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smtClean="0"/>
              <a:t>В: </a:t>
            </a:r>
            <a:r>
              <a:rPr lang="en-US" b="1" smtClean="0"/>
              <a:t>Mobile </a:t>
            </a:r>
            <a:r>
              <a:rPr lang="en-US" b="1"/>
              <a:t>SMARTS </a:t>
            </a:r>
            <a:r>
              <a:rPr lang="ru-RU" b="1" smtClean="0"/>
              <a:t>умеет работать с 1С в онлайне?</a:t>
            </a:r>
            <a:r>
              <a:rPr lang="ru-RU" smtClean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mtClean="0"/>
              <a:t>О: Да, можно прямо каждое сканирование слать в 1С в онлайне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b="1" smtClean="0"/>
              <a:t>В: </a:t>
            </a:r>
            <a:r>
              <a:rPr lang="ru-RU" b="1"/>
              <a:t>А в офлайне?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mtClean="0"/>
              <a:t>О: </a:t>
            </a:r>
            <a:r>
              <a:rPr lang="ru-RU"/>
              <a:t>Да, если надо программа на </a:t>
            </a:r>
            <a:r>
              <a:rPr lang="en-US"/>
              <a:t>Mobile SMARTS </a:t>
            </a:r>
            <a:r>
              <a:rPr lang="ru-RU"/>
              <a:t>может работать </a:t>
            </a:r>
            <a:r>
              <a:rPr lang="ru-RU" smtClean="0"/>
              <a:t>автономно.</a:t>
            </a:r>
          </a:p>
          <a:p>
            <a:pPr marL="0" indent="0">
              <a:lnSpc>
                <a:spcPct val="100000"/>
              </a:lnSpc>
              <a:buNone/>
            </a:pPr>
            <a:endParaRPr lang="ru-RU"/>
          </a:p>
          <a:p>
            <a:pPr marL="0" indent="0">
              <a:lnSpc>
                <a:spcPct val="100000"/>
              </a:lnSpc>
              <a:buNone/>
            </a:pPr>
            <a:r>
              <a:rPr lang="ru-RU" b="1" smtClean="0"/>
              <a:t>В: </a:t>
            </a:r>
            <a:r>
              <a:rPr lang="ru-RU" b="1"/>
              <a:t>А </a:t>
            </a:r>
            <a:r>
              <a:rPr lang="ru-RU" b="1" smtClean="0"/>
              <a:t>если появилась связь?</a:t>
            </a:r>
            <a:endParaRPr lang="ru-RU" b="1"/>
          </a:p>
          <a:p>
            <a:pPr marL="0" indent="0">
              <a:lnSpc>
                <a:spcPct val="100000"/>
              </a:lnSpc>
              <a:buNone/>
            </a:pPr>
            <a:r>
              <a:rPr lang="ru-RU" smtClean="0"/>
              <a:t>О: Да, </a:t>
            </a:r>
            <a:r>
              <a:rPr lang="en-US" smtClean="0"/>
              <a:t>Mobile </a:t>
            </a:r>
            <a:r>
              <a:rPr lang="en-US"/>
              <a:t>SMARTS </a:t>
            </a:r>
            <a:r>
              <a:rPr lang="ru-RU"/>
              <a:t>может </a:t>
            </a:r>
            <a:r>
              <a:rPr lang="ru-RU" smtClean="0"/>
              <a:t>работать так, что при появлении связи выполненная работа отправится в 1С.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17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так много лишних прослоек?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6656" y="2011681"/>
            <a:ext cx="10753725" cy="30732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На самом деле не много, всё сделано для виртуализации вызовов.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Если добавить сюда коммутатор, </a:t>
            </a:r>
            <a:r>
              <a:rPr lang="en-US" dirty="0" smtClean="0"/>
              <a:t>Web-</a:t>
            </a:r>
            <a:r>
              <a:rPr lang="ru-RU" dirty="0" smtClean="0"/>
              <a:t>сервер, стеки сетевых протоколов и приложение на ТСД, то окажется, что в любой системе есть еще сотни промежуточных слоёв, которые просто скрыты.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6301" y="5593199"/>
            <a:ext cx="490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https://www.cleverence.ru/support/category:697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93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 smtClean="0"/>
              <a:t>Онлайн обмен</a:t>
            </a:r>
          </a:p>
          <a:p>
            <a:pPr marL="360363" indent="-360363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 smtClean="0"/>
              <a:t>Сделаны мощные настройки правил отбора и заполнения документов 1С</a:t>
            </a:r>
          </a:p>
          <a:p>
            <a:pPr marL="360363" indent="-360363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+"/>
            </a:pPr>
            <a:endParaRPr lang="ru-RU" dirty="0" smtClean="0"/>
          </a:p>
          <a:p>
            <a:pPr marL="360363" indent="-360363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+"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57188" indent="-357188">
              <a:lnSpc>
                <a:spcPct val="150000"/>
              </a:lnSpc>
              <a:buClr>
                <a:srgbClr val="FF0000"/>
              </a:buClr>
              <a:buFont typeface="Calibri Light" panose="020F0302020204030204" pitchFamily="34" charset="0"/>
              <a:buChar char="―"/>
            </a:pPr>
            <a:r>
              <a:rPr lang="ru-RU" dirty="0" smtClean="0"/>
              <a:t>Часто модули прикладных конфигурацией 1С написаны так, что падают или зависают при работе из внешнего соединения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83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 про коннекторы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buFont typeface="Arial" panose="020B0604020202020204" pitchFamily="34" charset="0"/>
              <a:buChar char="•"/>
            </a:pPr>
            <a:r>
              <a:rPr lang="en-US" dirty="0" smtClean="0"/>
              <a:t>Mobile SMARTS </a:t>
            </a:r>
            <a:r>
              <a:rPr lang="ru-RU" dirty="0" smtClean="0"/>
              <a:t>умеет подключаться к внешним системам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Есть две схемы обмена (старая и новая)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Для работы онлайн не нужно править конфигурацию 1С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Всё настраивается визуально, но можно писать и код 1С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Подробнее про коннекторы читайте </a:t>
            </a:r>
            <a:r>
              <a:rPr lang="en-US" dirty="0">
                <a:hlinkClick r:id="rId2"/>
              </a:rPr>
              <a:t>https://www.cleverence.ru/support/category:612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60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Второй способ:</a:t>
            </a:r>
            <a:br>
              <a:rPr lang="ru-RU" sz="4400" dirty="0" smtClean="0"/>
            </a:br>
            <a:r>
              <a:rPr lang="ru-RU" dirty="0" smtClean="0"/>
              <a:t>Внешняя компонента и обработка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Обмен при помощи </a:t>
            </a:r>
            <a:r>
              <a:rPr lang="ru-RU" dirty="0" smtClean="0"/>
              <a:t>загрузок/выгрузок, если нужен обмен через кабель </a:t>
            </a:r>
            <a:r>
              <a:rPr lang="en-US" dirty="0" smtClean="0"/>
              <a:t>USB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137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разделе про внешнюю компоненту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за внешняя компонента?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за внешняя обработка?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реализована схема интеграции?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Какие плюсы и минусы?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154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через внешнюю компоненту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Этот способ используется для полноценного обмена справочниками и документами в </a:t>
            </a:r>
            <a:r>
              <a:rPr lang="ru-RU" dirty="0" err="1" smtClean="0"/>
              <a:t>оффлайне</a:t>
            </a:r>
            <a:r>
              <a:rPr lang="ru-RU" dirty="0" smtClean="0"/>
              <a:t> по команде оператора 1С.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Оператор работает в обработке, выгружает задания, загружает результаты.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440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компонента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Для доступа к </a:t>
            </a:r>
            <a:r>
              <a:rPr lang="en-US" dirty="0" smtClean="0"/>
              <a:t>Mobile SMARTS </a:t>
            </a:r>
            <a:r>
              <a:rPr lang="ru-RU" dirty="0" smtClean="0"/>
              <a:t>из 1С существует компонента </a:t>
            </a:r>
            <a:r>
              <a:rPr lang="en-US" dirty="0" smtClean="0">
                <a:hlinkClick r:id="rId2"/>
              </a:rPr>
              <a:t>TerminalConnector</a:t>
            </a:r>
            <a:r>
              <a:rPr lang="ru-RU" dirty="0" smtClean="0"/>
              <a:t>, разработанная в соответствии с технологией создания внешних компонент.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 сожалению, очень часто </a:t>
            </a:r>
            <a:r>
              <a:rPr lang="en-US" dirty="0" smtClean="0"/>
              <a:t>TerminalConnector </a:t>
            </a:r>
            <a:r>
              <a:rPr lang="ru-RU" dirty="0" smtClean="0"/>
              <a:t>тоже называют драйвером, что вносит путаницу в понятиях.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470" y="5287651"/>
            <a:ext cx="10284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www.cleverence.ru/devlib/TerminalConnector/Cleverence.Warehouse.TerminalConnector.html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358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внешних компонент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К внешним компонентам существуют свои требования от компании 1С.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первую очередь они должны поддерживать два языка (русский, английский) и не допускать утечек памяти.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470" y="5287651"/>
            <a:ext cx="10284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its.1c.ru/db/metod8dev#content:3221:hdoc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013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6490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Подключение в коде 1С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2" y="1419338"/>
            <a:ext cx="11562685" cy="497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44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обработка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Для удобства интеграции с внешней компонентой Клеверенс написаны готовые внешние обработки для «1С:Предприятия», которые уже умеют выгружать и загружать все нужные данные.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Эти обработки от Клеверенс играют </a:t>
            </a:r>
            <a:r>
              <a:rPr lang="ru-RU" dirty="0"/>
              <a:t>для внешней компоненты </a:t>
            </a:r>
            <a:r>
              <a:rPr lang="ru-RU" dirty="0" smtClean="0"/>
              <a:t>ту же роль, что БПО играет для драйвера ТО, а именно: готовый код обмена, готовые формочки.</a:t>
            </a:r>
          </a:p>
        </p:txBody>
      </p:sp>
    </p:spTree>
    <p:extLst>
      <p:ext uri="{BB962C8B-B14F-4D97-AF65-F5344CB8AC3E}">
        <p14:creationId xmlns:p14="http://schemas.microsoft.com/office/powerpoint/2010/main" val="37283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SMARTS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Платформа для разработки </a:t>
            </a:r>
            <a:r>
              <a:rPr lang="ru-RU" b="1" dirty="0">
                <a:solidFill>
                  <a:schemeClr val="tx1"/>
                </a:solidFill>
              </a:rPr>
              <a:t>мобильных учетных решений </a:t>
            </a:r>
            <a:r>
              <a:rPr lang="ru-RU" dirty="0">
                <a:solidFill>
                  <a:schemeClr val="tx1"/>
                </a:solidFill>
              </a:rPr>
              <a:t>под </a:t>
            </a:r>
            <a:r>
              <a:rPr lang="en-US" dirty="0">
                <a:solidFill>
                  <a:schemeClr val="tx1"/>
                </a:solidFill>
              </a:rPr>
              <a:t>Android, Windows CE/Mobile </a:t>
            </a:r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ru-RU" dirty="0" smtClean="0">
                <a:solidFill>
                  <a:schemeClr val="tx1"/>
                </a:solidFill>
              </a:rPr>
              <a:t>Клеверенс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/>
                </a:solidFill>
              </a:rPr>
              <a:t>Более стабильная, быстрая и индустриальная альтернатива мобильной платформе от 1С, плотно интегрирована с терминалами сбора данных.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18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обработки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 старых продуктах Клеверенс (типа 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драйвера </a:t>
            </a:r>
            <a:r>
              <a:rPr lang="ru-RU" dirty="0">
                <a:solidFill>
                  <a:schemeClr val="tx1"/>
                </a:solidFill>
                <a:hlinkClick r:id="rId2"/>
              </a:rPr>
              <a:t>ТСД от 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Клеверенс</a:t>
            </a:r>
            <a:r>
              <a:rPr lang="ru-RU" dirty="0" smtClean="0"/>
              <a:t>) используются старые обработки.</a:t>
            </a:r>
          </a:p>
          <a:p>
            <a:pPr>
              <a:lnSpc>
                <a:spcPct val="150000"/>
              </a:lnSpc>
            </a:pPr>
            <a:r>
              <a:rPr lang="ru-RU" dirty="0"/>
              <a:t>Для подключения обработок драйвера в качестве дополнительных обработок конфигурации 1С, нужно зайти в «Администрирование» и выбрать «Дополнительные отчеты и обработки».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6301" y="5593199"/>
            <a:ext cx="4159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https://www.cleverence.ru/support/2308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537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подключения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старая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Код интеграции никак не затрагивает основную конфигурацию 1С.</a:t>
            </a:r>
          </a:p>
          <a:p>
            <a:r>
              <a:rPr lang="ru-RU" dirty="0" smtClean="0"/>
              <a:t>В любой обработке 1С содержится код всех интеграций со всеми поддерживаемыми конфигурациями 1С.</a:t>
            </a:r>
          </a:p>
        </p:txBody>
      </p:sp>
      <p:sp>
        <p:nvSpPr>
          <p:cNvPr id="10" name="Объект 22"/>
          <p:cNvSpPr>
            <a:spLocks noGrp="1"/>
          </p:cNvSpPr>
          <p:nvPr>
            <p:ph idx="1"/>
          </p:nvPr>
        </p:nvSpPr>
        <p:spPr>
          <a:xfrm>
            <a:off x="739698" y="256478"/>
            <a:ext cx="5471531" cy="2223821"/>
          </a:xfrm>
          <a:prstGeom prst="roundRect">
            <a:avLst>
              <a:gd name="adj" fmla="val 3645"/>
            </a:avLst>
          </a:prstGeom>
          <a:gradFill flip="none" rotWithShape="1">
            <a:gsLst>
              <a:gs pos="0">
                <a:srgbClr val="FEDC00"/>
              </a:gs>
              <a:gs pos="100000">
                <a:srgbClr val="F0C106"/>
              </a:gs>
            </a:gsLst>
            <a:lin ang="5400000" scaled="1"/>
            <a:tileRect/>
          </a:gradFill>
          <a:ln>
            <a:solidFill>
              <a:srgbClr val="DAA225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A2700"/>
                </a:solidFill>
              </a:rPr>
              <a:t>Код </a:t>
            </a:r>
            <a:r>
              <a:rPr lang="ru-RU" sz="1600" b="1" dirty="0" smtClean="0">
                <a:solidFill>
                  <a:srgbClr val="5A2700"/>
                </a:solidFill>
              </a:rPr>
              <a:t>1С в прикладной </a:t>
            </a:r>
            <a:r>
              <a:rPr lang="ru-RU" sz="1600" b="1" dirty="0">
                <a:solidFill>
                  <a:srgbClr val="5A2700"/>
                </a:solidFill>
              </a:rPr>
              <a:t>конфигурации </a:t>
            </a:r>
            <a:r>
              <a:rPr lang="ru-RU" sz="1600" b="1" dirty="0" smtClean="0">
                <a:solidFill>
                  <a:srgbClr val="5A2700"/>
                </a:solidFill>
              </a:rPr>
              <a:t>(например, Розница 2.2) существует сам по себе, никак не затрагивается</a:t>
            </a:r>
          </a:p>
          <a:p>
            <a:endParaRPr lang="en-US" sz="1600" b="1" dirty="0" smtClean="0">
              <a:solidFill>
                <a:srgbClr val="5A2700"/>
              </a:solidFill>
            </a:endParaRPr>
          </a:p>
          <a:p>
            <a:endParaRPr lang="en-US" sz="1600" b="1" dirty="0">
              <a:solidFill>
                <a:srgbClr val="5A2700"/>
              </a:solidFill>
            </a:endParaRPr>
          </a:p>
          <a:p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sp>
        <p:nvSpPr>
          <p:cNvPr id="11" name="Объект 22"/>
          <p:cNvSpPr txBox="1">
            <a:spLocks/>
          </p:cNvSpPr>
          <p:nvPr/>
        </p:nvSpPr>
        <p:spPr>
          <a:xfrm>
            <a:off x="973860" y="1137425"/>
            <a:ext cx="5839585" cy="1213590"/>
          </a:xfrm>
          <a:prstGeom prst="roundRect">
            <a:avLst>
              <a:gd name="adj" fmla="val 3645"/>
            </a:avLst>
          </a:prstGeom>
          <a:solidFill>
            <a:srgbClr val="FBE368"/>
          </a:solidFill>
          <a:ln w="12700" cap="flat" cmpd="sng" algn="ctr">
            <a:solidFill>
              <a:schemeClr val="bg1"/>
            </a:solidFill>
            <a:prstDash val="lgDash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Код 1С в обработке Клеверенс (обработка просто открывается в прикладной базе, права администратора не нужны)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Обработка содержит код интеграции со всеми поддерживаемыми конфигурациями 1С!</a:t>
            </a:r>
          </a:p>
        </p:txBody>
      </p:sp>
      <p:sp>
        <p:nvSpPr>
          <p:cNvPr id="13" name="Объект 22"/>
          <p:cNvSpPr txBox="1">
            <a:spLocks/>
          </p:cNvSpPr>
          <p:nvPr/>
        </p:nvSpPr>
        <p:spPr>
          <a:xfrm>
            <a:off x="1192350" y="2729779"/>
            <a:ext cx="5400263" cy="763435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Внешняя компонента </a:t>
            </a:r>
            <a:r>
              <a:rPr lang="en-US" sz="1600" b="1" dirty="0" smtClean="0">
                <a:solidFill>
                  <a:srgbClr val="5A2700"/>
                </a:solidFill>
                <a:hlinkClick r:id="rId2"/>
              </a:rPr>
              <a:t>TerminalConnector</a:t>
            </a:r>
            <a:r>
              <a:rPr lang="ru-RU" sz="1600" b="1" dirty="0" smtClean="0">
                <a:solidFill>
                  <a:srgbClr val="5A2700"/>
                </a:solidFill>
              </a:rPr>
              <a:t>, разработанная на </a:t>
            </a:r>
            <a:r>
              <a:rPr lang="en-US" sz="1600" b="1" dirty="0" smtClean="0">
                <a:solidFill>
                  <a:srgbClr val="5A2700"/>
                </a:solidFill>
              </a:rPr>
              <a:t>.NET</a:t>
            </a:r>
            <a:r>
              <a:rPr lang="ru-RU" sz="1600" b="1" dirty="0" smtClean="0">
                <a:solidFill>
                  <a:srgbClr val="5A2700"/>
                </a:solidFill>
              </a:rPr>
              <a:t> специально для «1С:Предприятия» (входит в поставку платформы </a:t>
            </a:r>
            <a:r>
              <a:rPr lang="en-US" sz="1600" b="1" dirty="0" smtClean="0">
                <a:solidFill>
                  <a:srgbClr val="5A2700"/>
                </a:solidFill>
              </a:rPr>
              <a:t>Mobile SMARTS</a:t>
            </a:r>
            <a:r>
              <a:rPr lang="ru-RU" sz="1600" b="1" dirty="0" smtClean="0">
                <a:solidFill>
                  <a:srgbClr val="5A2700"/>
                </a:solidFill>
              </a:rPr>
              <a:t>)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cxnSp>
        <p:nvCxnSpPr>
          <p:cNvPr id="14" name="Прямая со стрелкой 13"/>
          <p:cNvCxnSpPr>
            <a:stCxn id="11" idx="2"/>
            <a:endCxn id="13" idx="0"/>
          </p:cNvCxnSpPr>
          <p:nvPr/>
        </p:nvCxnSpPr>
        <p:spPr>
          <a:xfrm flipH="1">
            <a:off x="3892482" y="2351015"/>
            <a:ext cx="1171" cy="3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2"/>
          <p:cNvSpPr txBox="1">
            <a:spLocks/>
          </p:cNvSpPr>
          <p:nvPr/>
        </p:nvSpPr>
        <p:spPr>
          <a:xfrm>
            <a:off x="1192350" y="3871978"/>
            <a:ext cx="5400263" cy="844992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Библиотека так называемой инфраструктуры </a:t>
            </a:r>
            <a:r>
              <a:rPr lang="en-US" sz="1600" b="1" dirty="0" smtClean="0">
                <a:solidFill>
                  <a:srgbClr val="5A2700"/>
                </a:solidFill>
              </a:rPr>
              <a:t>Mobile SMARTS</a:t>
            </a:r>
            <a:r>
              <a:rPr lang="ru-RU" sz="1600" b="1" dirty="0" smtClean="0">
                <a:solidFill>
                  <a:srgbClr val="5A2700"/>
                </a:solidFill>
              </a:rPr>
              <a:t> на </a:t>
            </a:r>
            <a:r>
              <a:rPr lang="en-US" sz="1600" b="1" dirty="0" smtClean="0">
                <a:solidFill>
                  <a:srgbClr val="5A2700"/>
                </a:solidFill>
              </a:rPr>
              <a:t>.NET</a:t>
            </a:r>
            <a:r>
              <a:rPr lang="ru-RU" sz="1600" b="1" dirty="0" smtClean="0">
                <a:solidFill>
                  <a:srgbClr val="5A2700"/>
                </a:solidFill>
              </a:rPr>
              <a:t>, благодаря которой не важно, как ТСД подключен (локально по </a:t>
            </a:r>
            <a:r>
              <a:rPr lang="en-US" sz="1600" b="1" dirty="0" smtClean="0">
                <a:solidFill>
                  <a:srgbClr val="5A2700"/>
                </a:solidFill>
              </a:rPr>
              <a:t>USB </a:t>
            </a:r>
            <a:r>
              <a:rPr lang="ru-RU" sz="1600" b="1" dirty="0" smtClean="0">
                <a:solidFill>
                  <a:srgbClr val="5A2700"/>
                </a:solidFill>
              </a:rPr>
              <a:t>или удаленно к серверу)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cxnSp>
        <p:nvCxnSpPr>
          <p:cNvPr id="21" name="Прямая со стрелкой 20"/>
          <p:cNvCxnSpPr>
            <a:stCxn id="13" idx="2"/>
            <a:endCxn id="18" idx="0"/>
          </p:cNvCxnSpPr>
          <p:nvPr/>
        </p:nvCxnSpPr>
        <p:spPr>
          <a:xfrm>
            <a:off x="3892482" y="3493214"/>
            <a:ext cx="0" cy="3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22"/>
          <p:cNvSpPr txBox="1">
            <a:spLocks/>
          </p:cNvSpPr>
          <p:nvPr/>
        </p:nvSpPr>
        <p:spPr>
          <a:xfrm>
            <a:off x="773854" y="5095734"/>
            <a:ext cx="6237253" cy="1391678"/>
          </a:xfrm>
          <a:prstGeom prst="roundRect">
            <a:avLst>
              <a:gd name="adj" fmla="val 3645"/>
            </a:avLst>
          </a:prstGeom>
          <a:solidFill>
            <a:schemeClr val="bg1"/>
          </a:solidFill>
          <a:ln w="12700" cap="flat" cmpd="sng" algn="ctr">
            <a:solidFill>
              <a:srgbClr val="DAA225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5A2700"/>
                </a:solidFill>
              </a:rPr>
              <a:t>П</a:t>
            </a:r>
            <a:r>
              <a:rPr lang="ru-RU" sz="1600" b="1" dirty="0" smtClean="0">
                <a:solidFill>
                  <a:srgbClr val="5A2700"/>
                </a:solidFill>
              </a:rPr>
              <a:t>рикладной продукт (например, «</a:t>
            </a:r>
            <a:r>
              <a:rPr lang="en-US" sz="1600" b="1" dirty="0" smtClean="0">
                <a:solidFill>
                  <a:srgbClr val="5A2700"/>
                </a:solidFill>
              </a:rPr>
              <a:t>Mobile SMARTS: </a:t>
            </a:r>
            <a:r>
              <a:rPr lang="ru-RU" sz="1600" b="1" dirty="0" smtClean="0">
                <a:solidFill>
                  <a:srgbClr val="5A2700"/>
                </a:solidFill>
              </a:rPr>
              <a:t>Магазин 15»)</a:t>
            </a:r>
            <a:endParaRPr lang="en-US" sz="1600" b="1" dirty="0" smtClean="0">
              <a:solidFill>
                <a:srgbClr val="5A270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cxnSp>
        <p:nvCxnSpPr>
          <p:cNvPr id="25" name="Прямая со стрелкой 24"/>
          <p:cNvCxnSpPr>
            <a:stCxn id="18" idx="2"/>
            <a:endCxn id="24" idx="0"/>
          </p:cNvCxnSpPr>
          <p:nvPr/>
        </p:nvCxnSpPr>
        <p:spPr>
          <a:xfrm flipH="1">
            <a:off x="3892481" y="4716970"/>
            <a:ext cx="1" cy="3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2"/>
          <p:cNvSpPr txBox="1">
            <a:spLocks/>
          </p:cNvSpPr>
          <p:nvPr/>
        </p:nvSpPr>
        <p:spPr>
          <a:xfrm>
            <a:off x="916734" y="5674346"/>
            <a:ext cx="2740866" cy="649545"/>
          </a:xfrm>
          <a:prstGeom prst="roundRect">
            <a:avLst>
              <a:gd name="adj" fmla="val 3645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База ТСД, подключенного по кабелю </a:t>
            </a:r>
            <a:r>
              <a:rPr lang="en-US" sz="1600" b="1" dirty="0" smtClean="0">
                <a:solidFill>
                  <a:srgbClr val="5A2700"/>
                </a:solidFill>
              </a:rPr>
              <a:t>USB</a:t>
            </a:r>
          </a:p>
        </p:txBody>
      </p:sp>
      <p:sp>
        <p:nvSpPr>
          <p:cNvPr id="29" name="Объект 22"/>
          <p:cNvSpPr txBox="1">
            <a:spLocks/>
          </p:cNvSpPr>
          <p:nvPr/>
        </p:nvSpPr>
        <p:spPr>
          <a:xfrm>
            <a:off x="3972985" y="5669945"/>
            <a:ext cx="2740866" cy="649545"/>
          </a:xfrm>
          <a:prstGeom prst="roundRect">
            <a:avLst>
              <a:gd name="adj" fmla="val 3645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Сервер </a:t>
            </a:r>
            <a:r>
              <a:rPr lang="en-US" sz="1600" b="1" dirty="0" smtClean="0">
                <a:solidFill>
                  <a:srgbClr val="5A2700"/>
                </a:solidFill>
              </a:rPr>
              <a:t>Mobile SMARTS </a:t>
            </a:r>
            <a:r>
              <a:rPr lang="ru-RU" sz="1600" b="1" dirty="0" smtClean="0">
                <a:solidFill>
                  <a:srgbClr val="5A2700"/>
                </a:solidFill>
              </a:rPr>
              <a:t>с подключенными к нему ТСД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60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77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Как это </a:t>
            </a:r>
            <a:r>
              <a:rPr lang="ru-RU" dirty="0" smtClean="0"/>
              <a:t>выглядит (старые обработки)</a:t>
            </a:r>
            <a:endParaRPr lang="ru-RU" dirty="0"/>
          </a:p>
        </p:txBody>
      </p:sp>
      <p:pic>
        <p:nvPicPr>
          <p:cNvPr id="11268" name="Picture 4" descr="Image result for ÐºÐ»ÐµÐ²ÐµÑÐµÐ½Ñ Ð²ÑÐ³ÑÑÐ·ÐºÐ° Ð¾Ð±ÑÐ°Ð±Ð¾Ñ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18"/>
          <a:stretch/>
        </p:blipFill>
        <p:spPr bwMode="auto">
          <a:xfrm>
            <a:off x="758282" y="1511359"/>
            <a:ext cx="10740660" cy="42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ÐºÐ»ÐµÐ²ÐµÑÐµÐ½Ñ Ð¾Ð±ÑÐ°Ð±Ð¾Ñ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7" y="3271104"/>
            <a:ext cx="61341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80946" y="1973766"/>
            <a:ext cx="3367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25121" y="3832303"/>
            <a:ext cx="3367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90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обработки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 старых продуктах Клеверенс (</a:t>
            </a:r>
            <a:r>
              <a:rPr lang="ru-RU" dirty="0">
                <a:solidFill>
                  <a:schemeClr val="tx1"/>
                </a:solidFill>
              </a:rPr>
              <a:t>продуктах типа «</a:t>
            </a:r>
            <a:r>
              <a:rPr lang="en-US" dirty="0">
                <a:solidFill>
                  <a:schemeClr val="tx1"/>
                </a:solidFill>
                <a:hlinkClick r:id="rId2"/>
              </a:rPr>
              <a:t>Mobile SMARTS: </a:t>
            </a:r>
            <a:r>
              <a:rPr lang="ru-RU" dirty="0">
                <a:solidFill>
                  <a:schemeClr val="tx1"/>
                </a:solidFill>
                <a:hlinkClick r:id="rId2"/>
              </a:rPr>
              <a:t>Магазин 15</a:t>
            </a:r>
            <a:r>
              <a:rPr lang="ru-RU" dirty="0">
                <a:solidFill>
                  <a:schemeClr val="tx1"/>
                </a:solidFill>
              </a:rPr>
              <a:t>» и «</a:t>
            </a:r>
            <a:r>
              <a:rPr lang="en-US" dirty="0">
                <a:hlinkClick r:id="rId3"/>
              </a:rPr>
              <a:t>Mobile SMARTS: </a:t>
            </a:r>
            <a:r>
              <a:rPr lang="ru-RU" dirty="0">
                <a:hlinkClick r:id="rId3"/>
              </a:rPr>
              <a:t>Склад 15</a:t>
            </a:r>
            <a:r>
              <a:rPr lang="ru-RU" dirty="0" smtClean="0"/>
              <a:t>») используются </a:t>
            </a:r>
            <a:r>
              <a:rPr lang="ru-RU" dirty="0" smtClean="0">
                <a:hlinkClick r:id="rId4"/>
              </a:rPr>
              <a:t>новые обработки</a:t>
            </a:r>
            <a:r>
              <a:rPr lang="ru-RU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6301" y="5593199"/>
            <a:ext cx="490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https://www.cleverence.ru/support/category:697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20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подключения</a:t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новая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Код интеграции никак не затрагивает основную конфигурацию 1С.</a:t>
            </a:r>
          </a:p>
          <a:p>
            <a:endParaRPr lang="ru-RU" dirty="0" smtClean="0"/>
          </a:p>
          <a:p>
            <a:r>
              <a:rPr lang="ru-RU" dirty="0" smtClean="0"/>
              <a:t>Есть две обработки.</a:t>
            </a:r>
          </a:p>
          <a:p>
            <a:r>
              <a:rPr lang="ru-RU" dirty="0" smtClean="0"/>
              <a:t>Одна содержит формочки для пользователя и общий код обмена.</a:t>
            </a:r>
          </a:p>
          <a:p>
            <a:r>
              <a:rPr lang="ru-RU" dirty="0" smtClean="0"/>
              <a:t>Вторая содержит методы интеграции с конкретной прикладной конфигурацией 1С.</a:t>
            </a:r>
            <a:endParaRPr lang="ru-RU" dirty="0"/>
          </a:p>
        </p:txBody>
      </p:sp>
      <p:sp>
        <p:nvSpPr>
          <p:cNvPr id="10" name="Объект 22"/>
          <p:cNvSpPr>
            <a:spLocks noGrp="1"/>
          </p:cNvSpPr>
          <p:nvPr>
            <p:ph idx="1"/>
          </p:nvPr>
        </p:nvSpPr>
        <p:spPr>
          <a:xfrm>
            <a:off x="739698" y="256478"/>
            <a:ext cx="5471531" cy="2223821"/>
          </a:xfrm>
          <a:prstGeom prst="roundRect">
            <a:avLst>
              <a:gd name="adj" fmla="val 3645"/>
            </a:avLst>
          </a:prstGeom>
          <a:gradFill flip="none" rotWithShape="1">
            <a:gsLst>
              <a:gs pos="0">
                <a:srgbClr val="FEDC00"/>
              </a:gs>
              <a:gs pos="100000">
                <a:srgbClr val="F0C106"/>
              </a:gs>
            </a:gsLst>
            <a:lin ang="5400000" scaled="1"/>
            <a:tileRect/>
          </a:gradFill>
          <a:ln>
            <a:solidFill>
              <a:srgbClr val="DAA225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A2700"/>
                </a:solidFill>
              </a:rPr>
              <a:t>Код </a:t>
            </a:r>
            <a:r>
              <a:rPr lang="ru-RU" sz="1600" b="1" dirty="0" smtClean="0">
                <a:solidFill>
                  <a:srgbClr val="5A2700"/>
                </a:solidFill>
              </a:rPr>
              <a:t>1С в прикладной </a:t>
            </a:r>
            <a:r>
              <a:rPr lang="ru-RU" sz="1600" b="1" dirty="0">
                <a:solidFill>
                  <a:srgbClr val="5A2700"/>
                </a:solidFill>
              </a:rPr>
              <a:t>конфигурации </a:t>
            </a:r>
            <a:r>
              <a:rPr lang="ru-RU" sz="1600" b="1" dirty="0" smtClean="0">
                <a:solidFill>
                  <a:srgbClr val="5A2700"/>
                </a:solidFill>
              </a:rPr>
              <a:t>(например, Розница 2.2) существует сам по себе, никак не затрагивается</a:t>
            </a:r>
          </a:p>
          <a:p>
            <a:endParaRPr lang="en-US" sz="1600" b="1" dirty="0" smtClean="0">
              <a:solidFill>
                <a:srgbClr val="5A2700"/>
              </a:solidFill>
            </a:endParaRPr>
          </a:p>
          <a:p>
            <a:endParaRPr lang="en-US" sz="1600" b="1" dirty="0">
              <a:solidFill>
                <a:srgbClr val="5A2700"/>
              </a:solidFill>
            </a:endParaRPr>
          </a:p>
          <a:p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sp>
        <p:nvSpPr>
          <p:cNvPr id="11" name="Объект 22"/>
          <p:cNvSpPr txBox="1">
            <a:spLocks/>
          </p:cNvSpPr>
          <p:nvPr/>
        </p:nvSpPr>
        <p:spPr>
          <a:xfrm>
            <a:off x="981296" y="953939"/>
            <a:ext cx="5839585" cy="828898"/>
          </a:xfrm>
          <a:prstGeom prst="roundRect">
            <a:avLst>
              <a:gd name="adj" fmla="val 3645"/>
            </a:avLst>
          </a:prstGeom>
          <a:solidFill>
            <a:srgbClr val="FBE368"/>
          </a:solidFill>
          <a:ln w="12700" cap="flat" cmpd="sng" algn="ctr">
            <a:solidFill>
              <a:schemeClr val="bg1"/>
            </a:solidFill>
            <a:prstDash val="lgDash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Код 1С в прикладной обработке Клеверенс (обработка просто открывается в прикладной базе, права администратора не нужны)</a:t>
            </a:r>
          </a:p>
        </p:txBody>
      </p:sp>
      <p:sp>
        <p:nvSpPr>
          <p:cNvPr id="13" name="Объект 22"/>
          <p:cNvSpPr txBox="1">
            <a:spLocks/>
          </p:cNvSpPr>
          <p:nvPr/>
        </p:nvSpPr>
        <p:spPr>
          <a:xfrm>
            <a:off x="1192350" y="3086614"/>
            <a:ext cx="5400263" cy="763435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Внешняя компонента </a:t>
            </a:r>
            <a:r>
              <a:rPr lang="en-US" sz="1600" b="1" dirty="0" smtClean="0">
                <a:solidFill>
                  <a:srgbClr val="5A2700"/>
                </a:solidFill>
                <a:hlinkClick r:id="rId2"/>
              </a:rPr>
              <a:t>TerminalConnector</a:t>
            </a:r>
            <a:r>
              <a:rPr lang="ru-RU" sz="1600" b="1" dirty="0" smtClean="0">
                <a:solidFill>
                  <a:srgbClr val="5A2700"/>
                </a:solidFill>
              </a:rPr>
              <a:t>, разработанная на </a:t>
            </a:r>
            <a:r>
              <a:rPr lang="en-US" sz="1600" b="1" dirty="0" smtClean="0">
                <a:solidFill>
                  <a:srgbClr val="5A2700"/>
                </a:solidFill>
              </a:rPr>
              <a:t>.NET</a:t>
            </a:r>
            <a:r>
              <a:rPr lang="ru-RU" sz="1600" b="1" dirty="0" smtClean="0">
                <a:solidFill>
                  <a:srgbClr val="5A2700"/>
                </a:solidFill>
              </a:rPr>
              <a:t> специально для «1С:Предприятия» (входит в поставку платформы </a:t>
            </a:r>
            <a:r>
              <a:rPr lang="en-US" sz="1600" b="1" dirty="0" smtClean="0">
                <a:solidFill>
                  <a:srgbClr val="5A2700"/>
                </a:solidFill>
              </a:rPr>
              <a:t>Mobile SMARTS</a:t>
            </a:r>
            <a:r>
              <a:rPr lang="ru-RU" sz="1600" b="1" dirty="0" smtClean="0">
                <a:solidFill>
                  <a:srgbClr val="5A2700"/>
                </a:solidFill>
              </a:rPr>
              <a:t>)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cxnSp>
        <p:nvCxnSpPr>
          <p:cNvPr id="14" name="Прямая со стрелкой 13"/>
          <p:cNvCxnSpPr>
            <a:stCxn id="11" idx="2"/>
            <a:endCxn id="15" idx="0"/>
          </p:cNvCxnSpPr>
          <p:nvPr/>
        </p:nvCxnSpPr>
        <p:spPr>
          <a:xfrm flipH="1">
            <a:off x="3889938" y="1782837"/>
            <a:ext cx="11151" cy="16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2"/>
          <p:cNvSpPr txBox="1">
            <a:spLocks/>
          </p:cNvSpPr>
          <p:nvPr/>
        </p:nvSpPr>
        <p:spPr>
          <a:xfrm>
            <a:off x="1192350" y="4122259"/>
            <a:ext cx="5400263" cy="768175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Библиотека так называемой инфраструктуры </a:t>
            </a:r>
            <a:r>
              <a:rPr lang="en-US" sz="1600" b="1" dirty="0" smtClean="0">
                <a:solidFill>
                  <a:srgbClr val="5A2700"/>
                </a:solidFill>
              </a:rPr>
              <a:t>Mobile SMARTS</a:t>
            </a:r>
            <a:r>
              <a:rPr lang="ru-RU" sz="1600" b="1" dirty="0" smtClean="0">
                <a:solidFill>
                  <a:srgbClr val="5A2700"/>
                </a:solidFill>
              </a:rPr>
              <a:t> на </a:t>
            </a:r>
            <a:r>
              <a:rPr lang="en-US" sz="1600" b="1" dirty="0" smtClean="0">
                <a:solidFill>
                  <a:srgbClr val="5A2700"/>
                </a:solidFill>
              </a:rPr>
              <a:t>.NET</a:t>
            </a:r>
            <a:r>
              <a:rPr lang="ru-RU" sz="1600" b="1" dirty="0" smtClean="0">
                <a:solidFill>
                  <a:srgbClr val="5A2700"/>
                </a:solidFill>
              </a:rPr>
              <a:t>, благодаря которой не важно, как ТСД подключен (локально по </a:t>
            </a:r>
            <a:r>
              <a:rPr lang="en-US" sz="1600" b="1" dirty="0" smtClean="0">
                <a:solidFill>
                  <a:srgbClr val="5A2700"/>
                </a:solidFill>
              </a:rPr>
              <a:t>USB </a:t>
            </a:r>
            <a:r>
              <a:rPr lang="ru-RU" sz="1600" b="1" dirty="0" smtClean="0">
                <a:solidFill>
                  <a:srgbClr val="5A2700"/>
                </a:solidFill>
              </a:rPr>
              <a:t>или удаленно к серверу)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cxnSp>
        <p:nvCxnSpPr>
          <p:cNvPr id="21" name="Прямая со стрелкой 20"/>
          <p:cNvCxnSpPr>
            <a:stCxn id="13" idx="2"/>
            <a:endCxn id="18" idx="0"/>
          </p:cNvCxnSpPr>
          <p:nvPr/>
        </p:nvCxnSpPr>
        <p:spPr>
          <a:xfrm>
            <a:off x="3892482" y="3850049"/>
            <a:ext cx="0" cy="27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22"/>
          <p:cNvSpPr txBox="1">
            <a:spLocks/>
          </p:cNvSpPr>
          <p:nvPr/>
        </p:nvSpPr>
        <p:spPr>
          <a:xfrm>
            <a:off x="773854" y="5095734"/>
            <a:ext cx="6237253" cy="1391678"/>
          </a:xfrm>
          <a:prstGeom prst="roundRect">
            <a:avLst>
              <a:gd name="adj" fmla="val 3645"/>
            </a:avLst>
          </a:prstGeom>
          <a:solidFill>
            <a:schemeClr val="bg1"/>
          </a:solidFill>
          <a:ln w="12700" cap="flat" cmpd="sng" algn="ctr">
            <a:solidFill>
              <a:srgbClr val="DAA225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5A2700"/>
                </a:solidFill>
              </a:rPr>
              <a:t>П</a:t>
            </a:r>
            <a:r>
              <a:rPr lang="ru-RU" sz="1600" b="1" dirty="0" smtClean="0">
                <a:solidFill>
                  <a:srgbClr val="5A2700"/>
                </a:solidFill>
              </a:rPr>
              <a:t>рикладной продукт (например, «</a:t>
            </a:r>
            <a:r>
              <a:rPr lang="en-US" sz="1600" b="1" dirty="0" smtClean="0">
                <a:solidFill>
                  <a:srgbClr val="5A2700"/>
                </a:solidFill>
              </a:rPr>
              <a:t>Mobile SMARTS: </a:t>
            </a:r>
            <a:r>
              <a:rPr lang="ru-RU" sz="1600" b="1" dirty="0" smtClean="0">
                <a:solidFill>
                  <a:srgbClr val="5A2700"/>
                </a:solidFill>
              </a:rPr>
              <a:t>Магазин 15»)</a:t>
            </a:r>
            <a:endParaRPr lang="en-US" sz="1600" b="1" dirty="0" smtClean="0">
              <a:solidFill>
                <a:srgbClr val="5A270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cxnSp>
        <p:nvCxnSpPr>
          <p:cNvPr id="25" name="Прямая со стрелкой 24"/>
          <p:cNvCxnSpPr>
            <a:stCxn id="18" idx="2"/>
            <a:endCxn id="24" idx="0"/>
          </p:cNvCxnSpPr>
          <p:nvPr/>
        </p:nvCxnSpPr>
        <p:spPr>
          <a:xfrm flipH="1">
            <a:off x="3892481" y="4890434"/>
            <a:ext cx="1" cy="20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2"/>
          <p:cNvSpPr txBox="1">
            <a:spLocks/>
          </p:cNvSpPr>
          <p:nvPr/>
        </p:nvSpPr>
        <p:spPr>
          <a:xfrm>
            <a:off x="916734" y="5674346"/>
            <a:ext cx="2740866" cy="649545"/>
          </a:xfrm>
          <a:prstGeom prst="roundRect">
            <a:avLst>
              <a:gd name="adj" fmla="val 3645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База ТСД, подключенного по кабелю </a:t>
            </a:r>
            <a:r>
              <a:rPr lang="en-US" sz="1600" b="1" dirty="0" smtClean="0">
                <a:solidFill>
                  <a:srgbClr val="5A2700"/>
                </a:solidFill>
              </a:rPr>
              <a:t>USB</a:t>
            </a:r>
          </a:p>
        </p:txBody>
      </p:sp>
      <p:sp>
        <p:nvSpPr>
          <p:cNvPr id="29" name="Объект 22"/>
          <p:cNvSpPr txBox="1">
            <a:spLocks/>
          </p:cNvSpPr>
          <p:nvPr/>
        </p:nvSpPr>
        <p:spPr>
          <a:xfrm>
            <a:off x="3972985" y="5669945"/>
            <a:ext cx="2740866" cy="649545"/>
          </a:xfrm>
          <a:prstGeom prst="roundRect">
            <a:avLst>
              <a:gd name="adj" fmla="val 3645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Сервер </a:t>
            </a:r>
            <a:r>
              <a:rPr lang="en-US" sz="1600" b="1" dirty="0" smtClean="0">
                <a:solidFill>
                  <a:srgbClr val="5A2700"/>
                </a:solidFill>
              </a:rPr>
              <a:t>Mobile SMARTS </a:t>
            </a:r>
            <a:r>
              <a:rPr lang="ru-RU" sz="1600" b="1" dirty="0" smtClean="0">
                <a:solidFill>
                  <a:srgbClr val="5A2700"/>
                </a:solidFill>
              </a:rPr>
              <a:t>с подключенными к нему ТСД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sp>
        <p:nvSpPr>
          <p:cNvPr id="15" name="Объект 22"/>
          <p:cNvSpPr txBox="1">
            <a:spLocks/>
          </p:cNvSpPr>
          <p:nvPr/>
        </p:nvSpPr>
        <p:spPr>
          <a:xfrm>
            <a:off x="970145" y="1946234"/>
            <a:ext cx="5839585" cy="911788"/>
          </a:xfrm>
          <a:prstGeom prst="roundRect">
            <a:avLst>
              <a:gd name="adj" fmla="val 3645"/>
            </a:avLst>
          </a:prstGeom>
          <a:solidFill>
            <a:srgbClr val="FBE368"/>
          </a:solidFill>
          <a:ln w="12700" cap="flat" cmpd="sng" algn="ctr">
            <a:solidFill>
              <a:schemeClr val="bg1"/>
            </a:solidFill>
            <a:prstDash val="lgDash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Код 1С в обработке интеграции (используется как сервисная)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Обработка содержит код интеграции только с той конфигурацией 1С, которая используется (например, с Розницей 2.2).</a:t>
            </a:r>
          </a:p>
        </p:txBody>
      </p:sp>
      <p:cxnSp>
        <p:nvCxnSpPr>
          <p:cNvPr id="19" name="Прямая со стрелкой 18"/>
          <p:cNvCxnSpPr>
            <a:stCxn id="15" idx="2"/>
            <a:endCxn id="13" idx="0"/>
          </p:cNvCxnSpPr>
          <p:nvPr/>
        </p:nvCxnSpPr>
        <p:spPr>
          <a:xfrm>
            <a:off x="3889938" y="2858022"/>
            <a:ext cx="2544" cy="228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39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так много лишних прослоек?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29171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Это не лишние прослойки, а уровни абстракции для виртуализации.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Они не тормозят работу и не занимают места.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Схема показывает, какие уровни абстракции введены, чтобы снять с разработчика задачу следить в коде 1С за способом обмена.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6301" y="5593199"/>
            <a:ext cx="490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https://www.cleverence.ru/support/category:697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384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77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Как это </a:t>
            </a:r>
            <a:r>
              <a:rPr lang="ru-RU" dirty="0" smtClean="0"/>
              <a:t>выглядит (новые обработки)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3" y="1821016"/>
            <a:ext cx="81057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6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77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Как это </a:t>
            </a:r>
            <a:r>
              <a:rPr lang="ru-RU" dirty="0" smtClean="0"/>
              <a:t>выглядит (новые обработки)</a:t>
            </a:r>
            <a:endParaRPr lang="ru-RU" dirty="0"/>
          </a:p>
        </p:txBody>
      </p:sp>
      <p:pic>
        <p:nvPicPr>
          <p:cNvPr id="10244" name="Picture 4" descr="Image result for ÐºÐ»ÐµÐ²ÐµÑÐµÐ½Ñ Ð²ÑÐ³ÑÑÐ·ÐºÐ° Ð¾Ð±ÑÐ°Ð±Ð¾Ñ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8"/>
          <a:stretch/>
        </p:blipFill>
        <p:spPr bwMode="auto">
          <a:xfrm>
            <a:off x="657224" y="1631460"/>
            <a:ext cx="4712394" cy="3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cleverence.ru/upload/iblock/484/484827640504fe4005026b1a5d0bde6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8" t="-4969" r="-2027" b="-4290"/>
          <a:stretch/>
        </p:blipFill>
        <p:spPr bwMode="auto">
          <a:xfrm>
            <a:off x="3780263" y="2308303"/>
            <a:ext cx="7727795" cy="3512634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8052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Разница между старым и новым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Старые обработки используется в старых продуктах типа «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драйвера ТСД от Клеверенс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Для выгрузки товаров, выгрузки документов, загрузки документов и настройки используются физически разные обработки (итого 4 файла)</a:t>
            </a:r>
          </a:p>
          <a:p>
            <a:pPr marL="457200" indent="-4572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Новая обработка используется в новых продуктах типа «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Mobile SMARTS: 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Магазин 15</a:t>
            </a:r>
            <a:r>
              <a:rPr lang="ru-RU" dirty="0" smtClean="0">
                <a:solidFill>
                  <a:schemeClr val="tx1"/>
                </a:solidFill>
              </a:rPr>
              <a:t>» и «</a:t>
            </a:r>
            <a:r>
              <a:rPr lang="en-US" dirty="0">
                <a:hlinkClick r:id="rId4"/>
              </a:rPr>
              <a:t>Mobile SMARTS: </a:t>
            </a:r>
            <a:r>
              <a:rPr lang="ru-RU" dirty="0">
                <a:hlinkClick r:id="rId4"/>
              </a:rPr>
              <a:t>Склад </a:t>
            </a:r>
            <a:r>
              <a:rPr lang="ru-RU" dirty="0" smtClean="0">
                <a:hlinkClick r:id="rId4"/>
              </a:rPr>
              <a:t>15</a:t>
            </a:r>
            <a:r>
              <a:rPr lang="ru-RU" dirty="0" smtClean="0"/>
              <a:t>»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lnSpc>
                <a:spcPct val="17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Новых обработок две (одна про формочки, вторая про интеграцию, итого 2 файла)</a:t>
            </a:r>
          </a:p>
          <a:p>
            <a:pPr marL="457200" indent="-457200">
              <a:lnSpc>
                <a:spcPct val="17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 новой обработке удобнее выгружать и загружать документы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57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 smtClean="0"/>
              <a:t>Функционала гораздо больше, чем в стандартном обмене БПО</a:t>
            </a:r>
          </a:p>
          <a:p>
            <a:pPr marL="360363" indent="-360363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 smtClean="0"/>
              <a:t>Сделаны мощные настройки правил заполнения документов 1С</a:t>
            </a:r>
          </a:p>
          <a:p>
            <a:pPr marL="360363" indent="-360363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+"/>
            </a:pPr>
            <a:endParaRPr lang="ru-RU" dirty="0" smtClean="0"/>
          </a:p>
          <a:p>
            <a:pPr marL="360363" indent="-360363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+"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57188" indent="-357188">
              <a:lnSpc>
                <a:spcPct val="150000"/>
              </a:lnSpc>
              <a:buClr>
                <a:srgbClr val="FF0000"/>
              </a:buClr>
              <a:buFont typeface="Calibri Light" panose="020F0302020204030204" pitchFamily="34" charset="0"/>
              <a:buChar char="―"/>
            </a:pPr>
            <a:r>
              <a:rPr lang="ru-RU" dirty="0" smtClean="0"/>
              <a:t>В типовых 1С нет кнопки </a:t>
            </a:r>
            <a:r>
              <a:rPr lang="ru-RU" dirty="0"/>
              <a:t>«Заполнить из ТСД</a:t>
            </a:r>
            <a:r>
              <a:rPr lang="ru-RU" dirty="0" smtClean="0"/>
              <a:t>» (но есть, например, в Штрих-М)</a:t>
            </a:r>
          </a:p>
        </p:txBody>
      </p:sp>
    </p:spTree>
    <p:extLst>
      <p:ext uri="{BB962C8B-B14F-4D97-AF65-F5344CB8AC3E}">
        <p14:creationId xmlns:p14="http://schemas.microsoft.com/office/powerpoint/2010/main" val="5629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нужна </a:t>
            </a:r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6657" y="2011680"/>
            <a:ext cx="10862674" cy="376618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 2 раза быстрее</a:t>
            </a:r>
            <a:r>
              <a:rPr lang="ru-RU" dirty="0" smtClean="0"/>
              <a:t>, чем писать на С</a:t>
            </a:r>
            <a:r>
              <a:rPr lang="en-US" dirty="0" smtClean="0"/>
              <a:t>#</a:t>
            </a:r>
            <a:r>
              <a:rPr lang="ru-RU" dirty="0" smtClean="0"/>
              <a:t> или «1С:Предприятии»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/>
              <a:t>в 2 раза дешевле </a:t>
            </a:r>
            <a:r>
              <a:rPr lang="ru-RU" dirty="0" smtClean="0"/>
              <a:t>разработчики (60 тыс./мес. против 120 тыс./мес. для Москвы)</a:t>
            </a:r>
          </a:p>
        </p:txBody>
      </p:sp>
    </p:spTree>
    <p:extLst>
      <p:ext uri="{BB962C8B-B14F-4D97-AF65-F5344CB8AC3E}">
        <p14:creationId xmlns:p14="http://schemas.microsoft.com/office/powerpoint/2010/main" val="22281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Третий способ</a:t>
            </a:r>
            <a:r>
              <a:rPr lang="ru-RU" sz="4400" dirty="0" smtClean="0"/>
              <a:t>:</a:t>
            </a:r>
            <a:br>
              <a:rPr lang="ru-RU" sz="4400" dirty="0" smtClean="0"/>
            </a:br>
            <a:r>
              <a:rPr lang="ru-RU" dirty="0" smtClean="0"/>
              <a:t>Драйвер ТО и БПО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Стандарт на подключение драйверов ТСД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29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разделе про драйвер ТО и БПО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такое драйвер ТО?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Что такое БПО?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реализована схема интеграции?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Какие плюсы и минусы?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105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Драйвер торгового оборудования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Для подключения внешнего оборудования компанией 1С разработан стандарт на так называемый </a:t>
            </a:r>
            <a:r>
              <a:rPr lang="ru-RU" b="1" dirty="0" smtClean="0"/>
              <a:t>драйвер торгового оборудования</a:t>
            </a:r>
            <a:r>
              <a:rPr lang="ru-RU" dirty="0" smtClean="0"/>
              <a:t> (ТО).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Этот стандарт в основном предполагает, что </a:t>
            </a:r>
            <a:r>
              <a:rPr lang="ru-RU" b="1" dirty="0" smtClean="0"/>
              <a:t>ТСД является простым устройством для сканирования и подсчета штрихкодов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Не подходит для онлайн-обмена.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its.1c.ru/db/metod8dev#content:4829:hdoc:chapter234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662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Библиотека подключаемого оборудования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Для облегчения встраивания драйвера в прикладные конфигурации фирмой 1С разработана </a:t>
            </a:r>
            <a:r>
              <a:rPr lang="ru-RU" b="1" dirty="0" smtClean="0"/>
              <a:t>библиотека подключаемого оборудования </a:t>
            </a:r>
            <a:r>
              <a:rPr lang="ru-RU" dirty="0" smtClean="0"/>
              <a:t>(БПО), в которой есть готовые средства для работы с драйверами торгового оборудования.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en-US" dirty="0">
                <a:hlinkClick r:id="rId2"/>
              </a:rPr>
              <a:t>http://v8.1c.ru/libraries/cel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433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Драйвер от Клеверенс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У компании Клеверенс есть такой драйвер ТО и соответствующие сертификаты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1c.ru/news/info.jsp?id=23900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1c.ru/news/info.jsp?id=23775</a:t>
            </a: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1c.ru/news/info.jsp?id=15910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0478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подключения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Много промежуточных слоев по требованию фирмы 1С для снятия зависимости от </a:t>
            </a:r>
            <a:r>
              <a:rPr lang="ru-RU" dirty="0"/>
              <a:t>операционной </a:t>
            </a:r>
            <a:r>
              <a:rPr lang="ru-RU" dirty="0" smtClean="0"/>
              <a:t>системы</a:t>
            </a:r>
            <a:r>
              <a:rPr lang="en-US" dirty="0" smtClean="0"/>
              <a:t>, </a:t>
            </a:r>
            <a:r>
              <a:rPr lang="ru-RU" dirty="0"/>
              <a:t>способа подключения </a:t>
            </a:r>
            <a:r>
              <a:rPr lang="ru-RU" dirty="0" smtClean="0"/>
              <a:t>и аппаратной платформы.</a:t>
            </a:r>
          </a:p>
          <a:p>
            <a:endParaRPr lang="ru-RU" dirty="0"/>
          </a:p>
          <a:p>
            <a:r>
              <a:rPr lang="ru-RU" dirty="0">
                <a:hlinkClick r:id="rId2"/>
              </a:rPr>
              <a:t>http://1c.ru/rus/products/1c/predpr/compat/torg/demand.htm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10" name="Объект 22"/>
          <p:cNvSpPr>
            <a:spLocks noGrp="1"/>
          </p:cNvSpPr>
          <p:nvPr>
            <p:ph idx="1"/>
          </p:nvPr>
        </p:nvSpPr>
        <p:spPr>
          <a:xfrm>
            <a:off x="739698" y="430775"/>
            <a:ext cx="6237253" cy="1920240"/>
          </a:xfrm>
          <a:prstGeom prst="roundRect">
            <a:avLst>
              <a:gd name="adj" fmla="val 3645"/>
            </a:avLst>
          </a:prstGeom>
          <a:gradFill flip="none" rotWithShape="1">
            <a:gsLst>
              <a:gs pos="0">
                <a:srgbClr val="FEDC00"/>
              </a:gs>
              <a:gs pos="100000">
                <a:srgbClr val="F0C106"/>
              </a:gs>
            </a:gsLst>
            <a:lin ang="5400000" scaled="1"/>
            <a:tileRect/>
          </a:gradFill>
          <a:ln>
            <a:solidFill>
              <a:srgbClr val="DAA225"/>
            </a:solidFill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A2700"/>
                </a:solidFill>
              </a:rPr>
              <a:t>Код </a:t>
            </a:r>
            <a:r>
              <a:rPr lang="ru-RU" sz="1600" b="1" dirty="0" smtClean="0">
                <a:solidFill>
                  <a:srgbClr val="5A2700"/>
                </a:solidFill>
              </a:rPr>
              <a:t>1С в прикладной </a:t>
            </a:r>
            <a:r>
              <a:rPr lang="ru-RU" sz="1600" b="1" dirty="0">
                <a:solidFill>
                  <a:srgbClr val="5A2700"/>
                </a:solidFill>
              </a:rPr>
              <a:t>конфигурации </a:t>
            </a:r>
            <a:r>
              <a:rPr lang="ru-RU" sz="1600" b="1" dirty="0" smtClean="0">
                <a:solidFill>
                  <a:srgbClr val="5A2700"/>
                </a:solidFill>
              </a:rPr>
              <a:t>(например, Розница 2.2)</a:t>
            </a:r>
            <a:endParaRPr lang="en-US" sz="1600" b="1" dirty="0" smtClean="0">
              <a:solidFill>
                <a:srgbClr val="5A2700"/>
              </a:solidFill>
            </a:endParaRPr>
          </a:p>
          <a:p>
            <a:endParaRPr lang="en-US" sz="1600" b="1" dirty="0">
              <a:solidFill>
                <a:srgbClr val="5A2700"/>
              </a:solidFill>
            </a:endParaRPr>
          </a:p>
          <a:p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sp>
        <p:nvSpPr>
          <p:cNvPr id="11" name="Объект 22"/>
          <p:cNvSpPr txBox="1">
            <a:spLocks/>
          </p:cNvSpPr>
          <p:nvPr/>
        </p:nvSpPr>
        <p:spPr>
          <a:xfrm>
            <a:off x="916734" y="979968"/>
            <a:ext cx="5952418" cy="1200619"/>
          </a:xfrm>
          <a:prstGeom prst="roundRect">
            <a:avLst>
              <a:gd name="adj" fmla="val 3645"/>
            </a:avLst>
          </a:prstGeom>
          <a:solidFill>
            <a:srgbClr val="FBE368"/>
          </a:solidFill>
          <a:ln w="12700" cap="flat" cmpd="sng" algn="ctr">
            <a:solidFill>
              <a:schemeClr val="bg1"/>
            </a:solidFill>
            <a:prstDash val="lgDash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Код 1С в библиотеке подключаемого оборудования (БПО)</a:t>
            </a:r>
            <a:endParaRPr lang="en-US" sz="1600" b="1" dirty="0" smtClean="0">
              <a:solidFill>
                <a:srgbClr val="5A2700"/>
              </a:solidFill>
            </a:endParaRPr>
          </a:p>
          <a:p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sp>
        <p:nvSpPr>
          <p:cNvPr id="12" name="Объект 22"/>
          <p:cNvSpPr txBox="1">
            <a:spLocks/>
          </p:cNvSpPr>
          <p:nvPr/>
        </p:nvSpPr>
        <p:spPr>
          <a:xfrm>
            <a:off x="1034271" y="1487573"/>
            <a:ext cx="5716421" cy="600310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Внешняя компонента Клеверенс, разработанная по технологии </a:t>
            </a:r>
            <a:r>
              <a:rPr lang="en-US" sz="1600" b="1" dirty="0" smtClean="0">
                <a:solidFill>
                  <a:srgbClr val="5A2700"/>
                </a:solidFill>
                <a:hlinkClick r:id="rId3"/>
              </a:rPr>
              <a:t>Native API</a:t>
            </a:r>
            <a:r>
              <a:rPr lang="en-US" sz="1600" b="1" dirty="0" smtClean="0">
                <a:solidFill>
                  <a:srgbClr val="5A2700"/>
                </a:solidFill>
              </a:rPr>
              <a:t> </a:t>
            </a:r>
            <a:r>
              <a:rPr lang="ru-RU" sz="1600" b="1" dirty="0" smtClean="0">
                <a:solidFill>
                  <a:srgbClr val="5A2700"/>
                </a:solidFill>
              </a:rPr>
              <a:t>(входит в поставку БПО)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sp>
        <p:nvSpPr>
          <p:cNvPr id="13" name="Объект 22"/>
          <p:cNvSpPr txBox="1">
            <a:spLocks/>
          </p:cNvSpPr>
          <p:nvPr/>
        </p:nvSpPr>
        <p:spPr>
          <a:xfrm>
            <a:off x="1192350" y="2729779"/>
            <a:ext cx="5400263" cy="763435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Внешняя компонента </a:t>
            </a:r>
            <a:r>
              <a:rPr lang="en-US" sz="1600" b="1" dirty="0" smtClean="0">
                <a:solidFill>
                  <a:srgbClr val="5A2700"/>
                </a:solidFill>
                <a:hlinkClick r:id="rId4"/>
              </a:rPr>
              <a:t>TerminalConnector</a:t>
            </a:r>
            <a:r>
              <a:rPr lang="ru-RU" sz="1600" b="1" dirty="0" smtClean="0">
                <a:solidFill>
                  <a:srgbClr val="5A2700"/>
                </a:solidFill>
              </a:rPr>
              <a:t>, разработанная на </a:t>
            </a:r>
            <a:r>
              <a:rPr lang="en-US" sz="1600" b="1" dirty="0" smtClean="0">
                <a:solidFill>
                  <a:srgbClr val="5A2700"/>
                </a:solidFill>
              </a:rPr>
              <a:t>.NET</a:t>
            </a:r>
            <a:r>
              <a:rPr lang="ru-RU" sz="1600" b="1" dirty="0" smtClean="0">
                <a:solidFill>
                  <a:srgbClr val="5A2700"/>
                </a:solidFill>
              </a:rPr>
              <a:t> специально для «1С:Предприятия» (входит в поставку платформы </a:t>
            </a:r>
            <a:r>
              <a:rPr lang="en-US" sz="1600" b="1" dirty="0" smtClean="0">
                <a:solidFill>
                  <a:srgbClr val="5A2700"/>
                </a:solidFill>
              </a:rPr>
              <a:t>Mobile SMARTS</a:t>
            </a:r>
            <a:r>
              <a:rPr lang="ru-RU" sz="1600" b="1" dirty="0" smtClean="0">
                <a:solidFill>
                  <a:srgbClr val="5A2700"/>
                </a:solidFill>
              </a:rPr>
              <a:t>)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2"/>
            <a:endCxn id="13" idx="0"/>
          </p:cNvCxnSpPr>
          <p:nvPr/>
        </p:nvCxnSpPr>
        <p:spPr>
          <a:xfrm>
            <a:off x="3892482" y="2087883"/>
            <a:ext cx="0" cy="641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2"/>
          <p:cNvSpPr txBox="1">
            <a:spLocks/>
          </p:cNvSpPr>
          <p:nvPr/>
        </p:nvSpPr>
        <p:spPr>
          <a:xfrm>
            <a:off x="1192350" y="3871978"/>
            <a:ext cx="5400263" cy="844992"/>
          </a:xfrm>
          <a:prstGeom prst="roundRect">
            <a:avLst>
              <a:gd name="adj" fmla="val 3645"/>
            </a:avLst>
          </a:prstGeom>
          <a:gradFill>
            <a:gsLst>
              <a:gs pos="0">
                <a:srgbClr val="B6D232"/>
              </a:gs>
              <a:gs pos="100000">
                <a:srgbClr val="98BE34"/>
              </a:gs>
            </a:gsLst>
            <a:lin ang="5400000" scaled="1"/>
          </a:gradFill>
          <a:ln w="12700" cap="flat" cmpd="sng" algn="ctr">
            <a:solidFill>
              <a:srgbClr val="00B050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Библиотека так называемой инфраструктуры </a:t>
            </a:r>
            <a:r>
              <a:rPr lang="en-US" sz="1600" b="1" dirty="0" smtClean="0">
                <a:solidFill>
                  <a:srgbClr val="5A2700"/>
                </a:solidFill>
              </a:rPr>
              <a:t>Mobile SMARTS</a:t>
            </a:r>
            <a:r>
              <a:rPr lang="ru-RU" sz="1600" b="1" dirty="0" smtClean="0">
                <a:solidFill>
                  <a:srgbClr val="5A2700"/>
                </a:solidFill>
              </a:rPr>
              <a:t> на </a:t>
            </a:r>
            <a:r>
              <a:rPr lang="en-US" sz="1600" b="1" dirty="0" smtClean="0">
                <a:solidFill>
                  <a:srgbClr val="5A2700"/>
                </a:solidFill>
              </a:rPr>
              <a:t>.NET</a:t>
            </a:r>
            <a:r>
              <a:rPr lang="ru-RU" sz="1600" b="1" dirty="0" smtClean="0">
                <a:solidFill>
                  <a:srgbClr val="5A2700"/>
                </a:solidFill>
              </a:rPr>
              <a:t>, благодаря которой не важно, как ТСД подключен (локально по </a:t>
            </a:r>
            <a:r>
              <a:rPr lang="en-US" sz="1600" b="1" dirty="0" smtClean="0">
                <a:solidFill>
                  <a:srgbClr val="5A2700"/>
                </a:solidFill>
              </a:rPr>
              <a:t>USB </a:t>
            </a:r>
            <a:r>
              <a:rPr lang="ru-RU" sz="1600" b="1" dirty="0" smtClean="0">
                <a:solidFill>
                  <a:srgbClr val="5A2700"/>
                </a:solidFill>
              </a:rPr>
              <a:t>или удаленно к серверу)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  <p:cxnSp>
        <p:nvCxnSpPr>
          <p:cNvPr id="21" name="Прямая со стрелкой 20"/>
          <p:cNvCxnSpPr>
            <a:stCxn id="13" idx="2"/>
            <a:endCxn id="18" idx="0"/>
          </p:cNvCxnSpPr>
          <p:nvPr/>
        </p:nvCxnSpPr>
        <p:spPr>
          <a:xfrm>
            <a:off x="3892482" y="3493214"/>
            <a:ext cx="0" cy="3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22"/>
          <p:cNvSpPr txBox="1">
            <a:spLocks/>
          </p:cNvSpPr>
          <p:nvPr/>
        </p:nvSpPr>
        <p:spPr>
          <a:xfrm>
            <a:off x="773854" y="5095734"/>
            <a:ext cx="6237253" cy="1391678"/>
          </a:xfrm>
          <a:prstGeom prst="roundRect">
            <a:avLst>
              <a:gd name="adj" fmla="val 3645"/>
            </a:avLst>
          </a:prstGeom>
          <a:solidFill>
            <a:schemeClr val="bg1"/>
          </a:solidFill>
          <a:ln w="12700" cap="flat" cmpd="sng" algn="ctr">
            <a:solidFill>
              <a:srgbClr val="DAA225"/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5A2700"/>
                </a:solidFill>
              </a:rPr>
              <a:t>П</a:t>
            </a:r>
            <a:r>
              <a:rPr lang="ru-RU" sz="1600" b="1" dirty="0" smtClean="0">
                <a:solidFill>
                  <a:srgbClr val="5A2700"/>
                </a:solidFill>
              </a:rPr>
              <a:t>рикладной продукт (например, «</a:t>
            </a:r>
            <a:r>
              <a:rPr lang="en-US" sz="1600" b="1" dirty="0" smtClean="0">
                <a:solidFill>
                  <a:srgbClr val="5A2700"/>
                </a:solidFill>
              </a:rPr>
              <a:t>Mobile SMARTS: </a:t>
            </a:r>
            <a:r>
              <a:rPr lang="ru-RU" sz="1600" b="1" dirty="0" smtClean="0">
                <a:solidFill>
                  <a:srgbClr val="5A2700"/>
                </a:solidFill>
              </a:rPr>
              <a:t>Магазин 15»)</a:t>
            </a:r>
            <a:endParaRPr lang="en-US" sz="1600" b="1" dirty="0" smtClean="0">
              <a:solidFill>
                <a:srgbClr val="5A270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5A2700"/>
              </a:solidFill>
            </a:endParaRPr>
          </a:p>
          <a:p>
            <a:endParaRPr lang="ru-RU" sz="1600" b="1" dirty="0">
              <a:solidFill>
                <a:srgbClr val="5A2700"/>
              </a:solidFill>
            </a:endParaRPr>
          </a:p>
        </p:txBody>
      </p:sp>
      <p:cxnSp>
        <p:nvCxnSpPr>
          <p:cNvPr id="25" name="Прямая со стрелкой 24"/>
          <p:cNvCxnSpPr>
            <a:stCxn id="18" idx="2"/>
            <a:endCxn id="24" idx="0"/>
          </p:cNvCxnSpPr>
          <p:nvPr/>
        </p:nvCxnSpPr>
        <p:spPr>
          <a:xfrm flipH="1">
            <a:off x="3892481" y="4716970"/>
            <a:ext cx="1" cy="37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2"/>
          <p:cNvSpPr txBox="1">
            <a:spLocks/>
          </p:cNvSpPr>
          <p:nvPr/>
        </p:nvSpPr>
        <p:spPr>
          <a:xfrm>
            <a:off x="916734" y="5674346"/>
            <a:ext cx="2740866" cy="649545"/>
          </a:xfrm>
          <a:prstGeom prst="roundRect">
            <a:avLst>
              <a:gd name="adj" fmla="val 3645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База ТСД, подключенного по кабелю </a:t>
            </a:r>
            <a:r>
              <a:rPr lang="en-US" sz="1600" b="1" dirty="0" smtClean="0">
                <a:solidFill>
                  <a:srgbClr val="5A2700"/>
                </a:solidFill>
              </a:rPr>
              <a:t>USB</a:t>
            </a:r>
          </a:p>
        </p:txBody>
      </p:sp>
      <p:sp>
        <p:nvSpPr>
          <p:cNvPr id="29" name="Объект 22"/>
          <p:cNvSpPr txBox="1">
            <a:spLocks/>
          </p:cNvSpPr>
          <p:nvPr/>
        </p:nvSpPr>
        <p:spPr>
          <a:xfrm>
            <a:off x="3972985" y="5669945"/>
            <a:ext cx="2740866" cy="649545"/>
          </a:xfrm>
          <a:prstGeom prst="roundRect">
            <a:avLst>
              <a:gd name="adj" fmla="val 3645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A2700"/>
                </a:solidFill>
              </a:rPr>
              <a:t>Сервер </a:t>
            </a:r>
            <a:r>
              <a:rPr lang="en-US" sz="1600" b="1" dirty="0" smtClean="0">
                <a:solidFill>
                  <a:srgbClr val="5A2700"/>
                </a:solidFill>
              </a:rPr>
              <a:t>Mobile SMARTS </a:t>
            </a:r>
            <a:r>
              <a:rPr lang="ru-RU" sz="1600" b="1" dirty="0" smtClean="0">
                <a:solidFill>
                  <a:srgbClr val="5A2700"/>
                </a:solidFill>
              </a:rPr>
              <a:t>с подключенными к нему ТСД</a:t>
            </a:r>
            <a:endParaRPr lang="en-US" sz="1600" b="1" dirty="0" smtClean="0">
              <a:solidFill>
                <a:srgbClr val="5A2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12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38849"/>
          </a:xfrm>
        </p:spPr>
        <p:txBody>
          <a:bodyPr/>
          <a:lstStyle/>
          <a:p>
            <a:r>
              <a:rPr lang="ru-RU" dirty="0" smtClean="0"/>
              <a:t>Как это выглядит</a:t>
            </a:r>
            <a:endParaRPr lang="ru-RU" dirty="0"/>
          </a:p>
        </p:txBody>
      </p:sp>
      <p:pic>
        <p:nvPicPr>
          <p:cNvPr id="3076" name="Picture 4" descr="http://www.cleverence.ru/upload/iblock/67b/67bcf9c6fceeb0a7b975d56fd268a8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9" y="1857568"/>
            <a:ext cx="61912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32" y="2543455"/>
            <a:ext cx="65151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72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938849"/>
          </a:xfrm>
        </p:spPr>
        <p:txBody>
          <a:bodyPr/>
          <a:lstStyle/>
          <a:p>
            <a:r>
              <a:rPr lang="ru-RU" dirty="0" smtClean="0"/>
              <a:t>Как это выглядит в новых версиях</a:t>
            </a:r>
            <a:endParaRPr lang="ru-RU" dirty="0"/>
          </a:p>
        </p:txBody>
      </p:sp>
      <p:pic>
        <p:nvPicPr>
          <p:cNvPr id="4098" name="Picture 2" descr="http://www.crimea.legasoft.ru/images/obzor_mobile_smarts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632343"/>
            <a:ext cx="5579188" cy="371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pport.cleverence.ru/s/attachments/14633/1/1556/564352404d8aa67056b4950fe9d42da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6"/>
          <a:stretch/>
        </p:blipFill>
        <p:spPr bwMode="auto">
          <a:xfrm>
            <a:off x="6236411" y="1632342"/>
            <a:ext cx="3760519" cy="47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402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умеет драйвер ТСД согласно БПО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Принять плоскую таблицу с данными о товарах, их штрихкодах, цене, кол-ве.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Вернуть в 1С плоскую таблицу о сканированных штрихкодах и их кол-ве.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Умеет не много.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Изначально стандарт создавался для простых ТСД по типу </a:t>
            </a:r>
            <a:r>
              <a:rPr lang="en-US" b="1" dirty="0" smtClean="0"/>
              <a:t>DOS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4817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Таблица </a:t>
            </a:r>
            <a:r>
              <a:rPr lang="ru-RU" dirty="0"/>
              <a:t>для выгрузки в ТСД формируется </a:t>
            </a:r>
            <a:r>
              <a:rPr lang="ru-RU" dirty="0" smtClean="0"/>
              <a:t>на </a:t>
            </a:r>
            <a:r>
              <a:rPr lang="ru-RU" dirty="0"/>
              <a:t>основе базы данных средствами </a:t>
            </a:r>
            <a:r>
              <a:rPr lang="ru-RU" dirty="0" smtClean="0"/>
              <a:t>конфигурации</a:t>
            </a:r>
            <a:r>
              <a:rPr lang="ru-RU" dirty="0"/>
              <a:t> </a:t>
            </a:r>
            <a:r>
              <a:rPr lang="ru-RU" dirty="0" smtClean="0"/>
              <a:t>(т.е. это находится за пределами драйвера и БПО).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Далее обработка </a:t>
            </a:r>
            <a:r>
              <a:rPr lang="ru-RU" dirty="0"/>
              <a:t>выгрузки таблицы товаров в ТСД </a:t>
            </a:r>
            <a:r>
              <a:rPr lang="ru-RU" dirty="0" smtClean="0"/>
              <a:t>предусматривает </a:t>
            </a:r>
            <a:r>
              <a:rPr lang="ru-RU" dirty="0"/>
              <a:t>выгрузку несколькими итерациями путем последовательных вызовов </a:t>
            </a:r>
            <a:r>
              <a:rPr lang="ru-RU" b="1" dirty="0" smtClean="0"/>
              <a:t>«</a:t>
            </a:r>
            <a:r>
              <a:rPr lang="ru-RU" b="1" dirty="0" err="1"/>
              <a:t>ВыгрузитьТаблицу</a:t>
            </a:r>
            <a:r>
              <a:rPr lang="ru-RU" b="1" dirty="0"/>
              <a:t> (</a:t>
            </a:r>
            <a:r>
              <a:rPr lang="ru-RU" b="1" dirty="0" err="1"/>
              <a:t>UploadTable</a:t>
            </a:r>
            <a:r>
              <a:rPr lang="ru-RU" b="1" dirty="0"/>
              <a:t>)» </a:t>
            </a:r>
            <a:r>
              <a:rPr lang="ru-RU" dirty="0"/>
              <a:t>с пакетами данных определенного </a:t>
            </a:r>
            <a:r>
              <a:rPr lang="ru-RU" dirty="0" smtClean="0"/>
              <a:t>размера </a:t>
            </a:r>
            <a:r>
              <a:rPr lang="ru-RU" b="1" dirty="0" smtClean="0"/>
              <a:t>в виде </a:t>
            </a:r>
            <a:r>
              <a:rPr lang="en-US" b="1" dirty="0" smtClean="0"/>
              <a:t>XML</a:t>
            </a:r>
            <a:r>
              <a:rPr lang="ru-RU" dirty="0" smtClean="0"/>
              <a:t> (</a:t>
            </a:r>
            <a:r>
              <a:rPr lang="ru-RU" dirty="0"/>
              <a:t>например, по 100 записей</a:t>
            </a:r>
            <a:r>
              <a:rPr lang="ru-RU" dirty="0" smtClean="0"/>
              <a:t>).</a:t>
            </a:r>
            <a:r>
              <a:rPr lang="ru-RU" dirty="0"/>
              <a:t>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198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входит в платформу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Native </a:t>
            </a:r>
            <a:r>
              <a:rPr lang="ru-RU" dirty="0" smtClean="0"/>
              <a:t>клиенты для ПК / </a:t>
            </a:r>
            <a:r>
              <a:rPr lang="en-US" dirty="0" smtClean="0"/>
              <a:t>Windows CE / Windows Mobile </a:t>
            </a:r>
            <a:r>
              <a:rPr lang="ru-RU" dirty="0" smtClean="0"/>
              <a:t>и </a:t>
            </a:r>
            <a:r>
              <a:rPr lang="en-US" dirty="0" smtClean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Компоненты доступа из </a:t>
            </a:r>
            <a:r>
              <a:rPr lang="en-US" dirty="0" smtClean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</a:t>
            </a:r>
            <a:r>
              <a:rPr lang="ru-RU" dirty="0" smtClean="0"/>
              <a:t>конвертации для </a:t>
            </a:r>
            <a:r>
              <a:rPr lang="en-US" dirty="0" smtClean="0"/>
              <a:t>TXT/CSV/Excel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Коннекторы к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1С:Предприятию» разных версий (см. раздел про коннектор)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Обработки для «1С:Предприятия» (в составе отраслевых продуктов)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4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dirty="0"/>
              <a:t>Пример текстового </a:t>
            </a:r>
            <a:r>
              <a:rPr lang="ru-RU" altLang="ru-RU" dirty="0" smtClean="0"/>
              <a:t>XML выгрузки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6656" y="2209698"/>
            <a:ext cx="10753343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="1.0"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="UTF-8"?&gt;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FullLoad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"&gt;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BarCode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="4008110271538"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="Блокнот для заметок"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UnitOfMeasurement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="Штуки"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CharacteristicOfNomenclature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=""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SeriesOfNomenclature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Quality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="25,30"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Quantity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="7"/&gt;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BarCode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="2900001355643"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="Финики в банке"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UnitOfMeasurement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="Штуки"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CharacteristicOfNomenclature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SeriesOfNomenclature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Quality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="Зеленые"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="95,50"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Quantity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="7"/&gt;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71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2" y="195208"/>
            <a:ext cx="10788189" cy="113015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Подробнее о выгружаемых полях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124400"/>
              </p:ext>
            </p:extLst>
          </p:nvPr>
        </p:nvGraphicFramePr>
        <p:xfrm>
          <a:off x="657223" y="1407564"/>
          <a:ext cx="10788188" cy="4614298"/>
        </p:xfrm>
        <a:graphic>
          <a:graphicData uri="http://schemas.openxmlformats.org/drawingml/2006/table">
            <a:tbl>
              <a:tblPr/>
              <a:tblGrid>
                <a:gridCol w="1767478"/>
                <a:gridCol w="821933"/>
                <a:gridCol w="883577"/>
                <a:gridCol w="7315200"/>
              </a:tblGrid>
              <a:tr h="53571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Наименование атрибута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Обязательное наличие в структуре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Типы данных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Описание атрибута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E"/>
                    </a:solidFill>
                  </a:tcPr>
                </a:tc>
              </a:tr>
              <a:tr h="201003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BarCode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Да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Штрихкод номенклатуры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3">
                <a:tc>
                  <a:txBody>
                    <a:bodyPr/>
                    <a:lstStyle/>
                    <a:p>
                      <a:r>
                        <a:rPr lang="en-US" sz="1100" b="1" dirty="0">
                          <a:effectLst/>
                        </a:rPr>
                        <a:t>Name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effectLst/>
                        </a:rPr>
                        <a:t>Наименование товара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3">
                <a:tc>
                  <a:txBody>
                    <a:bodyPr/>
                    <a:lstStyle/>
                    <a:p>
                      <a:r>
                        <a:rPr lang="en-US" sz="1100" b="1" dirty="0">
                          <a:effectLst/>
                        </a:rPr>
                        <a:t>Article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Артикул товара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23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UnitOfMeasurement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Единица измерения номенклатуры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91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CharacteristicOfNomenclature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Характеристика номенклатуры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38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SeriesOfNomenclature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Серия номенклатуры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3"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Quality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Качество товара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3">
                <a:tc>
                  <a:txBody>
                    <a:bodyPr/>
                    <a:lstStyle/>
                    <a:p>
                      <a:r>
                        <a:rPr lang="en-US" sz="1100" b="1" dirty="0">
                          <a:effectLst/>
                        </a:rPr>
                        <a:t>Price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decimal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Цена товара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3">
                <a:tc>
                  <a:txBody>
                    <a:bodyPr/>
                    <a:lstStyle/>
                    <a:p>
                      <a:r>
                        <a:rPr lang="en-US" sz="1100" b="1" dirty="0">
                          <a:effectLst/>
                        </a:rPr>
                        <a:t>Quantity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decimal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Количество товара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03">
                <a:tc>
                  <a:txBody>
                    <a:bodyPr/>
                    <a:lstStyle/>
                    <a:p>
                      <a:r>
                        <a:rPr lang="en-US" sz="1100" b="1" dirty="0">
                          <a:effectLst/>
                        </a:rPr>
                        <a:t>Alcohol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Нет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boolean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Признак того, что товар является алкогольной или спиртосодержащей продукцией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84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AlcoholExcisable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boolean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Признак того, что товар (алкоголь) маркируется акцизной или специальной алкогольной маркой. Выгружается при положительном значении атрибута "</a:t>
                      </a:r>
                      <a:r>
                        <a:rPr lang="ru-RU" sz="1100" dirty="0" err="1">
                          <a:effectLst/>
                        </a:rPr>
                        <a:t>Alcohol</a:t>
                      </a:r>
                      <a:r>
                        <a:rPr lang="ru-RU" sz="1100" dirty="0">
                          <a:effectLst/>
                        </a:rPr>
                        <a:t>".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41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AlcoholKindCode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Код вида алкогольной продукции. Выгружается при положительном значении атрибута "</a:t>
                      </a:r>
                      <a:r>
                        <a:rPr lang="ru-RU" sz="1100" dirty="0" err="1">
                          <a:effectLst/>
                        </a:rPr>
                        <a:t>Alcohol</a:t>
                      </a:r>
                      <a:r>
                        <a:rPr lang="ru-RU" sz="1100" dirty="0">
                          <a:effectLst/>
                        </a:rPr>
                        <a:t>".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23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  <a:latin typeface="Microsoft Sans Serif" panose="020B0604020202020204" pitchFamily="34" charset="0"/>
                        </a:rPr>
                        <a:t>AlcoholCode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Код алкогольной продукции. Выгружается при положительном значении атрибута "</a:t>
                      </a:r>
                      <a:r>
                        <a:rPr lang="ru-RU" sz="1100" dirty="0" err="1">
                          <a:effectLst/>
                        </a:rPr>
                        <a:t>Alcohol</a:t>
                      </a:r>
                      <a:r>
                        <a:rPr lang="ru-RU" sz="1100" dirty="0">
                          <a:effectLst/>
                        </a:rPr>
                        <a:t>".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59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AlcoholContainerSize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decimal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Ёмкость тары в литрах. Выгружается при положительном значении атрибута "</a:t>
                      </a:r>
                      <a:r>
                        <a:rPr lang="ru-RU" sz="1100" dirty="0" err="1">
                          <a:effectLst/>
                        </a:rPr>
                        <a:t>Alcohol</a:t>
                      </a:r>
                      <a:r>
                        <a:rPr lang="ru-RU" sz="1100" dirty="0">
                          <a:effectLst/>
                        </a:rPr>
                        <a:t>".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7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AlcoholStrength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decimal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Процентное содержание спирта. Выгружается при положительном значении атрибута "</a:t>
                      </a:r>
                      <a:r>
                        <a:rPr lang="ru-RU" sz="1100" dirty="0" err="1">
                          <a:effectLst/>
                        </a:rPr>
                        <a:t>Alcohol</a:t>
                      </a:r>
                      <a:r>
                        <a:rPr lang="ru-RU" sz="1100" dirty="0">
                          <a:effectLst/>
                        </a:rPr>
                        <a:t>".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08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VendorINNCode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ИНН производителя. Выгружается при положительном значении атрибута "</a:t>
                      </a:r>
                      <a:r>
                        <a:rPr lang="ru-RU" sz="1100" dirty="0" err="1">
                          <a:effectLst/>
                        </a:rPr>
                        <a:t>Alcohol</a:t>
                      </a:r>
                      <a:r>
                        <a:rPr lang="ru-RU" sz="1100" dirty="0">
                          <a:effectLst/>
                        </a:rPr>
                        <a:t>".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08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effectLst/>
                        </a:rPr>
                        <a:t>VendorKPPCode</a:t>
                      </a:r>
                      <a:endParaRPr lang="en-US" sz="1100" b="1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</a:endParaRP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string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КПП производителя. Выгружается при положительном значении атрибута "</a:t>
                      </a:r>
                      <a:r>
                        <a:rPr lang="ru-RU" sz="1100" dirty="0" err="1">
                          <a:effectLst/>
                        </a:rPr>
                        <a:t>Alcohol</a:t>
                      </a:r>
                      <a:r>
                        <a:rPr lang="ru-RU" sz="1100" dirty="0">
                          <a:effectLst/>
                        </a:rPr>
                        <a:t>".</a:t>
                      </a:r>
                    </a:p>
                  </a:txBody>
                  <a:tcPr marL="3124" marR="3124" marT="3124" marB="3124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5687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77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Как это выглядит</a:t>
            </a:r>
          </a:p>
        </p:txBody>
      </p:sp>
      <p:pic>
        <p:nvPicPr>
          <p:cNvPr id="9218" name="Picture 2" descr="https://support.cleverence.ru/s/attachments/14633/1/662/06ffcc6ba7c7d85cc4d3449aedecbb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" y="1397285"/>
            <a:ext cx="10735496" cy="45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561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Заполнение документов данными ТСД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Для переноса данных из ТСД в документ 1С для каждого документа прикладной конфигурации должна быть написана обработка загрузки (т.е. это тоже за рамками БПО).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Загрузка происходит путем вызова </a:t>
            </a:r>
            <a:r>
              <a:rPr lang="ru-RU" b="1" dirty="0"/>
              <a:t>«</a:t>
            </a:r>
            <a:r>
              <a:rPr lang="ru-RU" b="1" dirty="0" err="1"/>
              <a:t>ЗагрузитьТаблицу</a:t>
            </a:r>
            <a:r>
              <a:rPr lang="ru-RU" b="1" dirty="0"/>
              <a:t> (</a:t>
            </a:r>
            <a:r>
              <a:rPr lang="en-US" b="1" dirty="0" err="1"/>
              <a:t>DownloadTable</a:t>
            </a:r>
            <a:r>
              <a:rPr lang="en-US" b="1" dirty="0" smtClean="0"/>
              <a:t>)</a:t>
            </a:r>
            <a:r>
              <a:rPr lang="ru-RU" b="1" dirty="0" smtClean="0"/>
              <a:t>»</a:t>
            </a:r>
            <a:r>
              <a:rPr lang="ru-RU" b="1" dirty="0"/>
              <a:t> </a:t>
            </a:r>
            <a:r>
              <a:rPr lang="ru-RU" dirty="0"/>
              <a:t>с пакетами данных определенного </a:t>
            </a:r>
            <a:r>
              <a:rPr lang="ru-RU" dirty="0" smtClean="0"/>
              <a:t>размера также </a:t>
            </a:r>
            <a:r>
              <a:rPr lang="ru-RU" b="1" dirty="0" smtClean="0"/>
              <a:t>в виде </a:t>
            </a:r>
            <a:r>
              <a:rPr lang="en-US" b="1" dirty="0" smtClean="0"/>
              <a:t>XML</a:t>
            </a:r>
            <a:r>
              <a:rPr lang="ru-RU" dirty="0" smtClean="0"/>
              <a:t>.</a:t>
            </a:r>
            <a:r>
              <a:rPr lang="ru-RU" dirty="0"/>
              <a:t> 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3355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dirty="0"/>
              <a:t>Пример текстового </a:t>
            </a:r>
            <a:r>
              <a:rPr lang="ru-RU" altLang="ru-RU" dirty="0" smtClean="0"/>
              <a:t>XML загрузки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6656" y="2075596"/>
            <a:ext cx="10753343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&lt;Table&gt;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&lt;Record </a:t>
            </a:r>
            <a:r>
              <a:rPr lang="en-US" altLang="ru-RU" sz="16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BarCode</a:t>
            </a: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="4008110271538" Quantity="1" </a:t>
            </a: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altLang="ru-RU" sz="1600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AlcoholExciseStamp</a:t>
            </a: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20N00001CKO68OY4QYX3T1731224004002671B1I</a:t>
            </a:r>
            <a:endParaRPr lang="ru-RU" altLang="ru-RU" sz="1600" dirty="0" smtClean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</a:t>
            </a:r>
            <a:r>
              <a:rPr lang="en-US" altLang="ru-RU" sz="1600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EHLWKNFXFO8FPMERND09WMB8FYV7</a:t>
            </a: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&lt;Record </a:t>
            </a:r>
            <a:r>
              <a:rPr lang="en-US" altLang="ru-RU" sz="1600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BarCode</a:t>
            </a: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="2900001355643" Quantity="2"/&gt; 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ru-RU" sz="1600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241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2" y="195208"/>
            <a:ext cx="10788189" cy="113015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Подробнее о загружаемых полях</a:t>
            </a:r>
            <a:endParaRPr lang="ru-RU" sz="4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276796"/>
              </p:ext>
            </p:extLst>
          </p:nvPr>
        </p:nvGraphicFramePr>
        <p:xfrm>
          <a:off x="770563" y="1428104"/>
          <a:ext cx="10674848" cy="4572003"/>
        </p:xfrm>
        <a:graphic>
          <a:graphicData uri="http://schemas.openxmlformats.org/drawingml/2006/table">
            <a:tbl>
              <a:tblPr/>
              <a:tblGrid>
                <a:gridCol w="2234271"/>
                <a:gridCol w="1241261"/>
                <a:gridCol w="1365387"/>
                <a:gridCol w="5833929"/>
              </a:tblGrid>
              <a:tr h="79130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Наименование атрибута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Обязательное наличие в структуре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Типы данных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Описание атрибута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E"/>
                    </a:solidFill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BarCode</a:t>
                      </a:r>
                      <a:endParaRPr lang="en-US" sz="1600" b="1" dirty="0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Да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Штрихкод номенклатуры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</a:rPr>
                        <a:t>Quantity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Да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decimal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Количество товара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46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effectLst/>
                        </a:rPr>
                        <a:t>AlcoholExciseStamp</a:t>
                      </a:r>
                      <a:endParaRPr lang="en-US" sz="1600" b="1" dirty="0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Штрихкод PDF417 акцизной или спец. марки алкогольной продукции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effectLst/>
                        </a:rPr>
                        <a:t>AlcoholSerialNumber</a:t>
                      </a:r>
                      <a:endParaRPr lang="en-US" sz="1600" b="1" dirty="0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Серийный номер алкогольной продукции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effectLst/>
                        </a:rPr>
                        <a:t>AlcoholName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Наименование алкогольной продукции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effectLst/>
                        </a:rPr>
                        <a:t>AlcoholKindCode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Код вида алкогольной продукции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effectLst/>
                        </a:rPr>
                        <a:t>AlcoholCode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Код алкогольной продукции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effectLst/>
                        </a:rPr>
                        <a:t>AlcoholContainerSize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Ёмкость тары в литрах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effectLst/>
                        </a:rPr>
                        <a:t>AlcoholStrength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Процентное содержание спирта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effectLst/>
                        </a:rPr>
                        <a:t>VendorINNCode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ИНН производителя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85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effectLst/>
                        </a:rPr>
                        <a:t>VendorKPPCode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Нет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КПП производителя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7222" y="6102846"/>
            <a:ext cx="980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*</a:t>
            </a:r>
            <a:r>
              <a:rPr lang="ru-RU" dirty="0" smtClean="0"/>
              <a:t> эти поля добавлены для возможности загрузки в 1С данных программы </a:t>
            </a:r>
            <a:r>
              <a:rPr lang="en-US" dirty="0" smtClean="0"/>
              <a:t>Check Mark 2 </a:t>
            </a:r>
            <a:r>
              <a:rPr lang="ru-RU" dirty="0" smtClean="0"/>
              <a:t>для ЕГАИС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0731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977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Как это выглядит</a:t>
            </a:r>
          </a:p>
        </p:txBody>
      </p:sp>
      <p:pic>
        <p:nvPicPr>
          <p:cNvPr id="8194" name="Picture 2" descr="https://its.1c.ru/db/content/metod8dev/src/platform81/to81/metod/i8101892.files/pdt10.jpg?_=1522334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1397285"/>
            <a:ext cx="64008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217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0363" indent="-360363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 smtClean="0"/>
              <a:t>Описано в ИТС (информационно-техническом сопровождении)</a:t>
            </a:r>
          </a:p>
          <a:p>
            <a:pPr marL="360363" indent="-360363">
              <a:buClr>
                <a:srgbClr val="00B050"/>
              </a:buClr>
              <a:buFont typeface="Arial" panose="020B0604020202020204" pitchFamily="34" charset="0"/>
              <a:buChar char="+"/>
            </a:pPr>
            <a:r>
              <a:rPr lang="ru-RU" dirty="0" smtClean="0"/>
              <a:t>Кнопка «Заполнить из ТСД» встроена в формы некоторых документов</a:t>
            </a:r>
          </a:p>
          <a:p>
            <a:pPr marL="360363" indent="-360363">
              <a:buClr>
                <a:srgbClr val="00B050"/>
              </a:buClr>
              <a:buFont typeface="Arial" panose="020B0604020202020204" pitchFamily="34" charset="0"/>
              <a:buChar char="+"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57188" indent="-357188">
              <a:buClr>
                <a:srgbClr val="FF0000"/>
              </a:buClr>
              <a:buFont typeface="Calibri Light" panose="020F0302020204030204" pitchFamily="34" charset="0"/>
              <a:buChar char="―"/>
            </a:pPr>
            <a:r>
              <a:rPr lang="ru-RU" dirty="0"/>
              <a:t>Список полей ограничен</a:t>
            </a:r>
          </a:p>
          <a:p>
            <a:pPr marL="357188" indent="-357188">
              <a:buClr>
                <a:srgbClr val="FF0000"/>
              </a:buClr>
              <a:buFont typeface="Calibri Light" panose="020F0302020204030204" pitchFamily="34" charset="0"/>
              <a:buChar char="―"/>
            </a:pPr>
            <a:r>
              <a:rPr lang="ru-RU" dirty="0"/>
              <a:t>Номенклатура без штрихкодов даже не попадет на ТСД</a:t>
            </a:r>
          </a:p>
          <a:p>
            <a:pPr marL="357188" indent="-357188">
              <a:buClr>
                <a:srgbClr val="FF0000"/>
              </a:buClr>
              <a:buFont typeface="Calibri Light" panose="020F0302020204030204" pitchFamily="34" charset="0"/>
              <a:buChar char="―"/>
            </a:pPr>
            <a:r>
              <a:rPr lang="ru-RU" dirty="0"/>
              <a:t>Нет иерархии номенклатуры</a:t>
            </a:r>
          </a:p>
          <a:p>
            <a:pPr marL="357188" indent="-357188">
              <a:buClr>
                <a:srgbClr val="FF0000"/>
              </a:buClr>
              <a:buFont typeface="Calibri Light" panose="020F0302020204030204" pitchFamily="34" charset="0"/>
              <a:buChar char="―"/>
            </a:pPr>
            <a:r>
              <a:rPr lang="ru-RU" dirty="0"/>
              <a:t>Не для всех документов в конфигурациях 1С поддержана такая загрузка</a:t>
            </a:r>
          </a:p>
          <a:p>
            <a:pPr marL="357188" indent="-357188">
              <a:buClr>
                <a:srgbClr val="FF0000"/>
              </a:buClr>
              <a:buFont typeface="Calibri Light" panose="020F0302020204030204" pitchFamily="34" charset="0"/>
              <a:buChar char="―"/>
            </a:pPr>
            <a:r>
              <a:rPr lang="ru-RU" dirty="0" smtClean="0"/>
              <a:t>Нельзя выгрузить документ из 1С на ТСД (можно только загрузить с ТСД в 1С)</a:t>
            </a:r>
          </a:p>
          <a:p>
            <a:pPr marL="357188" indent="-357188">
              <a:buClr>
                <a:srgbClr val="FF0000"/>
              </a:buClr>
              <a:buFont typeface="Calibri Light" panose="020F0302020204030204" pitchFamily="34" charset="0"/>
              <a:buChar char="―"/>
            </a:pPr>
            <a:r>
              <a:rPr lang="ru-RU" dirty="0" smtClean="0"/>
              <a:t>Не подходит для онлайн-обмена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1551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 в разделе про драйвер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Есть такие драйверы ТО, пишутся на </a:t>
            </a:r>
            <a:r>
              <a:rPr lang="en-US" dirty="0" smtClean="0"/>
              <a:t>Native API</a:t>
            </a:r>
            <a:endParaRPr lang="ru-RU" dirty="0" smtClean="0"/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Есть готовая библиотека от 1С по использованию этих драйверов (БПО)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Функционал очень ограничен, нельзя выгружать документы, нет </a:t>
            </a:r>
            <a:r>
              <a:rPr lang="ru-RU" dirty="0" err="1" smtClean="0"/>
              <a:t>онлайна</a:t>
            </a:r>
            <a:endParaRPr lang="ru-RU" dirty="0" smtClean="0"/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У Клеверенс есть такой драйвер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269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 мы рассмотрели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Существует технология создания внешних компонент для 1С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Есть старые и есть новые обработки от Клеверенс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нужно править конфигурацию 1С</a:t>
            </a:r>
          </a:p>
          <a:p>
            <a:pPr marL="446088" indent="-446088">
              <a:buFont typeface="Arial" panose="020B0604020202020204" pitchFamily="34" charset="0"/>
              <a:buChar char="•"/>
            </a:pPr>
            <a:r>
              <a:rPr lang="ru-RU" dirty="0" smtClean="0"/>
              <a:t>У данного способа есть свои плюсы  и минусы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Подробнее про компоненту читайте </a:t>
            </a:r>
            <a:r>
              <a:rPr lang="en-US" dirty="0">
                <a:hlinkClick r:id="rId2"/>
              </a:rPr>
              <a:t>https://www.cleverence.ru/support/category:735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02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Компоненты решения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Средства администрирования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Сервер терминалов и сервер печати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Клиенты для ПК / </a:t>
            </a:r>
            <a:r>
              <a:rPr lang="en-US" dirty="0"/>
              <a:t>Windows CE / Windows Mobile </a:t>
            </a:r>
            <a:r>
              <a:rPr lang="ru-RU" dirty="0"/>
              <a:t>и </a:t>
            </a:r>
            <a:r>
              <a:rPr lang="en-US" dirty="0"/>
              <a:t>Android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Компоненты доступа из </a:t>
            </a:r>
            <a:r>
              <a:rPr lang="en-US" dirty="0"/>
              <a:t>ERP (OLE/COM)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Утилиты конвертации для </a:t>
            </a:r>
            <a:r>
              <a:rPr lang="en-US" dirty="0"/>
              <a:t>TXT/CSV/Excel</a:t>
            </a:r>
            <a:endParaRPr lang="ru-RU" dirty="0"/>
          </a:p>
          <a:p>
            <a:endParaRPr lang="ru-RU" dirty="0"/>
          </a:p>
        </p:txBody>
      </p:sp>
      <p:grpSp>
        <p:nvGrpSpPr>
          <p:cNvPr id="100" name="Группа 99"/>
          <p:cNvGrpSpPr/>
          <p:nvPr/>
        </p:nvGrpSpPr>
        <p:grpSpPr>
          <a:xfrm>
            <a:off x="356315" y="313067"/>
            <a:ext cx="7005221" cy="6182636"/>
            <a:chOff x="-1597683" y="-3787303"/>
            <a:chExt cx="13651193" cy="12048208"/>
          </a:xfrm>
        </p:grpSpPr>
        <p:grpSp>
          <p:nvGrpSpPr>
            <p:cNvPr id="19" name="Group 7"/>
            <p:cNvGrpSpPr/>
            <p:nvPr/>
          </p:nvGrpSpPr>
          <p:grpSpPr>
            <a:xfrm>
              <a:off x="5207036" y="2012255"/>
              <a:ext cx="1772981" cy="1844473"/>
              <a:chOff x="7901242" y="1576644"/>
              <a:chExt cx="1772981" cy="1844473"/>
            </a:xfrm>
          </p:grpSpPr>
          <p:pic>
            <p:nvPicPr>
              <p:cNvPr id="20" name="Picture 8" descr="http://www.livdigital.co.za/wp-content/uploads/2012/11/Server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412" b="93253" l="9771" r="93021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3871" y="1576644"/>
                <a:ext cx="1600352" cy="1844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http://www.serversideup.net/wp-content/uploads/2011/08/Servic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  <a14:imgEffect>
                          <a14:artisticPhotocopy/>
                        </a14:imgEffect>
                        <a14:imgEffect>
                          <a14:saturation sat="33000"/>
                        </a14:imgEffect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1242" y="2428917"/>
                <a:ext cx="972805" cy="97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19"/>
            <p:cNvGrpSpPr/>
            <p:nvPr/>
          </p:nvGrpSpPr>
          <p:grpSpPr>
            <a:xfrm>
              <a:off x="9146726" y="1456375"/>
              <a:ext cx="2690555" cy="2959612"/>
              <a:chOff x="1771233" y="1440400"/>
              <a:chExt cx="2690555" cy="2690556"/>
            </a:xfrm>
          </p:grpSpPr>
          <p:pic>
            <p:nvPicPr>
              <p:cNvPr id="23" name="Picture 2" descr="http://t2.gstatic.com/images?q=tbn:ANd9GcTMQgkblON9buPJdnRoHo2vybR9jvlh2lyV-_33vsbzC4JqVoK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3" y="1440400"/>
                <a:ext cx="2690555" cy="269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18"/>
              <p:cNvGrpSpPr/>
              <p:nvPr/>
            </p:nvGrpSpPr>
            <p:grpSpPr>
              <a:xfrm>
                <a:off x="2366654" y="2002214"/>
                <a:ext cx="1318661" cy="1093888"/>
                <a:chOff x="2370193" y="1960084"/>
                <a:chExt cx="1437011" cy="1192065"/>
              </a:xfrm>
            </p:grpSpPr>
            <p:pic>
              <p:nvPicPr>
                <p:cNvPr id="25" name="Picture 16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6044739">
                  <a:off x="2508526" y="1880577"/>
                  <a:ext cx="1160347" cy="1319361"/>
                </a:xfrm>
                <a:prstGeom prst="rect">
                  <a:avLst/>
                </a:prstGeom>
              </p:spPr>
            </p:pic>
            <p:pic>
              <p:nvPicPr>
                <p:cNvPr id="26" name="Picture 15"/>
                <p:cNvPicPr>
                  <a:picLocks noChangeAspect="1"/>
                </p:cNvPicPr>
                <p:nvPr/>
              </p:nvPicPr>
              <p:blipFill>
                <a:blip r:embed="rId8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8026" l="0" r="100000">
                              <a14:foregroundMark x1="8187" y1="10526" x2="8187" y2="1052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0193" y="2172300"/>
                  <a:ext cx="1437011" cy="9798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67"/>
            <p:cNvGrpSpPr/>
            <p:nvPr/>
          </p:nvGrpSpPr>
          <p:grpSpPr>
            <a:xfrm>
              <a:off x="402497" y="-723300"/>
              <a:ext cx="3065071" cy="2453053"/>
              <a:chOff x="231047" y="259133"/>
              <a:chExt cx="3065071" cy="2453053"/>
            </a:xfrm>
          </p:grpSpPr>
          <p:grpSp>
            <p:nvGrpSpPr>
              <p:cNvPr id="28" name="Group 9"/>
              <p:cNvGrpSpPr/>
              <p:nvPr/>
            </p:nvGrpSpPr>
            <p:grpSpPr>
              <a:xfrm>
                <a:off x="1397621" y="259133"/>
                <a:ext cx="719696" cy="1636143"/>
                <a:chOff x="5459896" y="1116587"/>
                <a:chExt cx="719696" cy="1636143"/>
              </a:xfrm>
            </p:grpSpPr>
            <p:pic>
              <p:nvPicPr>
                <p:cNvPr id="30" name="Picture 14" descr="http://www.royaltech.it/3356-4738-thickbox/mc9190-gj0swgya6wr-motorola-mc9190-g-wi-fi-bluetooth-laser-lorax-1d-vt-53-key-windows-ce-60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artisticPhotocopy trans="0" detail="10"/>
                          </a14:imgEffect>
                          <a14:imgEffect>
                            <a14:colorTemperature colorTemp="6147"/>
                          </a14:imgEffect>
                          <a14:imgEffect>
                            <a14:saturation sat="286000"/>
                          </a14:imgEffect>
                          <a14:imgEffect>
                            <a14:brightnessContrast bright="8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524" t="13217" r="35244" b="13507"/>
                <a:stretch/>
              </p:blipFill>
              <p:spPr bwMode="auto">
                <a:xfrm>
                  <a:off x="5459896" y="1116587"/>
                  <a:ext cx="719696" cy="1636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Rounded Rectangle 8"/>
                <p:cNvSpPr/>
                <p:nvPr/>
              </p:nvSpPr>
              <p:spPr>
                <a:xfrm>
                  <a:off x="5610225" y="1304925"/>
                  <a:ext cx="409575" cy="54927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31047" y="1902498"/>
                <a:ext cx="3065071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ТСД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32" name="Group 68"/>
            <p:cNvGrpSpPr/>
            <p:nvPr/>
          </p:nvGrpSpPr>
          <p:grpSpPr>
            <a:xfrm>
              <a:off x="320703" y="3877414"/>
              <a:ext cx="3380573" cy="2321164"/>
              <a:chOff x="-271663" y="3074596"/>
              <a:chExt cx="3380573" cy="2321164"/>
            </a:xfrm>
          </p:grpSpPr>
          <p:grpSp>
            <p:nvGrpSpPr>
              <p:cNvPr id="33" name="Group 20"/>
              <p:cNvGrpSpPr/>
              <p:nvPr/>
            </p:nvGrpSpPr>
            <p:grpSpPr>
              <a:xfrm>
                <a:off x="666351" y="3074596"/>
                <a:ext cx="1577657" cy="1584044"/>
                <a:chOff x="321941" y="3311806"/>
                <a:chExt cx="2724150" cy="2781300"/>
              </a:xfrm>
            </p:grpSpPr>
            <p:pic>
              <p:nvPicPr>
                <p:cNvPr id="35" name="Picture 20" descr="http://vnretail.com.vn/upload/products/motorola-mini-kiosk-mk4000-4244.jp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artisticPhotocopy detail="1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114" t="22000" r="21687" b="19600"/>
                <a:stretch/>
              </p:blipFill>
              <p:spPr bwMode="auto">
                <a:xfrm>
                  <a:off x="321941" y="3311806"/>
                  <a:ext cx="2724150" cy="27813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Rounded Rectangle 36"/>
                <p:cNvSpPr/>
                <p:nvPr/>
              </p:nvSpPr>
              <p:spPr>
                <a:xfrm>
                  <a:off x="649918" y="3707915"/>
                  <a:ext cx="1958342" cy="1679425"/>
                </a:xfrm>
                <a:prstGeom prst="roundRect">
                  <a:avLst>
                    <a:gd name="adj" fmla="val 2381"/>
                  </a:avLst>
                </a:prstGeom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-271663" y="4586072"/>
                <a:ext cx="3380573" cy="809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algn="ctr">
                  <a:defRPr>
                    <a:latin typeface="Candara" panose="020E0502030303020204" pitchFamily="34" charset="0"/>
                  </a:defRPr>
                </a:lvl1pPr>
              </a:lstStyle>
              <a:p>
                <a:r>
                  <a:rPr lang="ru-RU" sz="1050" dirty="0"/>
                  <a:t>клиент </a:t>
                </a:r>
                <a:r>
                  <a:rPr lang="en-US" sz="1050" b="1" dirty="0"/>
                  <a:t>Mobile SMARTS </a:t>
                </a:r>
                <a:endParaRPr lang="ru-RU" sz="1050" b="1" dirty="0"/>
              </a:p>
              <a:p>
                <a:r>
                  <a:rPr lang="ru-RU" sz="1050" dirty="0"/>
                  <a:t>для киоска (прайс-</a:t>
                </a:r>
                <a:r>
                  <a:rPr lang="ru-RU" sz="1050" dirty="0" err="1"/>
                  <a:t>чекера</a:t>
                </a:r>
                <a:r>
                  <a:rPr lang="ru-RU" sz="1050" dirty="0"/>
                  <a:t>)</a:t>
                </a:r>
              </a:p>
            </p:txBody>
          </p:sp>
        </p:grpSp>
        <p:cxnSp>
          <p:nvCxnSpPr>
            <p:cNvPr id="37" name="Elbow Connector 23"/>
            <p:cNvCxnSpPr>
              <a:stCxn id="30" idx="3"/>
            </p:cNvCxnSpPr>
            <p:nvPr/>
          </p:nvCxnSpPr>
          <p:spPr>
            <a:xfrm>
              <a:off x="2288767" y="94772"/>
              <a:ext cx="2913878" cy="2381365"/>
            </a:xfrm>
            <a:prstGeom prst="bentConnector3">
              <a:avLst>
                <a:gd name="adj1" fmla="val 39041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43"/>
            <p:cNvCxnSpPr>
              <a:stCxn id="35" idx="3"/>
              <a:endCxn id="21" idx="1"/>
            </p:cNvCxnSpPr>
            <p:nvPr/>
          </p:nvCxnSpPr>
          <p:spPr>
            <a:xfrm flipV="1">
              <a:off x="2836375" y="3350931"/>
              <a:ext cx="2370661" cy="1318506"/>
            </a:xfrm>
            <a:prstGeom prst="bentConnector3">
              <a:avLst>
                <a:gd name="adj1" fmla="val 57047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47"/>
            <p:cNvCxnSpPr>
              <a:stCxn id="20" idx="3"/>
              <a:endCxn id="23" idx="1"/>
            </p:cNvCxnSpPr>
            <p:nvPr/>
          </p:nvCxnSpPr>
          <p:spPr>
            <a:xfrm>
              <a:off x="6980017" y="2934492"/>
              <a:ext cx="2166709" cy="1689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9157124" y="4548132"/>
              <a:ext cx="2896386" cy="1124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средства разработки </a:t>
              </a:r>
            </a:p>
            <a:p>
              <a:r>
                <a:rPr lang="ru-RU" sz="1050" dirty="0"/>
                <a:t>и администрирования</a:t>
              </a:r>
            </a:p>
            <a:p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cxnSp>
          <p:nvCxnSpPr>
            <p:cNvPr id="41" name="Elbow Connector 53"/>
            <p:cNvCxnSpPr>
              <a:stCxn id="43" idx="3"/>
              <a:endCxn id="48" idx="1"/>
            </p:cNvCxnSpPr>
            <p:nvPr/>
          </p:nvCxnSpPr>
          <p:spPr>
            <a:xfrm flipV="1">
              <a:off x="3673177" y="3647558"/>
              <a:ext cx="1529468" cy="3204561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65"/>
            <p:cNvGrpSpPr/>
            <p:nvPr/>
          </p:nvGrpSpPr>
          <p:grpSpPr>
            <a:xfrm>
              <a:off x="1434879" y="6169454"/>
              <a:ext cx="3080692" cy="2091451"/>
              <a:chOff x="196629" y="5714978"/>
              <a:chExt cx="3080692" cy="2091451"/>
            </a:xfrm>
          </p:grpSpPr>
          <p:pic>
            <p:nvPicPr>
              <p:cNvPr id="43" name="Picture 22" descr="http://www.usinenouvelle.com/industry/img/oem-products-fixed-mount-area-imager-bar-code-reader-gryphon-gfe-d-000222751-4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Cutou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9597" y="5714978"/>
                <a:ext cx="1365330" cy="136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96629" y="6996741"/>
                <a:ext cx="3080692" cy="8096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клиент </a:t>
                </a:r>
                <a:r>
                  <a:rPr lang="en-US" sz="1050" b="1" dirty="0" smtClean="0">
                    <a:latin typeface="Candara" panose="020E0502030303020204" pitchFamily="34" charset="0"/>
                  </a:rPr>
                  <a:t>Mobile SMARTS </a:t>
                </a:r>
                <a:endParaRPr lang="ru-RU" sz="1050" b="1" dirty="0" smtClean="0">
                  <a:latin typeface="Candara" panose="020E0502030303020204" pitchFamily="34" charset="0"/>
                </a:endParaRPr>
              </a:p>
              <a:p>
                <a:pPr algn="ctr"/>
                <a:r>
                  <a:rPr lang="ru-RU" sz="1050" dirty="0" smtClean="0">
                    <a:latin typeface="Candara" panose="020E0502030303020204" pitchFamily="34" charset="0"/>
                  </a:rPr>
                  <a:t>для индустриальных ПК</a:t>
                </a:r>
                <a:endParaRPr lang="ru-RU" sz="1050" dirty="0"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45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73153" y="6261430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4656539" y="3941897"/>
              <a:ext cx="321501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050" dirty="0"/>
                <a:t>сервер </a:t>
              </a:r>
              <a:r>
                <a:rPr lang="en-US" sz="1050" b="1" dirty="0"/>
                <a:t>Mobile SMARTS </a:t>
              </a:r>
              <a:endParaRPr lang="ru-RU" sz="1050" b="1" dirty="0"/>
            </a:p>
          </p:txBody>
        </p:sp>
        <p:pic>
          <p:nvPicPr>
            <p:cNvPr id="47" name="Picture 26" descr="http://img.myshopping.com.au/rsz100/cache/768/1F/485E8B273E63A7E2EC0BAA467B4E5F1057EF55.jpg?aHR_cDovL1d1dy3tZWdhYnV3LmNvbS3hdS7pbWFnZXMvcHJvZHVjdHMvc0-hbGwvMTY0LzE0NjAzMi3qcGcJLzc0OC6xRi6_ODVFOEIyNzNFNjNBN_UyRUMwQkFBNDY1QjRFNUYxMDU1RUY-NS3qcGcA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9" t="17312" r="20561" b="20689"/>
            <a:stretch/>
          </p:blipFill>
          <p:spPr bwMode="auto">
            <a:xfrm flipH="1">
              <a:off x="392978" y="6852119"/>
              <a:ext cx="561975" cy="590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61"/>
            <p:cNvSpPr/>
            <p:nvPr/>
          </p:nvSpPr>
          <p:spPr>
            <a:xfrm>
              <a:off x="5202645" y="3540913"/>
              <a:ext cx="137355" cy="213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49" name="Elbow Connector 82"/>
            <p:cNvCxnSpPr/>
            <p:nvPr/>
          </p:nvCxnSpPr>
          <p:spPr>
            <a:xfrm>
              <a:off x="1069754" y="6687450"/>
              <a:ext cx="1074596" cy="1316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84"/>
            <p:cNvCxnSpPr/>
            <p:nvPr/>
          </p:nvCxnSpPr>
          <p:spPr>
            <a:xfrm flipV="1">
              <a:off x="1069754" y="7045776"/>
              <a:ext cx="1074596" cy="9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-2691" y="7460972"/>
              <a:ext cx="1365725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сканеры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52" name="Picture 30" descr="http://skp.samsungcsportal.com/upload/erms_image/namo/2011/01/05/FAQ_laser-printer_how-do-i-load-paper-into-ml-2010r-printer_03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hotocopy detail="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9" t="2464" r="20679"/>
            <a:stretch/>
          </p:blipFill>
          <p:spPr bwMode="auto">
            <a:xfrm>
              <a:off x="5144602" y="5803097"/>
              <a:ext cx="2032324" cy="160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Elbow Connector 88"/>
            <p:cNvCxnSpPr/>
            <p:nvPr/>
          </p:nvCxnSpPr>
          <p:spPr>
            <a:xfrm rot="5400000">
              <a:off x="5451296" y="4945782"/>
              <a:ext cx="1269689" cy="96393"/>
            </a:xfrm>
            <a:prstGeom prst="bentConnector3">
              <a:avLst>
                <a:gd name="adj1" fmla="val 50000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35842" y="7504743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55" name="Group 87"/>
            <p:cNvGrpSpPr/>
            <p:nvPr/>
          </p:nvGrpSpPr>
          <p:grpSpPr>
            <a:xfrm>
              <a:off x="7542593" y="5935954"/>
              <a:ext cx="1388414" cy="1144423"/>
              <a:chOff x="7302684" y="5234742"/>
              <a:chExt cx="1388414" cy="1144423"/>
            </a:xfrm>
          </p:grpSpPr>
          <p:pic>
            <p:nvPicPr>
              <p:cNvPr id="56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Freeform 74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58" name="Arc 77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59" name="Freeform 78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60" name="Elbow Connector 106"/>
            <p:cNvCxnSpPr/>
            <p:nvPr/>
          </p:nvCxnSpPr>
          <p:spPr>
            <a:xfrm rot="16200000" flipH="1">
              <a:off x="6718767" y="4428674"/>
              <a:ext cx="1443969" cy="1304879"/>
            </a:xfrm>
            <a:prstGeom prst="bentConnector3">
              <a:avLst>
                <a:gd name="adj1" fmla="val 67088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103"/>
            <p:cNvSpPr/>
            <p:nvPr/>
          </p:nvSpPr>
          <p:spPr>
            <a:xfrm flipV="1">
              <a:off x="2819737" y="-3648485"/>
              <a:ext cx="6888617" cy="4457700"/>
            </a:xfrm>
            <a:prstGeom prst="arc">
              <a:avLst>
                <a:gd name="adj1" fmla="val 12079824"/>
                <a:gd name="adj2" fmla="val 202614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85258">
                  <a:srgbClr val="D4E4FA">
                    <a:lumMod val="0"/>
                    <a:lumOff val="100000"/>
                  </a:srgbClr>
                </a:gs>
                <a:gs pos="69000">
                  <a:schemeClr val="accent1">
                    <a:tint val="44500"/>
                    <a:satMod val="160000"/>
                    <a:lumMod val="88000"/>
                    <a:lumOff val="12000"/>
                  </a:schemeClr>
                </a:gs>
                <a:gs pos="100000">
                  <a:schemeClr val="accent1">
                    <a:tint val="23500"/>
                    <a:satMod val="160000"/>
                    <a:lumMod val="0"/>
                    <a:lumOff val="10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62" name="Picture 36" descr="http://www.iconhot.com/icon/png/rrze/720/database-27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092" y="-2872297"/>
              <a:ext cx="2481990" cy="248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Elbow Connector 105"/>
            <p:cNvCxnSpPr/>
            <p:nvPr/>
          </p:nvCxnSpPr>
          <p:spPr>
            <a:xfrm rot="5400000">
              <a:off x="4978802" y="808351"/>
              <a:ext cx="2402562" cy="5246"/>
            </a:xfrm>
            <a:prstGeom prst="bentConnector3">
              <a:avLst/>
            </a:prstGeom>
            <a:ln w="14605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578" y="-551559"/>
              <a:ext cx="580256" cy="58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4415142" y="-3787303"/>
              <a:ext cx="3539889" cy="659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>
                  <a:latin typeface="Candara" panose="020E0502030303020204" pitchFamily="34" charset="0"/>
                </a:defRPr>
              </a:lvl1pPr>
            </a:lstStyle>
            <a:p>
              <a:r>
                <a:rPr lang="ru-RU" sz="1600" b="1" dirty="0" smtClean="0"/>
                <a:t>«1С:Предприятие»</a:t>
              </a:r>
              <a:endParaRPr lang="ru-RU" sz="1050" dirty="0"/>
            </a:p>
          </p:txBody>
        </p:sp>
        <p:pic>
          <p:nvPicPr>
            <p:cNvPr id="66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17" y="3974416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8" descr="http://icons.iconarchive.com/icons/visualpharm/icons8-metro-style/256/Ethernet-Ethernet-on-icon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789" y="4722245"/>
              <a:ext cx="463347" cy="463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861" y="4662032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-1502412" y="595321"/>
              <a:ext cx="1531288" cy="5098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принтер</a:t>
              </a:r>
              <a:r>
                <a:rPr lang="ru-RU" sz="1050" dirty="0">
                  <a:latin typeface="Candara" panose="020E0502030303020204" pitchFamily="34" charset="0"/>
                </a:rPr>
                <a:t>ы</a:t>
              </a:r>
            </a:p>
          </p:txBody>
        </p:sp>
        <p:grpSp>
          <p:nvGrpSpPr>
            <p:cNvPr id="70" name="Group 147"/>
            <p:cNvGrpSpPr/>
            <p:nvPr/>
          </p:nvGrpSpPr>
          <p:grpSpPr>
            <a:xfrm>
              <a:off x="-1317516" y="-1738435"/>
              <a:ext cx="1388414" cy="1144423"/>
              <a:chOff x="7302684" y="5234742"/>
              <a:chExt cx="1388414" cy="1144423"/>
            </a:xfrm>
          </p:grpSpPr>
          <p:pic>
            <p:nvPicPr>
              <p:cNvPr id="71" name="Picture 32" descr="http://www.labelpower.com.au/fileadmin/user_upload/tx_onqcatalogue/product/swift-203usb-thermal-transfer-label-printer_1135_fullimg.jpg"/>
              <p:cNvPicPr>
                <a:picLocks noChangeAspect="1" noChangeArrowheads="1"/>
              </p:cNvPicPr>
              <p:nvPr/>
            </p:nvPicPr>
            <p:blipFill>
              <a:blip r:embed="rId2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artisticPhotocopy trans="5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684" y="5234742"/>
                <a:ext cx="1224917" cy="1144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" name="Freeform 149"/>
              <p:cNvSpPr/>
              <p:nvPr/>
            </p:nvSpPr>
            <p:spPr>
              <a:xfrm>
                <a:off x="7737475" y="5432425"/>
                <a:ext cx="739775" cy="828675"/>
              </a:xfrm>
              <a:custGeom>
                <a:avLst/>
                <a:gdLst>
                  <a:gd name="connsiteX0" fmla="*/ 593725 w 739775"/>
                  <a:gd name="connsiteY0" fmla="*/ 0 h 828675"/>
                  <a:gd name="connsiteX1" fmla="*/ 704850 w 739775"/>
                  <a:gd name="connsiteY1" fmla="*/ 31750 h 828675"/>
                  <a:gd name="connsiteX2" fmla="*/ 717550 w 739775"/>
                  <a:gd name="connsiteY2" fmla="*/ 57150 h 828675"/>
                  <a:gd name="connsiteX3" fmla="*/ 714375 w 739775"/>
                  <a:gd name="connsiteY3" fmla="*/ 139700 h 828675"/>
                  <a:gd name="connsiteX4" fmla="*/ 733425 w 739775"/>
                  <a:gd name="connsiteY4" fmla="*/ 152400 h 828675"/>
                  <a:gd name="connsiteX5" fmla="*/ 730250 w 739775"/>
                  <a:gd name="connsiteY5" fmla="*/ 203200 h 828675"/>
                  <a:gd name="connsiteX6" fmla="*/ 739775 w 739775"/>
                  <a:gd name="connsiteY6" fmla="*/ 215900 h 828675"/>
                  <a:gd name="connsiteX7" fmla="*/ 739775 w 739775"/>
                  <a:gd name="connsiteY7" fmla="*/ 215900 h 828675"/>
                  <a:gd name="connsiteX8" fmla="*/ 739775 w 739775"/>
                  <a:gd name="connsiteY8" fmla="*/ 247650 h 828675"/>
                  <a:gd name="connsiteX9" fmla="*/ 723900 w 739775"/>
                  <a:gd name="connsiteY9" fmla="*/ 263525 h 828675"/>
                  <a:gd name="connsiteX10" fmla="*/ 714375 w 739775"/>
                  <a:gd name="connsiteY10" fmla="*/ 282575 h 828675"/>
                  <a:gd name="connsiteX11" fmla="*/ 704850 w 739775"/>
                  <a:gd name="connsiteY11" fmla="*/ 358775 h 828675"/>
                  <a:gd name="connsiteX12" fmla="*/ 676275 w 739775"/>
                  <a:gd name="connsiteY12" fmla="*/ 387350 h 828675"/>
                  <a:gd name="connsiteX13" fmla="*/ 676275 w 739775"/>
                  <a:gd name="connsiteY13" fmla="*/ 469900 h 828675"/>
                  <a:gd name="connsiteX14" fmla="*/ 250825 w 739775"/>
                  <a:gd name="connsiteY14" fmla="*/ 828675 h 828675"/>
                  <a:gd name="connsiteX15" fmla="*/ 215900 w 739775"/>
                  <a:gd name="connsiteY15" fmla="*/ 825500 h 828675"/>
                  <a:gd name="connsiteX16" fmla="*/ 0 w 739775"/>
                  <a:gd name="connsiteY16" fmla="*/ 7461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9775" h="828675">
                    <a:moveTo>
                      <a:pt x="593725" y="0"/>
                    </a:moveTo>
                    <a:lnTo>
                      <a:pt x="704850" y="31750"/>
                    </a:lnTo>
                    <a:lnTo>
                      <a:pt x="717550" y="57150"/>
                    </a:lnTo>
                    <a:lnTo>
                      <a:pt x="714375" y="139700"/>
                    </a:lnTo>
                    <a:lnTo>
                      <a:pt x="733425" y="152400"/>
                    </a:lnTo>
                    <a:lnTo>
                      <a:pt x="730250" y="203200"/>
                    </a:lnTo>
                    <a:lnTo>
                      <a:pt x="739775" y="215900"/>
                    </a:lnTo>
                    <a:lnTo>
                      <a:pt x="739775" y="215900"/>
                    </a:lnTo>
                    <a:lnTo>
                      <a:pt x="739775" y="247650"/>
                    </a:lnTo>
                    <a:lnTo>
                      <a:pt x="723900" y="263525"/>
                    </a:lnTo>
                    <a:lnTo>
                      <a:pt x="714375" y="282575"/>
                    </a:lnTo>
                    <a:lnTo>
                      <a:pt x="704850" y="358775"/>
                    </a:lnTo>
                    <a:lnTo>
                      <a:pt x="676275" y="387350"/>
                    </a:lnTo>
                    <a:lnTo>
                      <a:pt x="676275" y="469900"/>
                    </a:lnTo>
                    <a:lnTo>
                      <a:pt x="250825" y="828675"/>
                    </a:lnTo>
                    <a:lnTo>
                      <a:pt x="215900" y="825500"/>
                    </a:lnTo>
                    <a:lnTo>
                      <a:pt x="0" y="74612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73" name="Arc 150"/>
              <p:cNvSpPr/>
              <p:nvPr/>
            </p:nvSpPr>
            <p:spPr>
              <a:xfrm>
                <a:off x="7387150" y="5267326"/>
                <a:ext cx="1303948" cy="771524"/>
              </a:xfrm>
              <a:prstGeom prst="arc">
                <a:avLst>
                  <a:gd name="adj1" fmla="val 11188391"/>
                  <a:gd name="adj2" fmla="val 1503562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Freeform 151"/>
              <p:cNvSpPr/>
              <p:nvPr/>
            </p:nvSpPr>
            <p:spPr>
              <a:xfrm>
                <a:off x="7816850" y="5286375"/>
                <a:ext cx="517525" cy="146050"/>
              </a:xfrm>
              <a:custGeom>
                <a:avLst/>
                <a:gdLst>
                  <a:gd name="connsiteX0" fmla="*/ 0 w 517525"/>
                  <a:gd name="connsiteY0" fmla="*/ 0 h 146050"/>
                  <a:gd name="connsiteX1" fmla="*/ 517525 w 517525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7525" h="146050">
                    <a:moveTo>
                      <a:pt x="0" y="0"/>
                    </a:moveTo>
                    <a:lnTo>
                      <a:pt x="517525" y="146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cxnSp>
          <p:nvCxnSpPr>
            <p:cNvPr id="75" name="Elbow Connector 154"/>
            <p:cNvCxnSpPr>
              <a:stCxn id="83" idx="1"/>
            </p:cNvCxnSpPr>
            <p:nvPr/>
          </p:nvCxnSpPr>
          <p:spPr>
            <a:xfrm>
              <a:off x="-345986" y="45062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142" y="3342433"/>
              <a:ext cx="580328" cy="580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Elbow Connector 168"/>
            <p:cNvCxnSpPr>
              <a:stCxn id="62" idx="1"/>
              <a:endCxn id="30" idx="0"/>
            </p:cNvCxnSpPr>
            <p:nvPr/>
          </p:nvCxnSpPr>
          <p:spPr>
            <a:xfrm rot="10800000" flipV="1">
              <a:off x="1928920" y="-1631302"/>
              <a:ext cx="3015173" cy="908002"/>
            </a:xfrm>
            <a:prstGeom prst="bentConnector2">
              <a:avLst/>
            </a:prstGeom>
            <a:ln w="92075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50828" y="-2529094"/>
              <a:ext cx="3883506" cy="77970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 smtClean="0">
                  <a:latin typeface="Candara" panose="020E0502030303020204" pitchFamily="34" charset="0"/>
                </a:rPr>
                <a:t>компоненты прямого доступа</a:t>
              </a:r>
            </a:p>
            <a:p>
              <a:pPr algn="r"/>
              <a:r>
                <a:rPr lang="ru-RU" sz="1000" dirty="0" smtClean="0">
                  <a:latin typeface="Candara" panose="020E0502030303020204" pitchFamily="34" charset="0"/>
                </a:rPr>
                <a:t>через </a:t>
              </a:r>
              <a:r>
                <a:rPr lang="ru-RU" sz="1000" dirty="0" err="1" smtClean="0">
                  <a:latin typeface="Candara" panose="020E0502030303020204" pitchFamily="34" charset="0"/>
                </a:rPr>
                <a:t>кредл</a:t>
              </a:r>
              <a:r>
                <a:rPr lang="ru-RU" sz="1000" dirty="0" smtClean="0">
                  <a:latin typeface="Candara" panose="020E0502030303020204" pitchFamily="34" charset="0"/>
                </a:rPr>
                <a:t>/кабель</a:t>
              </a:r>
              <a:endParaRPr lang="ru-RU" sz="1000" dirty="0">
                <a:latin typeface="Candara" panose="020E0502030303020204" pitchFamily="34" charset="0"/>
              </a:endParaRPr>
            </a:p>
          </p:txBody>
        </p:sp>
        <p:grpSp>
          <p:nvGrpSpPr>
            <p:cNvPr id="79" name="Group 17"/>
            <p:cNvGrpSpPr/>
            <p:nvPr/>
          </p:nvGrpSpPr>
          <p:grpSpPr>
            <a:xfrm>
              <a:off x="-1098625" y="-560613"/>
              <a:ext cx="1125806" cy="1534551"/>
              <a:chOff x="-779311" y="1326695"/>
              <a:chExt cx="1125806" cy="1534551"/>
            </a:xfrm>
          </p:grpSpPr>
          <p:grpSp>
            <p:nvGrpSpPr>
              <p:cNvPr id="80" name="Group 3"/>
              <p:cNvGrpSpPr/>
              <p:nvPr/>
            </p:nvGrpSpPr>
            <p:grpSpPr>
              <a:xfrm>
                <a:off x="-779311" y="1326695"/>
                <a:ext cx="759056" cy="1128862"/>
                <a:chOff x="-779311" y="1326695"/>
                <a:chExt cx="759056" cy="1128862"/>
              </a:xfrm>
            </p:grpSpPr>
            <p:pic>
              <p:nvPicPr>
                <p:cNvPr id="83" name="Picture 58" descr="http://ibcworld.net/wp-content/files_mf/1299186515zebraMZ320.JPG"/>
                <p:cNvPicPr>
                  <a:picLocks noChangeAspect="1" noChangeArrowheads="1"/>
                </p:cNvPicPr>
                <p:nvPr/>
              </p:nvPicPr>
              <p:blipFill rotWithShape="1">
                <a:blip r:embed="rId28" cstate="print">
                  <a:clrChange>
                    <a:clrFrom>
                      <a:srgbClr val="4B4B4B"/>
                    </a:clrFrom>
                    <a:clrTo>
                      <a:srgbClr val="4B4B4B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5158" b="89685" l="32624" r="70922"/>
                          </a14:imgEffect>
                          <a14:imgEffect>
                            <a14:artisticPhotocopy detail="5"/>
                          </a14:imgEffect>
                          <a14:imgEffect>
                            <a14:brightnessContrast bright="-34000" contrast="4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029" r="28175"/>
                <a:stretch/>
              </p:blipFill>
              <p:spPr bwMode="auto">
                <a:xfrm rot="654587" flipH="1">
                  <a:off x="-730296" y="1326695"/>
                  <a:ext cx="710041" cy="1076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" name="Rounded Rectangle 117"/>
                <p:cNvSpPr/>
                <p:nvPr/>
              </p:nvSpPr>
              <p:spPr>
                <a:xfrm rot="654587">
                  <a:off x="-345817" y="1369179"/>
                  <a:ext cx="108152" cy="1457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/>
                </a:p>
              </p:txBody>
            </p:sp>
            <p:pic>
              <p:nvPicPr>
                <p:cNvPr id="85" name="Picture 2"/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BEBA8EAE-BF5A-486C-A8C5-ECC9F3942E4B}">
                      <a14:imgProps xmlns:a14="http://schemas.microsoft.com/office/drawing/2010/main">
                        <a14:imgLayer r:embed="rId31">
                          <a14:imgEffect>
                            <a14:backgroundRemoval t="5556" b="93056" l="8065" r="98387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1220537">
                  <a:off x="-779311" y="1769757"/>
                  <a:ext cx="590550" cy="685800"/>
                </a:xfrm>
                <a:prstGeom prst="rect">
                  <a:avLst/>
                </a:prstGeom>
              </p:spPr>
            </p:pic>
          </p:grpSp>
          <p:cxnSp>
            <p:nvCxnSpPr>
              <p:cNvPr id="81" name="Straight Connector 5"/>
              <p:cNvCxnSpPr/>
              <p:nvPr/>
            </p:nvCxnSpPr>
            <p:spPr>
              <a:xfrm flipH="1" flipV="1">
                <a:off x="-695324" y="2264569"/>
                <a:ext cx="297657" cy="976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Arc 11"/>
              <p:cNvSpPr/>
              <p:nvPr/>
            </p:nvSpPr>
            <p:spPr>
              <a:xfrm rot="20956452" flipH="1">
                <a:off x="-691923" y="1638437"/>
                <a:ext cx="1038418" cy="1222809"/>
              </a:xfrm>
              <a:prstGeom prst="arc">
                <a:avLst>
                  <a:gd name="adj1" fmla="val 18913385"/>
                  <a:gd name="adj2" fmla="val 2114227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86" name="7-Point Star 26"/>
            <p:cNvSpPr/>
            <p:nvPr/>
          </p:nvSpPr>
          <p:spPr>
            <a:xfrm>
              <a:off x="2269162" y="5108388"/>
              <a:ext cx="161347" cy="142875"/>
            </a:xfrm>
            <a:prstGeom prst="star7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87" name="Rectangle 27"/>
            <p:cNvSpPr/>
            <p:nvPr/>
          </p:nvSpPr>
          <p:spPr>
            <a:xfrm>
              <a:off x="1764940" y="16792"/>
              <a:ext cx="323744" cy="1213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88" name="Picture 4"/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artisticPhotocopy detail="6"/>
                      </a14:imgEffect>
                    </a14:imgLayer>
                  </a14:imgProps>
                </a:ext>
              </a:extLst>
            </a:blip>
            <a:srcRect l="11111" t="10772" r="15625" b="7235"/>
            <a:stretch/>
          </p:blipFill>
          <p:spPr>
            <a:xfrm>
              <a:off x="-1254917" y="1695441"/>
              <a:ext cx="1015932" cy="1030980"/>
            </a:xfrm>
            <a:prstGeom prst="rect">
              <a:avLst/>
            </a:prstGeom>
          </p:spPr>
        </p:pic>
        <p:sp>
          <p:nvSpPr>
            <p:cNvPr id="89" name="Скругленный прямоугольник 88"/>
            <p:cNvSpPr/>
            <p:nvPr/>
          </p:nvSpPr>
          <p:spPr>
            <a:xfrm>
              <a:off x="558810" y="1666413"/>
              <a:ext cx="2753201" cy="2058762"/>
            </a:xfrm>
            <a:prstGeom prst="roundRect">
              <a:avLst>
                <a:gd name="adj" fmla="val 6797"/>
              </a:avLst>
            </a:pr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-1597683" y="2770829"/>
              <a:ext cx="1721838" cy="8096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мобильный </a:t>
              </a: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ККМ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pic>
          <p:nvPicPr>
            <p:cNvPr id="91" name="Picture 2" descr="http://speckycdn.sdm.netdna-cdn.com/wp-content/uploads/2010/11/sketch_paper_06.jpg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5469" b="90365" l="21017" r="73898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0" t="8598" r="23254" b="9657"/>
            <a:stretch/>
          </p:blipFill>
          <p:spPr bwMode="auto">
            <a:xfrm>
              <a:off x="1607613" y="1730914"/>
              <a:ext cx="706231" cy="134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426989" y="3075233"/>
              <a:ext cx="3065071" cy="809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клиент </a:t>
              </a:r>
              <a:r>
                <a:rPr lang="en-US" sz="1050" b="1" dirty="0" smtClean="0">
                  <a:latin typeface="Candara" panose="020E0502030303020204" pitchFamily="34" charset="0"/>
                </a:rPr>
                <a:t>Mobile SMARTS </a:t>
              </a:r>
              <a:endParaRPr lang="ru-RU" sz="1050" b="1" dirty="0" smtClean="0">
                <a:latin typeface="Candara" panose="020E0502030303020204" pitchFamily="34" charset="0"/>
              </a:endParaRPr>
            </a:p>
            <a:p>
              <a:pPr algn="ctr"/>
              <a:r>
                <a:rPr lang="ru-RU" sz="1050" dirty="0" smtClean="0">
                  <a:latin typeface="Candara" panose="020E0502030303020204" pitchFamily="34" charset="0"/>
                </a:rPr>
                <a:t>для </a:t>
              </a:r>
              <a:r>
                <a:rPr lang="en-US" sz="1050" dirty="0" smtClean="0">
                  <a:latin typeface="Candara" panose="020E0502030303020204" pitchFamily="34" charset="0"/>
                </a:rPr>
                <a:t>Android</a:t>
              </a:r>
              <a:endParaRPr lang="ru-RU" sz="1050" dirty="0">
                <a:latin typeface="Candara" panose="020E0502030303020204" pitchFamily="34" charset="0"/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 flipH="1">
              <a:off x="200421" y="-1659423"/>
              <a:ext cx="19050" cy="73433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154"/>
            <p:cNvCxnSpPr/>
            <p:nvPr/>
          </p:nvCxnSpPr>
          <p:spPr>
            <a:xfrm>
              <a:off x="-324123" y="-1299895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154"/>
            <p:cNvCxnSpPr/>
            <p:nvPr/>
          </p:nvCxnSpPr>
          <p:spPr>
            <a:xfrm>
              <a:off x="-290691" y="2210048"/>
              <a:ext cx="541022" cy="883"/>
            </a:xfrm>
            <a:prstGeom prst="bentConnector3">
              <a:avLst>
                <a:gd name="adj1" fmla="val 50000"/>
              </a:avLst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62" descr="http://blog.evandavey.com/wp-content/uploads/2008/04/bluetooth.jp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278" y="-656842"/>
              <a:ext cx="483692" cy="48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Прямоугольник 96"/>
            <p:cNvSpPr/>
            <p:nvPr/>
          </p:nvSpPr>
          <p:spPr>
            <a:xfrm>
              <a:off x="-70748" y="-1164760"/>
              <a:ext cx="547660" cy="280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pic>
          <p:nvPicPr>
            <p:cNvPr id="98" name="Picture 40" descr="http://shmector.com/_ph/2/343265402.png"/>
            <p:cNvPicPr>
              <a:picLocks noChangeAspect="1" noChangeArrowheads="1"/>
            </p:cNvPicPr>
            <p:nvPr/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701" y="-1274949"/>
              <a:ext cx="510924" cy="510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9" name="Elbow Connector 23"/>
            <p:cNvCxnSpPr>
              <a:stCxn id="91" idx="3"/>
            </p:cNvCxnSpPr>
            <p:nvPr/>
          </p:nvCxnSpPr>
          <p:spPr>
            <a:xfrm>
              <a:off x="2313844" y="2404450"/>
              <a:ext cx="2895442" cy="397802"/>
            </a:xfrm>
            <a:prstGeom prst="bentConnector3">
              <a:avLst>
                <a:gd name="adj1" fmla="val 29949"/>
              </a:avLst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4459070" y="2539915"/>
            <a:ext cx="238078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latin typeface="Candara" panose="020E0502030303020204" pitchFamily="34" charset="0"/>
              </a:rPr>
              <a:t>компоненты опосредованного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35101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HYDB</a:t>
            </a:r>
            <a:r>
              <a:rPr lang="ru-RU" dirty="0"/>
              <a:t>™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еще есть возможности по интеграции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4628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Гибридные данные </a:t>
            </a:r>
            <a:r>
              <a:rPr lang="en-US" dirty="0" smtClean="0"/>
              <a:t>HYDB</a:t>
            </a:r>
            <a:r>
              <a:rPr lang="ru-RU" dirty="0" smtClean="0"/>
              <a:t>™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HYDB™ (</a:t>
            </a:r>
            <a:r>
              <a:rPr lang="ru-RU" dirty="0" err="1"/>
              <a:t>HYbrid</a:t>
            </a:r>
            <a:r>
              <a:rPr lang="ru-RU" dirty="0"/>
              <a:t> </a:t>
            </a:r>
            <a:r>
              <a:rPr lang="ru-RU" dirty="0" err="1"/>
              <a:t>DataBase</a:t>
            </a:r>
            <a:r>
              <a:rPr lang="ru-RU" dirty="0"/>
              <a:t>) — это технология гибридного хранения </a:t>
            </a:r>
            <a:r>
              <a:rPr lang="ru-RU" dirty="0" smtClean="0"/>
              <a:t>данных для</a:t>
            </a:r>
            <a:r>
              <a:rPr lang="ru-RU" dirty="0" smtClean="0">
                <a:latin typeface="Calibri Light" panose="020F0302020204030204" pitchFamily="34" charset="0"/>
              </a:rPr>
              <a:t> </a:t>
            </a:r>
            <a:r>
              <a:rPr lang="en-US" dirty="0" smtClean="0"/>
              <a:t>Mobile SMARTS</a:t>
            </a:r>
            <a:r>
              <a:rPr lang="ru-RU" dirty="0" smtClean="0"/>
              <a:t>, </a:t>
            </a:r>
            <a:r>
              <a:rPr lang="ru-RU" dirty="0"/>
              <a:t>которая позволяет, с одной стороны, не выгружать на мобильное устройство терабайты данных (выгружать только необходимую часть), а, с другой стороны, иметь доступ к этим терабайтам данных с мобильного устройства по сети, если есть такая необходимость.  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Не </a:t>
            </a:r>
            <a:r>
              <a:rPr lang="ru-RU" dirty="0"/>
              <a:t>только хранить и иметь доступ, но и гибко всем этим управлять.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38998209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HYDB</a:t>
            </a:r>
            <a:r>
              <a:rPr lang="en-US" dirty="0" smtClean="0"/>
              <a:t>™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Гибридные справочники.</a:t>
            </a:r>
          </a:p>
          <a:p>
            <a:endParaRPr lang="ru-RU" dirty="0"/>
          </a:p>
          <a:p>
            <a:r>
              <a:rPr lang="ru-RU" dirty="0"/>
              <a:t>HYDB™ </a:t>
            </a:r>
            <a:r>
              <a:rPr lang="ru-RU" dirty="0" smtClean="0"/>
              <a:t>для </a:t>
            </a:r>
            <a:r>
              <a:rPr lang="en-US" dirty="0" smtClean="0"/>
              <a:t>Mobile SMARTS</a:t>
            </a:r>
            <a:r>
              <a:rPr lang="ru-RU" dirty="0" smtClean="0"/>
              <a:t>™ </a:t>
            </a:r>
            <a:r>
              <a:rPr lang="ru-RU" dirty="0"/>
              <a:t>позволяет не ограничиваться одним местом хранения, а хранить данные там, где это удобно в настоящий момент.</a:t>
            </a:r>
          </a:p>
        </p:txBody>
      </p:sp>
      <p:pic>
        <p:nvPicPr>
          <p:cNvPr id="14338" name="Picture 2" descr="http://www.cleverence.ru/upload/iblock/759/759683376b3ed88dcc4b324a30b2a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10" y="1093838"/>
            <a:ext cx="4858436" cy="48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442" y="293403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Устройство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66846" y="2934032"/>
            <a:ext cx="111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ERP/WMS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11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дает для 1С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Можно один раз написать отбор для любого справочника и дальше использовать его как для </a:t>
            </a:r>
            <a:r>
              <a:rPr lang="ru-RU" dirty="0" err="1" smtClean="0"/>
              <a:t>оффлан</a:t>
            </a:r>
            <a:r>
              <a:rPr lang="ru-RU" dirty="0" smtClean="0"/>
              <a:t>, так и для онлайн обмена (включая кеширования и прочие радости).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8706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leverence.ru/upload/iblock/fd5/fd55d486f6784e03bcc40b0c246ad5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2" y="1272209"/>
            <a:ext cx="10838507" cy="51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5074" y="316653"/>
            <a:ext cx="10772775" cy="95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Пример работы </a:t>
            </a:r>
            <a:r>
              <a:rPr lang="en-US" sz="4400" dirty="0" smtClean="0"/>
              <a:t>#</a:t>
            </a:r>
            <a:r>
              <a:rPr lang="ru-RU" sz="4400" dirty="0" smtClean="0"/>
              <a:t>1 (данные выгружены на ТСД)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296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leverence.ru/upload/iblock/688/6888171413a9179b0e97112129be04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6" y="1272209"/>
            <a:ext cx="10767891" cy="511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5074" y="316653"/>
            <a:ext cx="10772775" cy="95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Пример работы </a:t>
            </a:r>
            <a:r>
              <a:rPr lang="en-US" sz="4400" dirty="0" smtClean="0"/>
              <a:t>#2</a:t>
            </a:r>
            <a:r>
              <a:rPr lang="ru-RU" sz="4400" dirty="0" smtClean="0"/>
              <a:t> (не все данные есть на ТСД)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032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leverence.ru/upload/iblock/df8/df8e51791091fd6e2f2ef9b8eef367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" y="1272209"/>
            <a:ext cx="10771987" cy="51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5074" y="316653"/>
            <a:ext cx="10772775" cy="95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/>
              <a:t>Пример работы </a:t>
            </a:r>
            <a:r>
              <a:rPr lang="en-US" sz="4400" dirty="0" smtClean="0"/>
              <a:t>#3</a:t>
            </a:r>
            <a:r>
              <a:rPr lang="ru-RU" sz="4400" dirty="0" smtClean="0"/>
              <a:t> (кеширование на сервере)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796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Настройки </a:t>
            </a:r>
            <a:r>
              <a:rPr lang="en-US" dirty="0" smtClean="0"/>
              <a:t>HYDB</a:t>
            </a:r>
            <a:r>
              <a:rPr lang="ru-RU" dirty="0" smtClean="0"/>
              <a:t>™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657225" y="2011363"/>
          <a:ext cx="10772776" cy="4248758"/>
        </p:xfrm>
        <a:graphic>
          <a:graphicData uri="http://schemas.openxmlformats.org/drawingml/2006/table">
            <a:tbl>
              <a:tblPr/>
              <a:tblGrid>
                <a:gridCol w="1831372"/>
                <a:gridCol w="1831372"/>
                <a:gridCol w="1831372"/>
                <a:gridCol w="1831372"/>
                <a:gridCol w="3447288"/>
              </a:tblGrid>
              <a:tr h="494526"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Поиск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локально на устройстве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Поиск на сервере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Поиск во внешней системе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Сервер в приоритете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dinB"/>
                        </a:rPr>
                        <a:t>Направление поиска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488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Учётная система → Сервер → Мобильное устройство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8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Мобильное устройство → Учётная система → Сервер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Сервер → Мобильное устройство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Учётная система → Мобильное устройство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Учётная система → Сервер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Мобильное устройство → Сервер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Поиск только на мобильном устройстве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0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Поиск только во внешней учётной системе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Поиск только на сервере Mobile SMARTS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Учётная система → Сервер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Поиск только на сервере Mobile SMARTS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Да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Нет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Мобильное устройство → Учётная система</a:t>
                      </a:r>
                    </a:p>
                  </a:txBody>
                  <a:tcPr marL="30878" marR="30878" marT="15439" marB="154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b="17338"/>
          <a:stretch/>
        </p:blipFill>
        <p:spPr>
          <a:xfrm>
            <a:off x="389258" y="397316"/>
            <a:ext cx="6782011" cy="5668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номенклатуры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smtClean="0"/>
              <a:t>номенклатуры режимы </a:t>
            </a:r>
            <a:r>
              <a:rPr lang="ru-RU" dirty="0"/>
              <a:t>работы  </a:t>
            </a:r>
            <a:r>
              <a:rPr lang="en-US" dirty="0"/>
              <a:t>HYBD</a:t>
            </a:r>
            <a:r>
              <a:rPr lang="ru-RU" dirty="0"/>
              <a:t>™ настраиваются в узле «Структура </a:t>
            </a:r>
            <a:r>
              <a:rPr lang="ru-RU" dirty="0" smtClean="0"/>
              <a:t>номенклатуры».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07677" y="1502402"/>
            <a:ext cx="3263592" cy="9601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777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других данных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других справочников и запросов к регистрам режимы работы  </a:t>
            </a:r>
            <a:r>
              <a:rPr lang="en-US" dirty="0" smtClean="0"/>
              <a:t>HYBD</a:t>
            </a:r>
            <a:r>
              <a:rPr lang="ru-RU" dirty="0" smtClean="0"/>
              <a:t>™ </a:t>
            </a:r>
            <a:r>
              <a:rPr lang="ru-RU" dirty="0"/>
              <a:t>настраиваются </a:t>
            </a:r>
            <a:r>
              <a:rPr lang="ru-RU" dirty="0" smtClean="0"/>
              <a:t>в узле «Структура таблиц».</a:t>
            </a:r>
          </a:p>
        </p:txBody>
      </p:sp>
      <p:pic>
        <p:nvPicPr>
          <p:cNvPr id="2050" name="Picture 2" descr="https://www.cleverence.ru/upload/iblock/7db/7db6598e67a9efcd94186589e1e9aa9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6" b="29486"/>
          <a:stretch/>
        </p:blipFill>
        <p:spPr bwMode="auto">
          <a:xfrm>
            <a:off x="188873" y="1055238"/>
            <a:ext cx="7182083" cy="423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29561" y="1706136"/>
            <a:ext cx="2319454" cy="160577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1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обмена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Без сервера (напрямую с ТСД через кабель, на файлах)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 сервером (напрямую с ТСД через </a:t>
            </a:r>
            <a:r>
              <a:rPr lang="en-US" dirty="0" smtClean="0"/>
              <a:t>Wi-Fi </a:t>
            </a:r>
            <a:r>
              <a:rPr lang="ru-RU" dirty="0" smtClean="0"/>
              <a:t>или сотовую связь)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178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2559"/>
          <a:stretch/>
        </p:blipFill>
        <p:spPr>
          <a:xfrm>
            <a:off x="232408" y="843366"/>
            <a:ext cx="7316974" cy="4899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всего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Что конкретно звать в 1С для онлайн поиска товаров – указывается в узле «События сервера».</a:t>
            </a:r>
          </a:p>
          <a:p>
            <a:endParaRPr lang="ru-RU" dirty="0"/>
          </a:p>
          <a:p>
            <a:r>
              <a:rPr lang="ru-RU" dirty="0" smtClean="0"/>
              <a:t>По этим событиям сервер будет звать подключенный коннектор к 1С.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6088" y="3813717"/>
            <a:ext cx="3769112" cy="11597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244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мастера подключения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отраслевых продуктов режимы работы </a:t>
            </a:r>
            <a:r>
              <a:rPr lang="en-US" dirty="0" smtClean="0"/>
              <a:t>HYBD</a:t>
            </a:r>
            <a:r>
              <a:rPr lang="ru-RU" dirty="0"/>
              <a:t>™ </a:t>
            </a:r>
            <a:r>
              <a:rPr lang="ru-RU" dirty="0" smtClean="0"/>
              <a:t>тоже могут настраиваться </a:t>
            </a:r>
            <a:r>
              <a:rPr lang="ru-RU" dirty="0"/>
              <a:t>в </a:t>
            </a:r>
            <a:r>
              <a:rPr lang="ru-RU" dirty="0" smtClean="0"/>
              <a:t>мастере подключения.</a:t>
            </a:r>
          </a:p>
          <a:p>
            <a:r>
              <a:rPr lang="ru-RU" b="1" dirty="0">
                <a:solidFill>
                  <a:schemeClr val="tx1"/>
                </a:solidFill>
              </a:rPr>
              <a:t>Мастер переносит все указанные настройки </a:t>
            </a:r>
            <a:r>
              <a:rPr lang="ru-RU" b="1" dirty="0" smtClean="0">
                <a:solidFill>
                  <a:schemeClr val="tx1"/>
                </a:solidFill>
              </a:rPr>
              <a:t>куда нужно.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30" y="791969"/>
            <a:ext cx="64960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96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 про </a:t>
            </a:r>
            <a:r>
              <a:rPr lang="en-US" dirty="0"/>
              <a:t>HYDB</a:t>
            </a:r>
            <a:r>
              <a:rPr lang="ru-RU" dirty="0"/>
              <a:t>™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HYDB™ </a:t>
            </a:r>
            <a:r>
              <a:rPr lang="ru-RU" dirty="0"/>
              <a:t>для номенклатуры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://www.cleverence.ru/support/category:660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en-US" dirty="0"/>
              <a:t>HYDB™ </a:t>
            </a:r>
            <a:r>
              <a:rPr lang="ru-RU" dirty="0"/>
              <a:t>для </a:t>
            </a:r>
            <a:r>
              <a:rPr lang="ru-RU" dirty="0" smtClean="0"/>
              <a:t>других данных</a:t>
            </a:r>
            <a:endParaRPr lang="ru-RU" dirty="0"/>
          </a:p>
          <a:p>
            <a:r>
              <a:rPr lang="en-US" dirty="0">
                <a:hlinkClick r:id="rId3"/>
              </a:rPr>
              <a:t>https://www.cleverence.ru/support/category:659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5471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Произвольные вызовы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просто взять и вызвать 1С с ТСД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4547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Произвольный вызов базы 1С с ТСД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Mobile SMARTS </a:t>
            </a:r>
            <a:r>
              <a:rPr lang="ru-RU" dirty="0" smtClean="0"/>
              <a:t>позволяет осуществлять произвольный вызов базы 1С из любого места программы на ТСД.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Для этого в визуальном редакторе операций предусмотрено специальное действие «</a:t>
            </a:r>
            <a:r>
              <a:rPr lang="ru-RU" b="1" dirty="0" smtClean="0"/>
              <a:t>Вызов метода внешней системы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63569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Вызов метода внешней системы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Подключение выполняется по шагам.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12" y="799425"/>
            <a:ext cx="6725589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9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Вызов метода внешней системы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настройках вызова указывается что звать и куда поместить результат.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3" y="847056"/>
            <a:ext cx="7878274" cy="479174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014439" y="2319454"/>
            <a:ext cx="4102688" cy="1427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429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Произвольный вызов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Можно передать в 1С сколько угодно каких угодно параметров.</a:t>
            </a:r>
          </a:p>
          <a:p>
            <a:endParaRPr lang="ru-RU" dirty="0"/>
          </a:p>
          <a:p>
            <a:r>
              <a:rPr lang="ru-RU" dirty="0" smtClean="0"/>
              <a:t>Вызываемая в 1С функция должна быть помечена  ключевым словом </a:t>
            </a:r>
            <a:r>
              <a:rPr lang="ru-RU" dirty="0" smtClean="0">
                <a:solidFill>
                  <a:srgbClr val="FF0000"/>
                </a:solidFill>
              </a:rPr>
              <a:t>Экспорт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41" y="1372629"/>
            <a:ext cx="7675566" cy="467876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144178" y="1583231"/>
            <a:ext cx="4282533" cy="16756"/>
          </a:xfrm>
          <a:prstGeom prst="lin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802244" y="2375210"/>
            <a:ext cx="301083" cy="73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768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произвольного вызова</a:t>
            </a:r>
            <a:endParaRPr lang="ru-RU" dirty="0"/>
          </a:p>
        </p:txBody>
      </p:sp>
      <p:pic>
        <p:nvPicPr>
          <p:cNvPr id="5122" name="Picture 2" descr="https://www.cleverence.ru/upload/iblock/dd9/dd9260a3d2c8d0738bb2c9e3ddd1a3e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948114"/>
            <a:ext cx="7683888" cy="12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cleverence.ru/upload/iblock/6f9/6f9cd68f2ce421173d1e2724d6d0159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6"/>
          <a:stretch/>
        </p:blipFill>
        <p:spPr bwMode="auto">
          <a:xfrm>
            <a:off x="657224" y="3363354"/>
            <a:ext cx="6278137" cy="23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86077" y="2390704"/>
            <a:ext cx="331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Код в редакторе </a:t>
            </a:r>
            <a:r>
              <a:rPr lang="en-US" dirty="0" smtClean="0"/>
              <a:t>Mobile SMARTS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41084" y="4548278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Код в </a:t>
            </a:r>
            <a:r>
              <a:rPr lang="en-US" dirty="0" smtClean="0"/>
              <a:t>1C, </a:t>
            </a:r>
            <a:r>
              <a:rPr lang="ru-RU" dirty="0" smtClean="0"/>
              <a:t>который будет вызван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1820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 про внешние вызовы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Действие внешнего вызова</a:t>
            </a:r>
          </a:p>
          <a:p>
            <a:r>
              <a:rPr lang="en-US" dirty="0">
                <a:hlinkClick r:id="rId2"/>
              </a:rPr>
              <a:t>https://www.cleverence.ru/support/2539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Отладка внешнего вызова</a:t>
            </a:r>
            <a:endParaRPr lang="ru-RU" dirty="0"/>
          </a:p>
          <a:p>
            <a:r>
              <a:rPr lang="ru-RU" dirty="0" smtClean="0">
                <a:hlinkClick r:id="rId3"/>
              </a:rPr>
              <a:t>https</a:t>
            </a:r>
            <a:r>
              <a:rPr lang="ru-RU" dirty="0">
                <a:hlinkClick r:id="rId3"/>
              </a:rPr>
              <a:t>://www.cleverence.ru/support/2316/</a:t>
            </a:r>
            <a:r>
              <a:rPr lang="ru-RU" dirty="0"/>
              <a:t> , </a:t>
            </a:r>
            <a:r>
              <a:rPr lang="en-US" dirty="0">
                <a:hlinkClick r:id="rId4"/>
              </a:rPr>
              <a:t>https://www.cleverence.ru/video/otladka-koda-1s/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038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</a:t>
            </a:r>
            <a:r>
              <a:rPr lang="ru-RU" dirty="0" smtClean="0"/>
              <a:t>при использовании системы без </a:t>
            </a:r>
            <a:r>
              <a:rPr lang="ru-RU" dirty="0" smtClean="0"/>
              <a:t>сервера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2810134"/>
            <a:ext cx="10753725" cy="296773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Обновление справочников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Обмен документами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Обновление конфигурации мобильной программы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Сбор логов</a:t>
            </a:r>
            <a:endParaRPr lang="ru-RU" dirty="0"/>
          </a:p>
        </p:txBody>
      </p:sp>
      <p:pic>
        <p:nvPicPr>
          <p:cNvPr id="4" name="Picture 36" descr="http://www.iconhot.com/icon/png/rrze/720/database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00" y="2810134"/>
            <a:ext cx="1538842" cy="15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66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C715263-BD63-4314-8450-7BF195C46993}" vid="{275D6FC0-3645-44A7-8107-DCA7079100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3770</Words>
  <Application>Microsoft Office PowerPoint</Application>
  <PresentationFormat>Широкоэкранный</PresentationFormat>
  <Paragraphs>628</Paragraphs>
  <Slides>90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9" baseType="lpstr">
      <vt:lpstr>Arial</vt:lpstr>
      <vt:lpstr>Calibri</vt:lpstr>
      <vt:lpstr>Calibri Light</vt:lpstr>
      <vt:lpstr>Candara</vt:lpstr>
      <vt:lpstr>Courier New</vt:lpstr>
      <vt:lpstr>dinB</vt:lpstr>
      <vt:lpstr>Microsoft Sans Serif</vt:lpstr>
      <vt:lpstr>Wingdings</vt:lpstr>
      <vt:lpstr>Тема1</vt:lpstr>
      <vt:lpstr>Mobile SMARTS Интеграция c «1С:Предприятием»</vt:lpstr>
      <vt:lpstr>В этой презентации</vt:lpstr>
      <vt:lpstr>Краткий FAQ</vt:lpstr>
      <vt:lpstr>Mobile SMARTS</vt:lpstr>
      <vt:lpstr>Для чего нужна Mobile SMARTS</vt:lpstr>
      <vt:lpstr>Что входит в платформу</vt:lpstr>
      <vt:lpstr>Mobile SMARTS</vt:lpstr>
      <vt:lpstr>Варианты обмена</vt:lpstr>
      <vt:lpstr>Возможности при использовании системы без сервера</vt:lpstr>
      <vt:lpstr>Возможности при использовании системы с сервером</vt:lpstr>
      <vt:lpstr>Три способа интеграции</vt:lpstr>
      <vt:lpstr>Три способа интеграции в картинках</vt:lpstr>
      <vt:lpstr>Коннектор из Mobile SMARTS в 1С (для онлайн обмена) Коннектор нужен для обращения с ТСД в 1С.  Используется для онлайн обмена и прямых вызовов с ТСД в 1С.  Внешняя компонента и обработка для обращения из 1С в Mobile SMARTS Внешняя компонента нужна для обращения из 1С в ТСД.  Используется для ручного и регламентного обмена с ТСД при помощи специальной обработки загрузки/выгрузки.  Драйвер торгового оборудования в БПО Для проводного подключения ТСД по кабелю по типу дата-коллектора, простой сбор штрихкодов, очень ограниченный протокол. </vt:lpstr>
      <vt:lpstr>Первый способ: Коннектор и код 1С</vt:lpstr>
      <vt:lpstr>Обмен через коннектор</vt:lpstr>
      <vt:lpstr>Что такое коннектор</vt:lpstr>
      <vt:lpstr>Как это выглядит (в Mobile SMARTS)</vt:lpstr>
      <vt:lpstr>Обмен через промежуточную конфигурацию</vt:lpstr>
      <vt:lpstr>Обмен через промежуточную</vt:lpstr>
      <vt:lpstr>Обмен через промежуточную</vt:lpstr>
      <vt:lpstr>Через промежуточную базу старая схема</vt:lpstr>
      <vt:lpstr>Обмен через обработку</vt:lpstr>
      <vt:lpstr>Обмен через обработку</vt:lpstr>
      <vt:lpstr>Через обработку новая схема</vt:lpstr>
      <vt:lpstr>Онлайн обмен через обработку</vt:lpstr>
      <vt:lpstr>Пример вызова базы 1С через коннектор</vt:lpstr>
      <vt:lpstr>Мастер подключения</vt:lpstr>
      <vt:lpstr>Пример работы мастера подключения</vt:lpstr>
      <vt:lpstr>Разница между старым и новым</vt:lpstr>
      <vt:lpstr>Почему так много лишних прослоек?</vt:lpstr>
      <vt:lpstr>Преимущества и недостатки</vt:lpstr>
      <vt:lpstr>Итого про коннекторы</vt:lpstr>
      <vt:lpstr>Второй способ: Внешняя компонента и обработка</vt:lpstr>
      <vt:lpstr>В разделе про внешнюю компоненту</vt:lpstr>
      <vt:lpstr>Обмен через внешнюю компоненту</vt:lpstr>
      <vt:lpstr>Внешняя компонента</vt:lpstr>
      <vt:lpstr>Технология внешних компонент</vt:lpstr>
      <vt:lpstr>Подключение в коде 1С</vt:lpstr>
      <vt:lpstr>Внешняя обработка</vt:lpstr>
      <vt:lpstr>Старые обработки</vt:lpstr>
      <vt:lpstr>Схема подключения старая</vt:lpstr>
      <vt:lpstr>Как это выглядит (старые обработки)</vt:lpstr>
      <vt:lpstr>Новые обработки</vt:lpstr>
      <vt:lpstr>Схема подключения новая</vt:lpstr>
      <vt:lpstr>Почему так много лишних прослоек?</vt:lpstr>
      <vt:lpstr>Как это выглядит (новые обработки)</vt:lpstr>
      <vt:lpstr>Как это выглядит (новые обработки)</vt:lpstr>
      <vt:lpstr>Разница между старым и новым</vt:lpstr>
      <vt:lpstr>Преимущества и недостатки</vt:lpstr>
      <vt:lpstr>Третий способ: Драйвер ТО и БПО</vt:lpstr>
      <vt:lpstr>В разделе про драйвер ТО и БПО</vt:lpstr>
      <vt:lpstr>Драйвер торгового оборудования</vt:lpstr>
      <vt:lpstr>Библиотека подключаемого оборудования</vt:lpstr>
      <vt:lpstr>Драйвер от Клеверенс</vt:lpstr>
      <vt:lpstr>Схема подключения</vt:lpstr>
      <vt:lpstr>Как это выглядит</vt:lpstr>
      <vt:lpstr>Как это выглядит в новых версиях</vt:lpstr>
      <vt:lpstr>Что умеет драйвер ТСД согласно БПО</vt:lpstr>
      <vt:lpstr>Способ взаимодействия</vt:lpstr>
      <vt:lpstr>Пример текстового XML выгрузки</vt:lpstr>
      <vt:lpstr>Подробнее о выгружаемых полях</vt:lpstr>
      <vt:lpstr>Как это выглядит</vt:lpstr>
      <vt:lpstr>Заполнение документов данными ТСД</vt:lpstr>
      <vt:lpstr>Пример текстового XML загрузки</vt:lpstr>
      <vt:lpstr>Подробнее о загружаемых полях</vt:lpstr>
      <vt:lpstr>Как это выглядит</vt:lpstr>
      <vt:lpstr>Преимущества и недостатки</vt:lpstr>
      <vt:lpstr>Итого в разделе про драйвер</vt:lpstr>
      <vt:lpstr>Итого мы рассмотрели</vt:lpstr>
      <vt:lpstr>HYDB™</vt:lpstr>
      <vt:lpstr>Гибридные данные HYDB™</vt:lpstr>
      <vt:lpstr>HYDB™</vt:lpstr>
      <vt:lpstr>Что это дает для 1С</vt:lpstr>
      <vt:lpstr>Презентация PowerPoint</vt:lpstr>
      <vt:lpstr>Презентация PowerPoint</vt:lpstr>
      <vt:lpstr>Презентация PowerPoint</vt:lpstr>
      <vt:lpstr>Настройки HYDB™</vt:lpstr>
      <vt:lpstr>Для номенклатуры</vt:lpstr>
      <vt:lpstr>Для других данных</vt:lpstr>
      <vt:lpstr>Для всего</vt:lpstr>
      <vt:lpstr>Пример мастера подключения</vt:lpstr>
      <vt:lpstr>Дополнительно про HYDB™ </vt:lpstr>
      <vt:lpstr>Произвольные вызовы</vt:lpstr>
      <vt:lpstr>Произвольный вызов базы 1С с ТСД</vt:lpstr>
      <vt:lpstr>Вызов метода внешней системы</vt:lpstr>
      <vt:lpstr>Вызов метода внешней системы</vt:lpstr>
      <vt:lpstr>Произвольный вызов</vt:lpstr>
      <vt:lpstr>Пример произвольного вызова</vt:lpstr>
      <vt:lpstr>Дополнительно про внешние вызовы </vt:lpstr>
      <vt:lpstr>Конец.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Решения компании Клеверенс</dc:title>
  <dc:creator>Сергей Баженов (Клеверенс)</dc:creator>
  <cp:keywords>Клеверенс, RFID</cp:keywords>
  <cp:lastModifiedBy>Сергей Баженов</cp:lastModifiedBy>
  <cp:revision>118</cp:revision>
  <dcterms:created xsi:type="dcterms:W3CDTF">2015-07-17T11:46:49Z</dcterms:created>
  <dcterms:modified xsi:type="dcterms:W3CDTF">2018-07-09T15:53:12Z</dcterms:modified>
</cp:coreProperties>
</file>