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71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72" r:id="rId12"/>
    <p:sldId id="27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74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0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09CFC-8011-4CDD-AA14-2B0CEAF0249C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1189-F1D3-42C0-839D-91FFE02AF5B4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9428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09CFC-8011-4CDD-AA14-2B0CEAF0249C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1189-F1D3-42C0-839D-91FFE02AF5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6667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09CFC-8011-4CDD-AA14-2B0CEAF0249C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1189-F1D3-42C0-839D-91FFE02AF5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2271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09CFC-8011-4CDD-AA14-2B0CEAF0249C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1189-F1D3-42C0-839D-91FFE02AF5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8334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09CFC-8011-4CDD-AA14-2B0CEAF0249C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1189-F1D3-42C0-839D-91FFE02AF5B4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1400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09CFC-8011-4CDD-AA14-2B0CEAF0249C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1189-F1D3-42C0-839D-91FFE02AF5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7635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09CFC-8011-4CDD-AA14-2B0CEAF0249C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1189-F1D3-42C0-839D-91FFE02AF5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313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09CFC-8011-4CDD-AA14-2B0CEAF0249C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1189-F1D3-42C0-839D-91FFE02AF5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0903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09CFC-8011-4CDD-AA14-2B0CEAF0249C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1189-F1D3-42C0-839D-91FFE02AF5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4485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4809CFC-8011-4CDD-AA14-2B0CEAF0249C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9491189-F1D3-42C0-839D-91FFE02AF5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198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09CFC-8011-4CDD-AA14-2B0CEAF0249C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1189-F1D3-42C0-839D-91FFE02AF5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491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4809CFC-8011-4CDD-AA14-2B0CEAF0249C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9491189-F1D3-42C0-839D-91FFE02AF5B4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5525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leverence.ru/software/functions/69024/" TargetMode="External"/><Relationship Id="rId2" Type="http://schemas.openxmlformats.org/officeDocument/2006/relationships/hyperlink" Target="https://www.cleverence.ru/software/functions/69102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smk@safetek.ru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3" Type="http://schemas.openxmlformats.org/officeDocument/2006/relationships/image" Target="../media/image5.png"/><Relationship Id="rId21" Type="http://schemas.openxmlformats.org/officeDocument/2006/relationships/image" Target="../media/image23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18.png"/><Relationship Id="rId20" Type="http://schemas.openxmlformats.org/officeDocument/2006/relationships/image" Target="../media/image22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13.jpg"/><Relationship Id="rId5" Type="http://schemas.openxmlformats.org/officeDocument/2006/relationships/image" Target="../media/image7.png"/><Relationship Id="rId15" Type="http://schemas.openxmlformats.org/officeDocument/2006/relationships/image" Target="../media/image17.jpg"/><Relationship Id="rId23" Type="http://schemas.openxmlformats.org/officeDocument/2006/relationships/image" Target="../media/image25.png"/><Relationship Id="rId10" Type="http://schemas.openxmlformats.org/officeDocument/2006/relationships/image" Target="../media/image12.jpg"/><Relationship Id="rId19" Type="http://schemas.openxmlformats.org/officeDocument/2006/relationships/image" Target="../media/image21.png"/><Relationship Id="rId4" Type="http://schemas.openxmlformats.org/officeDocument/2006/relationships/image" Target="../media/image6.jp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24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0B2144D-2D60-4A9E-8D12-B9544312CC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242" y="157163"/>
            <a:ext cx="1798476" cy="1993565"/>
          </a:xfrm>
          <a:prstGeom prst="rect">
            <a:avLst/>
          </a:prstGeom>
        </p:spPr>
      </p:pic>
      <p:sp>
        <p:nvSpPr>
          <p:cNvPr id="5" name="Text Box 2">
            <a:extLst>
              <a:ext uri="{FF2B5EF4-FFF2-40B4-BE49-F238E27FC236}">
                <a16:creationId xmlns:a16="http://schemas.microsoft.com/office/drawing/2014/main" id="{38F51F1A-C069-4062-9DCA-DEC227773B55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 bwMode="auto">
          <a:xfrm>
            <a:off x="3429000" y="54550"/>
            <a:ext cx="8763000" cy="2387600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r"/>
            <a:r>
              <a:rPr lang="ru-RU" sz="2400" b="1" spc="20" dirty="0">
                <a:solidFill>
                  <a:srgbClr val="777777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ОБЩЕСТВО С ОГРАНИЧЕННОЙ ОТВЕТСТВЕННОСТЬЮ ВЦ «СЭЙФТЕК-СОФТ»</a:t>
            </a:r>
            <a:endParaRPr lang="ru-RU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>
              <a:spcBef>
                <a:spcPts val="300"/>
              </a:spcBef>
            </a:pPr>
            <a:r>
              <a:rPr lang="ru-RU" sz="1800" b="1" dirty="0">
                <a:solidFill>
                  <a:srgbClr val="777777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ОГРН 1153850011842  ИНН 3804052967   КПП 380401001</a:t>
            </a:r>
            <a:endParaRPr lang="ru-RU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8320" algn="r"/>
            <a:r>
              <a:rPr lang="ru-RU" sz="1800" b="1" dirty="0">
                <a:solidFill>
                  <a:srgbClr val="777777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Россия, Иркутская обл., г. Братск, ул. Комсомольская, 12</a:t>
            </a:r>
            <a:endParaRPr lang="ru-RU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8320" algn="r"/>
            <a:r>
              <a:rPr lang="ru-RU" sz="1800" b="1" dirty="0">
                <a:solidFill>
                  <a:srgbClr val="777777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Офис: Россия, Иркутская обл., г. Братск, ул. Крупской, 16</a:t>
            </a:r>
            <a:endParaRPr lang="ru-RU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98145" algn="r"/>
            <a:r>
              <a:rPr lang="ru-RU" sz="1800" b="1" dirty="0">
                <a:solidFill>
                  <a:srgbClr val="777777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   	             Почтовый адрес:  665734, Россия, Иркутская обл., г. Братск-34, а/я 2754</a:t>
            </a:r>
            <a:endParaRPr lang="ru-RU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/>
            <a:r>
              <a:rPr lang="ru-RU" sz="1800" b="1" dirty="0">
                <a:solidFill>
                  <a:srgbClr val="777777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тел. (3953) 305-305, 305-301, 290025   www.safetek.ru</a:t>
            </a:r>
            <a:endParaRPr lang="ru-RU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>
              <a:lnSpc>
                <a:spcPct val="150000"/>
              </a:lnSpc>
            </a:pPr>
            <a:r>
              <a:rPr lang="ru-RU" sz="800" b="1" dirty="0">
                <a:solidFill>
                  <a:srgbClr val="777777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 </a:t>
            </a: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F7C5920-F7B8-45FF-AF01-067DD20400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Mobile Smart: </a:t>
            </a:r>
            <a:r>
              <a:rPr lang="ru-RU" b="1" dirty="0" err="1"/>
              <a:t>Кировка</a:t>
            </a:r>
            <a:endParaRPr lang="ru-RU" b="1" dirty="0"/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Segoe UI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Отраслевой программный продукт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A02429A-4375-4514-ACEB-B3C210E4E0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6000" y="1741204"/>
            <a:ext cx="8636000" cy="4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4040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9E375E-1FFD-4485-A821-A4F8964DD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-725379"/>
            <a:ext cx="10058400" cy="1450757"/>
          </a:xfrm>
        </p:spPr>
        <p:txBody>
          <a:bodyPr/>
          <a:lstStyle/>
          <a:p>
            <a:r>
              <a:rPr lang="ru-RU" dirty="0"/>
              <a:t>Уровни лицензий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F0B093BE-E1E0-41BA-BA46-794154DC2F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614350"/>
              </p:ext>
            </p:extLst>
          </p:nvPr>
        </p:nvGraphicFramePr>
        <p:xfrm>
          <a:off x="790576" y="725378"/>
          <a:ext cx="10410824" cy="544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6461">
                  <a:extLst>
                    <a:ext uri="{9D8B030D-6E8A-4147-A177-3AD203B41FA5}">
                      <a16:colId xmlns:a16="http://schemas.microsoft.com/office/drawing/2014/main" val="3291872047"/>
                    </a:ext>
                  </a:extLst>
                </a:gridCol>
                <a:gridCol w="3329683">
                  <a:extLst>
                    <a:ext uri="{9D8B030D-6E8A-4147-A177-3AD203B41FA5}">
                      <a16:colId xmlns:a16="http://schemas.microsoft.com/office/drawing/2014/main" val="4111405414"/>
                    </a:ext>
                  </a:extLst>
                </a:gridCol>
                <a:gridCol w="3534680">
                  <a:extLst>
                    <a:ext uri="{9D8B030D-6E8A-4147-A177-3AD203B41FA5}">
                      <a16:colId xmlns:a16="http://schemas.microsoft.com/office/drawing/2014/main" val="1416797639"/>
                    </a:ext>
                  </a:extLst>
                </a:gridCol>
              </a:tblGrid>
              <a:tr h="57122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КЛЕИМ КОДЫ</a:t>
                      </a:r>
                      <a:r>
                        <a:rPr lang="ru-RU" dirty="0"/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Зарубежный склад</a:t>
                      </a:r>
                      <a:endParaRPr lang="ru-RU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9709391"/>
                  </a:ext>
                </a:extLst>
              </a:tr>
              <a:tr h="326415">
                <a:tc>
                  <a:txBody>
                    <a:bodyPr/>
                    <a:lstStyle/>
                    <a:p>
                      <a:r>
                        <a:rPr lang="ru-RU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Заказ КМ в СУЗ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0064998"/>
                  </a:ext>
                </a:extLst>
              </a:tr>
              <a:tr h="358149">
                <a:tc>
                  <a:txBody>
                    <a:bodyPr/>
                    <a:lstStyle/>
                    <a:p>
                      <a:pPr algn="l" fontAlgn="ctr"/>
                      <a:r>
                        <a:rPr lang="ru-RU" b="0">
                          <a:solidFill>
                            <a:srgbClr val="111111"/>
                          </a:solidFill>
                          <a:effectLst/>
                        </a:rPr>
                        <a:t>Агрегация в ГИС МТ</a:t>
                      </a:r>
                    </a:p>
                  </a:txBody>
                  <a:tcPr marL="127000" marR="63500" marT="63500" marB="6350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8203424"/>
                  </a:ext>
                </a:extLst>
              </a:tr>
              <a:tr h="358149">
                <a:tc>
                  <a:txBody>
                    <a:bodyPr/>
                    <a:lstStyle/>
                    <a:p>
                      <a:pPr algn="l" fontAlgn="ctr"/>
                      <a:r>
                        <a:rPr lang="ru-RU" b="0" u="none" strike="noStrike" dirty="0">
                          <a:solidFill>
                            <a:srgbClr val="209DCC"/>
                          </a:solidFill>
                          <a:effectLst/>
                          <a:hlinkClick r:id="rId3"/>
                        </a:rPr>
                        <a:t>Ввод КМ в оборот в ГИС МТ</a:t>
                      </a:r>
                      <a:endParaRPr lang="ru-RU" b="0" dirty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127000" marR="63500" marT="63500" marB="63500" anchor="ctr"/>
                </a:tc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782500"/>
                  </a:ext>
                </a:extLst>
              </a:tr>
              <a:tr h="358149">
                <a:tc>
                  <a:txBody>
                    <a:bodyPr/>
                    <a:lstStyle/>
                    <a:p>
                      <a:pPr algn="l" fontAlgn="ctr"/>
                      <a:r>
                        <a:rPr lang="ru-RU" b="0" dirty="0">
                          <a:solidFill>
                            <a:srgbClr val="111111"/>
                          </a:solidFill>
                          <a:effectLst/>
                        </a:rPr>
                        <a:t>Ввод SSCC в оборот в ГИС МТ</a:t>
                      </a:r>
                    </a:p>
                  </a:txBody>
                  <a:tcPr marL="127000" marR="63500" marT="63500" marB="63500"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3156566"/>
                  </a:ext>
                </a:extLst>
              </a:tr>
              <a:tr h="602961">
                <a:tc>
                  <a:txBody>
                    <a:bodyPr/>
                    <a:lstStyle/>
                    <a:p>
                      <a:pPr algn="l" fontAlgn="ctr"/>
                      <a:r>
                        <a:rPr lang="ru-RU" b="0" dirty="0">
                          <a:solidFill>
                            <a:srgbClr val="111111"/>
                          </a:solidFill>
                          <a:effectLst/>
                        </a:rPr>
                        <a:t>Обмен с ГИС МТ и СУЗ		</a:t>
                      </a:r>
                    </a:p>
                  </a:txBody>
                  <a:tcPr marL="127000" marR="63500" marT="63500" marB="63500"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8214185"/>
                  </a:ext>
                </a:extLst>
              </a:tr>
              <a:tr h="358149">
                <a:tc>
                  <a:txBody>
                    <a:bodyPr/>
                    <a:lstStyle/>
                    <a:p>
                      <a:pPr algn="l" fontAlgn="ctr"/>
                      <a:r>
                        <a:rPr lang="ru-RU" b="0" dirty="0">
                          <a:solidFill>
                            <a:srgbClr val="111111"/>
                          </a:solidFill>
                          <a:effectLst/>
                        </a:rPr>
                        <a:t>"Заказ КМ" на ТСД		</a:t>
                      </a:r>
                    </a:p>
                  </a:txBody>
                  <a:tcPr marL="127000" marR="63500" marT="63500" marB="63500"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9520469"/>
                  </a:ext>
                </a:extLst>
              </a:tr>
              <a:tr h="847772">
                <a:tc>
                  <a:txBody>
                    <a:bodyPr/>
                    <a:lstStyle/>
                    <a:p>
                      <a:pPr algn="l" fontAlgn="ctr"/>
                      <a:r>
                        <a:rPr lang="ru-RU" b="0" dirty="0">
                          <a:solidFill>
                            <a:srgbClr val="111111"/>
                          </a:solidFill>
                          <a:effectLst/>
                        </a:rPr>
                        <a:t>	</a:t>
                      </a:r>
                    </a:p>
                    <a:p>
                      <a:pPr algn="l" fontAlgn="ctr"/>
                      <a:r>
                        <a:rPr lang="ru-RU" b="0" dirty="0">
                          <a:solidFill>
                            <a:srgbClr val="111111"/>
                          </a:solidFill>
                          <a:effectLst/>
                        </a:rPr>
                        <a:t>"Заказ КМ" конвертируется в "Нанесение КМ"</a:t>
                      </a:r>
                    </a:p>
                  </a:txBody>
                  <a:tcPr marL="127000" marR="63500" marT="63500" marB="63500"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345642"/>
                  </a:ext>
                </a:extLst>
              </a:tr>
              <a:tr h="358149">
                <a:tc>
                  <a:txBody>
                    <a:bodyPr/>
                    <a:lstStyle/>
                    <a:p>
                      <a:pPr algn="l" fontAlgn="ctr"/>
                      <a:r>
                        <a:rPr lang="ru-RU" b="0" dirty="0">
                          <a:solidFill>
                            <a:srgbClr val="111111"/>
                          </a:solidFill>
                          <a:effectLst/>
                        </a:rPr>
                        <a:t>"Нанесение КМ" на ТСД</a:t>
                      </a:r>
                    </a:p>
                  </a:txBody>
                  <a:tcPr marL="127000" marR="63500" marT="63500" marB="63500"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033699"/>
                  </a:ext>
                </a:extLst>
              </a:tr>
              <a:tr h="3581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Поштучная печать с проверкой</a:t>
                      </a:r>
                      <a:endParaRPr lang="ru-RU" b="0" dirty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127000" marR="63500" marT="63500" marB="63500"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71533"/>
                  </a:ext>
                </a:extLst>
              </a:tr>
              <a:tr h="3581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Массовая печать без проверки</a:t>
                      </a:r>
                      <a:endParaRPr lang="ru-RU" b="0" dirty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127000" marR="63500" marT="63500" marB="63500"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39615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720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76D23AD6-168C-4FBA-8AC8-910CE83B1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-550862"/>
            <a:ext cx="10058400" cy="1449387"/>
          </a:xfrm>
        </p:spPr>
        <p:txBody>
          <a:bodyPr/>
          <a:lstStyle/>
          <a:p>
            <a:r>
              <a:rPr lang="ru-RU" dirty="0"/>
              <a:t>Уровни лицензий</a:t>
            </a:r>
          </a:p>
        </p:txBody>
      </p:sp>
      <p:graphicFrame>
        <p:nvGraphicFramePr>
          <p:cNvPr id="8" name="Таблица 4">
            <a:extLst>
              <a:ext uri="{FF2B5EF4-FFF2-40B4-BE49-F238E27FC236}">
                <a16:creationId xmlns:a16="http://schemas.microsoft.com/office/drawing/2014/main" id="{677F3FE1-0737-4EA3-BA30-BACFB8BB11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7792107"/>
              </p:ext>
            </p:extLst>
          </p:nvPr>
        </p:nvGraphicFramePr>
        <p:xfrm>
          <a:off x="714375" y="898525"/>
          <a:ext cx="10410825" cy="453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6462">
                  <a:extLst>
                    <a:ext uri="{9D8B030D-6E8A-4147-A177-3AD203B41FA5}">
                      <a16:colId xmlns:a16="http://schemas.microsoft.com/office/drawing/2014/main" val="3291872047"/>
                    </a:ext>
                  </a:extLst>
                </a:gridCol>
                <a:gridCol w="3329683">
                  <a:extLst>
                    <a:ext uri="{9D8B030D-6E8A-4147-A177-3AD203B41FA5}">
                      <a16:colId xmlns:a16="http://schemas.microsoft.com/office/drawing/2014/main" val="4111405414"/>
                    </a:ext>
                  </a:extLst>
                </a:gridCol>
                <a:gridCol w="3534680">
                  <a:extLst>
                    <a:ext uri="{9D8B030D-6E8A-4147-A177-3AD203B41FA5}">
                      <a16:colId xmlns:a16="http://schemas.microsoft.com/office/drawing/2014/main" val="1416797639"/>
                    </a:ext>
                  </a:extLst>
                </a:gridCol>
              </a:tblGrid>
              <a:tr h="44596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КЛЕИМ КОДЫ</a:t>
                      </a:r>
                      <a:r>
                        <a:rPr lang="ru-RU" dirty="0"/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Зарубежный склад</a:t>
                      </a:r>
                      <a:endParaRPr lang="ru-RU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9709391"/>
                  </a:ext>
                </a:extLst>
              </a:tr>
              <a:tr h="637090">
                <a:tc>
                  <a:txBody>
                    <a:bodyPr/>
                    <a:lstStyle/>
                    <a:p>
                      <a:r>
                        <a:rPr lang="ru-RU" dirty="0"/>
                        <a:t>"Ввод КМ в оборот" создается на ТСД		</a:t>
                      </a:r>
                    </a:p>
                    <a:p>
                      <a:r>
                        <a:rPr lang="ru-RU" dirty="0"/>
                        <a:t>	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0064998"/>
                  </a:ext>
                </a:extLst>
              </a:tr>
              <a:tr h="852993">
                <a:tc>
                  <a:txBody>
                    <a:bodyPr/>
                    <a:lstStyle/>
                    <a:p>
                      <a:pPr algn="l" fontAlgn="ctr"/>
                      <a:r>
                        <a:rPr lang="ru-RU" b="0" dirty="0">
                          <a:solidFill>
                            <a:srgbClr val="111111"/>
                          </a:solidFill>
                          <a:effectLst/>
                        </a:rPr>
                        <a:t>	</a:t>
                      </a:r>
                    </a:p>
                    <a:p>
                      <a:pPr algn="l" fontAlgn="ctr"/>
                      <a:r>
                        <a:rPr lang="ru-RU" b="0" dirty="0">
                          <a:solidFill>
                            <a:srgbClr val="111111"/>
                          </a:solidFill>
                          <a:effectLst/>
                        </a:rPr>
                        <a:t>"Ввод КМ в оборот" конвертируется из "Нанесения КМ"		</a:t>
                      </a:r>
                    </a:p>
                  </a:txBody>
                  <a:tcPr marL="127000" marR="63500" marT="63500" marB="6350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8203424"/>
                  </a:ext>
                </a:extLst>
              </a:tr>
              <a:tr h="470739">
                <a:tc>
                  <a:txBody>
                    <a:bodyPr/>
                    <a:lstStyle/>
                    <a:p>
                      <a:pPr algn="l" fontAlgn="ctr"/>
                      <a:r>
                        <a:rPr lang="ru-RU" b="0" dirty="0">
                          <a:solidFill>
                            <a:srgbClr val="111111"/>
                          </a:solidFill>
                          <a:effectLst/>
                        </a:rPr>
                        <a:t>	</a:t>
                      </a:r>
                    </a:p>
                    <a:p>
                      <a:pPr algn="l" fontAlgn="ctr"/>
                      <a:r>
                        <a:rPr lang="ru-RU" b="0" dirty="0">
                          <a:solidFill>
                            <a:srgbClr val="111111"/>
                          </a:solidFill>
                          <a:effectLst/>
                        </a:rPr>
                        <a:t>Агрегация на ТСД	</a:t>
                      </a:r>
                    </a:p>
                  </a:txBody>
                  <a:tcPr marL="127000" marR="63500" marT="63500" marB="63500" anchor="ctr"/>
                </a:tc>
                <a:tc>
                  <a:txBody>
                    <a:bodyPr/>
                    <a:lstStyle/>
                    <a:p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782500"/>
                  </a:ext>
                </a:extLst>
              </a:tr>
              <a:tr h="279612">
                <a:tc>
                  <a:txBody>
                    <a:bodyPr/>
                    <a:lstStyle/>
                    <a:p>
                      <a:pPr algn="l" fontAlgn="ctr"/>
                      <a:r>
                        <a:rPr lang="ru-RU" b="0" dirty="0">
                          <a:solidFill>
                            <a:srgbClr val="111111"/>
                          </a:solidFill>
                          <a:effectLst/>
                        </a:rPr>
                        <a:t>Отгрузка на ТСД	</a:t>
                      </a:r>
                    </a:p>
                  </a:txBody>
                  <a:tcPr marL="127000" marR="63500" marT="63500" marB="6350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3156566"/>
                  </a:ext>
                </a:extLst>
              </a:tr>
              <a:tr h="470739">
                <a:tc>
                  <a:txBody>
                    <a:bodyPr/>
                    <a:lstStyle/>
                    <a:p>
                      <a:pPr algn="l" fontAlgn="ctr"/>
                      <a:r>
                        <a:rPr lang="ru-RU" b="0" dirty="0">
                          <a:solidFill>
                            <a:srgbClr val="111111"/>
                          </a:solidFill>
                          <a:effectLst/>
                        </a:rPr>
                        <a:t>	</a:t>
                      </a:r>
                    </a:p>
                    <a:p>
                      <a:pPr algn="l" fontAlgn="ctr"/>
                      <a:r>
                        <a:rPr lang="ru-RU" b="0" dirty="0">
                          <a:solidFill>
                            <a:srgbClr val="111111"/>
                          </a:solidFill>
                          <a:effectLst/>
                        </a:rPr>
                        <a:t>Сбор штрихкодов на ТСД</a:t>
                      </a:r>
                    </a:p>
                  </a:txBody>
                  <a:tcPr marL="127000" marR="63500" marT="63500" marB="63500"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82141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89425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38DF68D7-07D8-49BA-A732-1713384A3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Спасибо за внимание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D45411F-AD61-4690-8BDC-9AADB23903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0054" y="4922520"/>
            <a:ext cx="10799445" cy="1176528"/>
          </a:xfrm>
        </p:spPr>
        <p:txBody>
          <a:bodyPr>
            <a:normAutofit fontScale="47500" lnSpcReduction="20000"/>
          </a:bodyPr>
          <a:lstStyle/>
          <a:p>
            <a:r>
              <a:rPr lang="ru-RU" dirty="0"/>
              <a:t>Соболев Максим Андреевич</a:t>
            </a:r>
          </a:p>
          <a:p>
            <a:r>
              <a:rPr lang="ru-RU" dirty="0"/>
              <a:t>Менеджер отдела продаж</a:t>
            </a:r>
          </a:p>
          <a:p>
            <a:r>
              <a:rPr lang="en-US" dirty="0">
                <a:hlinkClick r:id="rId2"/>
              </a:rPr>
              <a:t>smk@safetek.ru</a:t>
            </a:r>
            <a:endParaRPr lang="en-US" dirty="0"/>
          </a:p>
          <a:p>
            <a:r>
              <a:rPr lang="en-US" dirty="0"/>
              <a:t>8 (3953) 305-305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0756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52F4A1-BD4E-4A3B-96E9-7BD9FE24C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 </a:t>
            </a:r>
            <a:r>
              <a:rPr lang="ru-RU"/>
              <a:t>чем расскажу </a:t>
            </a:r>
            <a:r>
              <a:rPr lang="ru-RU" dirty="0"/>
              <a:t>в презентации…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010E1E-F9C3-47FC-A18F-BC9B2703F3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О компании </a:t>
            </a:r>
            <a:r>
              <a:rPr lang="ru-RU" dirty="0" err="1"/>
              <a:t>Клеверенс</a:t>
            </a:r>
            <a:endParaRPr lang="ru-RU" dirty="0"/>
          </a:p>
          <a:p>
            <a:r>
              <a:rPr lang="ru-RU" dirty="0"/>
              <a:t>2. Немного информации о нас…</a:t>
            </a:r>
          </a:p>
          <a:p>
            <a:r>
              <a:rPr lang="ru-RU" dirty="0"/>
              <a:t>3. Нас выбирают,  потому что…</a:t>
            </a:r>
          </a:p>
          <a:p>
            <a:r>
              <a:rPr lang="en-US" dirty="0"/>
              <a:t>4</a:t>
            </a:r>
            <a:r>
              <a:rPr lang="ru-RU" dirty="0"/>
              <a:t>. Преимущества софта </a:t>
            </a:r>
            <a:r>
              <a:rPr lang="ru-RU" dirty="0" err="1"/>
              <a:t>Клеверенс</a:t>
            </a:r>
            <a:endParaRPr lang="ru-RU" dirty="0"/>
          </a:p>
          <a:p>
            <a:r>
              <a:rPr lang="en-US" dirty="0"/>
              <a:t>5</a:t>
            </a:r>
            <a:r>
              <a:rPr lang="ru-RU" dirty="0"/>
              <a:t>.</a:t>
            </a:r>
            <a:r>
              <a:rPr lang="ru-RU" sz="2000" dirty="0"/>
              <a:t> Работа учетной системы</a:t>
            </a:r>
          </a:p>
          <a:p>
            <a:r>
              <a:rPr lang="en-US" dirty="0"/>
              <a:t>6</a:t>
            </a:r>
            <a:r>
              <a:rPr lang="ru-RU" dirty="0"/>
              <a:t>. Уровни лицензий</a:t>
            </a:r>
          </a:p>
        </p:txBody>
      </p:sp>
    </p:spTree>
    <p:extLst>
      <p:ext uri="{BB962C8B-B14F-4D97-AF65-F5344CB8AC3E}">
        <p14:creationId xmlns:p14="http://schemas.microsoft.com/office/powerpoint/2010/main" val="2494701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C45216-9D39-45E7-918F-851AFE290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 компании </a:t>
            </a:r>
            <a:r>
              <a:rPr lang="ru-RU" dirty="0" err="1"/>
              <a:t>Клеверенс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61B0C23-B86C-4BFD-83B2-56CCF23D03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Занимается созданием мобильного коробочного софта, со встроенными средствами</a:t>
            </a:r>
          </a:p>
          <a:p>
            <a:r>
              <a:rPr lang="ru-RU" dirty="0"/>
              <a:t>конфигурирования под задачи конкретного бизнеса, для всех тех сотрудников,</a:t>
            </a:r>
          </a:p>
          <a:p>
            <a:r>
              <a:rPr lang="ru-RU" dirty="0"/>
              <a:t>которые не сидят весь день за компьютером.</a:t>
            </a:r>
          </a:p>
          <a:p>
            <a:r>
              <a:rPr lang="ru-RU" b="1" dirty="0"/>
              <a:t>15,6 % </a:t>
            </a:r>
            <a:r>
              <a:rPr lang="ru-RU" dirty="0"/>
              <a:t>всех новых </a:t>
            </a:r>
            <a:r>
              <a:rPr lang="ru-RU" dirty="0" err="1"/>
              <a:t>тсд</a:t>
            </a:r>
            <a:r>
              <a:rPr lang="ru-RU" dirty="0"/>
              <a:t> запускаются на </a:t>
            </a:r>
            <a:r>
              <a:rPr lang="ru-RU" dirty="0" err="1"/>
              <a:t>софтке</a:t>
            </a:r>
            <a:r>
              <a:rPr lang="ru-RU" dirty="0"/>
              <a:t> </a:t>
            </a:r>
            <a:r>
              <a:rPr lang="ru-RU" dirty="0" err="1"/>
              <a:t>Клеверенс</a:t>
            </a:r>
            <a:r>
              <a:rPr lang="ru-RU" dirty="0"/>
              <a:t> </a:t>
            </a:r>
            <a:r>
              <a:rPr lang="en-US" dirty="0"/>
              <a:t>= </a:t>
            </a:r>
            <a:r>
              <a:rPr lang="en-US" b="1" dirty="0"/>
              <a:t>38</a:t>
            </a:r>
            <a:r>
              <a:rPr lang="ru-RU" b="1" dirty="0"/>
              <a:t> </a:t>
            </a:r>
            <a:r>
              <a:rPr lang="en-US" b="1" dirty="0"/>
              <a:t>371  </a:t>
            </a:r>
            <a:r>
              <a:rPr lang="ru-RU" dirty="0"/>
              <a:t>новых рабочих мест с софтом </a:t>
            </a:r>
            <a:r>
              <a:rPr lang="ru-RU" dirty="0" err="1"/>
              <a:t>Клеверенс</a:t>
            </a:r>
            <a:r>
              <a:rPr lang="ru-RU" dirty="0"/>
              <a:t> – результат работы компании </a:t>
            </a:r>
            <a:r>
              <a:rPr lang="ru-RU" dirty="0" err="1"/>
              <a:t>Клеверенс</a:t>
            </a:r>
            <a:endParaRPr lang="ru-RU" dirty="0"/>
          </a:p>
          <a:p>
            <a:endParaRPr lang="ru-RU" dirty="0"/>
          </a:p>
          <a:p>
            <a:pPr algn="ctr"/>
            <a:r>
              <a:rPr lang="ru-RU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17 649 </a:t>
            </a:r>
          </a:p>
          <a:p>
            <a:pPr algn="ctr"/>
            <a:r>
              <a:rPr lang="ru-RU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Новых мобильных рабочих мест</a:t>
            </a:r>
          </a:p>
          <a:p>
            <a:pPr algn="ctr"/>
            <a:r>
              <a:rPr lang="ru-RU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с софтом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Клеверенс</a:t>
            </a:r>
            <a:endParaRPr lang="ru-RU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endParaRPr lang="ru-RU" sz="1800" dirty="0">
              <a:solidFill>
                <a:srgbClr val="FF5142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endParaRPr lang="ru-RU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247227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54E950-EA7D-4D11-87F5-1EB733205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980" y="0"/>
            <a:ext cx="10058400" cy="1450757"/>
          </a:xfrm>
        </p:spPr>
        <p:txBody>
          <a:bodyPr/>
          <a:lstStyle/>
          <a:p>
            <a:r>
              <a:rPr lang="ru-RU" dirty="0"/>
              <a:t>Немного информации о нас…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EC4927F-9A3A-46AC-9B42-5CF57C909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55066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6400" b="0" i="0" dirty="0">
                <a:solidFill>
                  <a:srgbClr val="3E3E3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 </a:t>
            </a:r>
            <a:r>
              <a:rPr lang="ru-RU" sz="64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настоящее время </a:t>
            </a:r>
            <a:r>
              <a:rPr lang="ru-RU" sz="6400" b="0" i="0" dirty="0">
                <a:solidFill>
                  <a:srgbClr val="3E3E3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ООО ВЦ "</a:t>
            </a:r>
            <a:r>
              <a:rPr lang="ru-RU" sz="6400" b="0" i="0" dirty="0" err="1">
                <a:solidFill>
                  <a:srgbClr val="3E3E3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Сэйфтек</a:t>
            </a:r>
            <a:r>
              <a:rPr lang="ru-RU" sz="6400" b="0" i="0" dirty="0">
                <a:solidFill>
                  <a:srgbClr val="3E3E3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-Софт" – это надежный и опытный партнер в г. Братске и районе для автоматизации производства, розничной и оптовой торговли, для построения отделов активных продаж с использованием современных CRM-систем, а также для автоматизации различных служб коммерческих и бюджетных организаций.</a:t>
            </a:r>
          </a:p>
          <a:p>
            <a:pPr algn="just"/>
            <a:r>
              <a:rPr lang="ru-RU" sz="6400" b="0" i="0" dirty="0">
                <a:solidFill>
                  <a:srgbClr val="3E3E3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 мы можем предложить нашим клиентам следующее: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6400" b="0" i="0" dirty="0">
                <a:solidFill>
                  <a:srgbClr val="3E3E3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Лицензионное программное обеспечение </a:t>
            </a:r>
            <a:r>
              <a:rPr lang="ru-RU" sz="6400" b="0" i="0" dirty="0" err="1">
                <a:solidFill>
                  <a:srgbClr val="3E3E3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Microsoft</a:t>
            </a:r>
            <a:r>
              <a:rPr lang="ru-RU" sz="6400" b="0" i="0" dirty="0">
                <a:solidFill>
                  <a:srgbClr val="3E3E3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1С, </a:t>
            </a:r>
            <a:r>
              <a:rPr lang="ru-RU" sz="6400" b="0" i="0" dirty="0" err="1">
                <a:solidFill>
                  <a:srgbClr val="3E3E3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Linux</a:t>
            </a:r>
            <a:r>
              <a:rPr lang="ru-RU" sz="6400" b="0" i="0" dirty="0">
                <a:solidFill>
                  <a:srgbClr val="3E3E3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Лаборатории Касперского, </a:t>
            </a:r>
            <a:r>
              <a:rPr lang="ru-RU" sz="6400" b="0" i="0" dirty="0" err="1">
                <a:solidFill>
                  <a:srgbClr val="3E3E3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Eset</a:t>
            </a:r>
            <a:r>
              <a:rPr lang="ru-RU" sz="6400" b="0" i="0" dirty="0">
                <a:solidFill>
                  <a:srgbClr val="3E3E3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6400" b="0" i="0" dirty="0" err="1">
                <a:solidFill>
                  <a:srgbClr val="3E3E3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Dr.Web</a:t>
            </a:r>
            <a:r>
              <a:rPr lang="ru-RU" sz="6400" b="0" i="0" dirty="0">
                <a:solidFill>
                  <a:srgbClr val="3E3E3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6400" b="0" i="0" dirty="0" err="1">
                <a:solidFill>
                  <a:srgbClr val="3E3E3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Bitrix</a:t>
            </a:r>
            <a:r>
              <a:rPr lang="ru-RU" sz="6400" b="0" i="0" dirty="0">
                <a:solidFill>
                  <a:srgbClr val="3E3E3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6400" b="0" i="0" dirty="0" err="1">
                <a:solidFill>
                  <a:srgbClr val="3E3E3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Битрикс</a:t>
            </a:r>
            <a:r>
              <a:rPr lang="ru-RU" sz="6400" b="0" i="0" dirty="0">
                <a:solidFill>
                  <a:srgbClr val="3E3E3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и других разработчиков.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6400" b="0" i="0" dirty="0">
                <a:solidFill>
                  <a:srgbClr val="3E3E3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Гарантированное внедрение и доработка продуктов 1С.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64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Комплексное сопровождение продуктов 1С</a:t>
            </a:r>
            <a:r>
              <a:rPr lang="ru-RU" sz="6400" b="0" i="0" dirty="0">
                <a:solidFill>
                  <a:srgbClr val="3E3E3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6400" b="0" i="0" dirty="0">
                <a:solidFill>
                  <a:srgbClr val="3E3E3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Торговое и складское оборудование, а также оборудование для контроля доступа и перемещений.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6400" b="0" i="0" dirty="0">
                <a:solidFill>
                  <a:srgbClr val="3E3E3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Техническое обслуживание компьютерной техники и программного обеспечения.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6400" b="0" i="0" dirty="0">
                <a:solidFill>
                  <a:srgbClr val="3E3E3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Электронная отчетность в ПФР, ИФНС, ФСС, Росстат (сдача отчетности с вашего рабочего компьютера), а также безбумажный документооборот между юридическими лицами ("электронные счет-фактуры").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6400" b="0" i="0" dirty="0">
                <a:solidFill>
                  <a:srgbClr val="3E3E3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Учебно-методические курсы (обучение) пользователей ПК, 1С, программирование и т.п.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6400" b="0" i="0" dirty="0">
                <a:solidFill>
                  <a:srgbClr val="3E3E3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Бухгалтерский консалтинг и бухгалтерский аутсорсинг на основе облачных технологий.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8778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6D0C70-9F2A-4D54-968A-71E3FFDFB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" y="364807"/>
            <a:ext cx="10058400" cy="641985"/>
          </a:xfrm>
        </p:spPr>
        <p:txBody>
          <a:bodyPr>
            <a:normAutofit fontScale="90000"/>
          </a:bodyPr>
          <a:lstStyle/>
          <a:p>
            <a:r>
              <a:rPr lang="ru-RU" dirty="0"/>
              <a:t>Нас выбирают,  потому что…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C1C851-F6D9-4959-8EF0-20459636C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743075"/>
            <a:ext cx="9827895" cy="4429125"/>
          </a:xfrm>
        </p:spPr>
        <p:txBody>
          <a:bodyPr>
            <a:normAutofit/>
          </a:bodyPr>
          <a:lstStyle/>
          <a:p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Доверие-</a:t>
            </a:r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>
                <a:solidFill>
                  <a:srgbClr val="3E3E3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Двенадцать лет бесперебойной работы, уважение клиентов, высокие рейтинги среди партнеров фирмы в 1С, официальные статусы и опыт серьезных проектов. </a:t>
            </a:r>
            <a:endParaRPr lang="ru-RU" sz="1600" b="0" dirty="0">
              <a:solidFill>
                <a:srgbClr val="3E3E3E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Специализация- </a:t>
            </a:r>
            <a:r>
              <a:rPr lang="ru-RU" sz="1600" b="0" i="0" dirty="0">
                <a:solidFill>
                  <a:srgbClr val="3E3E3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Мы специализируемся в узкой области, а следовательно знаем свою работу. Как часть партнерского сообщества мы имеем доступ ко всем знаниям 1С, специалисты и менеджеры регулярно проходят обучение, сотрудники  сертифицированы фирмой 1С или другими разработчиками (каждый в своей области специализации).</a:t>
            </a:r>
            <a:endParaRPr lang="en-US" sz="1600" b="0" i="0" dirty="0">
              <a:solidFill>
                <a:srgbClr val="3E3E3E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i="1" dirty="0">
                <a:solidFill>
                  <a:srgbClr val="3E3E3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Разумность расходов -</a:t>
            </a:r>
            <a:r>
              <a:rPr lang="ru-RU" sz="1600" dirty="0">
                <a:solidFill>
                  <a:srgbClr val="3E3E3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Правильная цена за правильный продукт. Как 1С-Франчайзи мы продаем по цене, строго установленной поставщиком. Что касается цен на услуги, то благодаря эффекту масштаба мы удерживаем цены на среднем для Иркутской области уровне.</a:t>
            </a:r>
          </a:p>
          <a:p>
            <a:r>
              <a:rPr lang="ru-RU" sz="1600" b="1" i="1" dirty="0">
                <a:solidFill>
                  <a:srgbClr val="3E3E3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Организованность - </a:t>
            </a:r>
            <a:r>
              <a:rPr lang="ru-RU" sz="1600" dirty="0">
                <a:solidFill>
                  <a:srgbClr val="3E3E3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Крупные проекты ведутся выделенным менеджером проектов, но даже разовые вызовы строго регламентированы, начиная со стадии приема заявки от клиента и кончая заполнением подробного отчета для него о проделанной работе. Мы организованы на должном уровне, чтобы не подводить своих партнеров.</a:t>
            </a:r>
          </a:p>
          <a:p>
            <a:r>
              <a:rPr lang="ru-RU" sz="1600" b="1" i="1" dirty="0">
                <a:solidFill>
                  <a:srgbClr val="3E3E3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Отношение - </a:t>
            </a:r>
            <a:r>
              <a:rPr lang="ru-RU" sz="1600" dirty="0">
                <a:solidFill>
                  <a:srgbClr val="3E3E3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Кому-то может казаться, что для бизнеса это не важно - "ничего личного", как говорится. Тем не менее, у нас вы встретите исключительно дружелюбное и вдумчивое отношение.</a:t>
            </a:r>
          </a:p>
        </p:txBody>
      </p:sp>
    </p:spTree>
    <p:extLst>
      <p:ext uri="{BB962C8B-B14F-4D97-AF65-F5344CB8AC3E}">
        <p14:creationId xmlns:p14="http://schemas.microsoft.com/office/powerpoint/2010/main" val="2605160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D31F34-4A92-44EA-BD93-D467DAB90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Преимущества софта </a:t>
            </a:r>
            <a:r>
              <a:rPr lang="ru-RU" dirty="0" err="1"/>
              <a:t>Клеверенс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A560A7-B3E5-44A8-BCA8-607475317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>
                <a:solidFill>
                  <a:srgbClr val="C00000"/>
                </a:solidFill>
              </a:rPr>
              <a:t>✓ </a:t>
            </a:r>
            <a:r>
              <a:rPr lang="ru-RU" sz="3600" dirty="0"/>
              <a:t>Позволяет быстро автоматизировать рабочее место сотрудника. </a:t>
            </a:r>
          </a:p>
          <a:p>
            <a:r>
              <a:rPr lang="ru-RU" sz="3600" dirty="0">
                <a:solidFill>
                  <a:srgbClr val="C00000"/>
                </a:solidFill>
              </a:rPr>
              <a:t>✓ </a:t>
            </a:r>
            <a:r>
              <a:rPr lang="ru-RU" sz="3600" dirty="0"/>
              <a:t>Гибкий софт, который можно дорабатывать. </a:t>
            </a:r>
          </a:p>
          <a:p>
            <a:r>
              <a:rPr lang="ru-RU" sz="3600" dirty="0">
                <a:solidFill>
                  <a:srgbClr val="C00000"/>
                </a:solidFill>
              </a:rPr>
              <a:t>✓</a:t>
            </a:r>
            <a:r>
              <a:rPr lang="ru-RU" sz="3600" dirty="0"/>
              <a:t> Работает на </a:t>
            </a:r>
            <a:r>
              <a:rPr lang="ru-RU" sz="3600" dirty="0" err="1"/>
              <a:t>виндовых</a:t>
            </a:r>
            <a:r>
              <a:rPr lang="ru-RU" sz="3600" dirty="0"/>
              <a:t> терминалах, так и на новых андроидах</a:t>
            </a:r>
          </a:p>
          <a:p>
            <a:r>
              <a:rPr lang="ru-RU" sz="3600" dirty="0">
                <a:solidFill>
                  <a:srgbClr val="92D050"/>
                </a:solidFill>
              </a:rPr>
              <a:t> </a:t>
            </a:r>
            <a:r>
              <a:rPr lang="ru-RU" sz="3600" dirty="0">
                <a:solidFill>
                  <a:srgbClr val="C00000"/>
                </a:solidFill>
              </a:rPr>
              <a:t>✓</a:t>
            </a:r>
            <a:r>
              <a:rPr lang="ru-RU" sz="3600" dirty="0">
                <a:solidFill>
                  <a:srgbClr val="92D050"/>
                </a:solidFill>
              </a:rPr>
              <a:t> </a:t>
            </a:r>
            <a:r>
              <a:rPr lang="ru-RU" sz="3600" dirty="0"/>
              <a:t>Готовые интеграции с бэк-офисами и </a:t>
            </a:r>
            <a:r>
              <a:rPr lang="ru-RU" sz="3600" dirty="0" err="1"/>
              <a:t>др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26299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F42E65-C037-4F5C-A781-B8D41BF7F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Mobile Smart: </a:t>
            </a:r>
            <a:r>
              <a:rPr lang="ru-RU" dirty="0" err="1"/>
              <a:t>Кировка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4DF1B50-B856-470A-A9EC-88389CA1B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9205" y="2026709"/>
            <a:ext cx="10058400" cy="4023360"/>
          </a:xfrm>
        </p:spPr>
        <p:txBody>
          <a:bodyPr>
            <a:normAutofit/>
          </a:bodyPr>
          <a:lstStyle/>
          <a:p>
            <a:r>
              <a:rPr lang="ru-RU" dirty="0"/>
              <a:t>Осуществляет основные операции</a:t>
            </a:r>
            <a:r>
              <a:rPr lang="en-US" dirty="0"/>
              <a:t>:</a:t>
            </a:r>
          </a:p>
          <a:p>
            <a:r>
              <a:rPr lang="ru-RU" dirty="0"/>
              <a:t>1. Заказ и Получение КМ </a:t>
            </a:r>
          </a:p>
          <a:p>
            <a:r>
              <a:rPr lang="ru-RU" dirty="0"/>
              <a:t>2. Нанесение КМ</a:t>
            </a:r>
          </a:p>
          <a:p>
            <a:r>
              <a:rPr lang="ru-RU" dirty="0"/>
              <a:t>3. Ввод в оборот КМ  </a:t>
            </a:r>
          </a:p>
        </p:txBody>
      </p:sp>
    </p:spTree>
    <p:extLst>
      <p:ext uri="{BB962C8B-B14F-4D97-AF65-F5344CB8AC3E}">
        <p14:creationId xmlns:p14="http://schemas.microsoft.com/office/powerpoint/2010/main" val="1361724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908">
            <a:extLst>
              <a:ext uri="{FF2B5EF4-FFF2-40B4-BE49-F238E27FC236}">
                <a16:creationId xmlns:a16="http://schemas.microsoft.com/office/drawing/2014/main" id="{FC8EBFFA-F9C5-475E-AF87-31B688695B0A}"/>
              </a:ext>
            </a:extLst>
          </p:cNvPr>
          <p:cNvGrpSpPr/>
          <p:nvPr/>
        </p:nvGrpSpPr>
        <p:grpSpPr>
          <a:xfrm>
            <a:off x="316657" y="457200"/>
            <a:ext cx="6943084" cy="5318313"/>
            <a:chOff x="0" y="0"/>
            <a:chExt cx="6815111" cy="5817741"/>
          </a:xfrm>
        </p:grpSpPr>
        <p:pic>
          <p:nvPicPr>
            <p:cNvPr id="5" name="Picture 410">
              <a:extLst>
                <a:ext uri="{FF2B5EF4-FFF2-40B4-BE49-F238E27FC236}">
                  <a16:creationId xmlns:a16="http://schemas.microsoft.com/office/drawing/2014/main" id="{2ACCE1B9-7C3A-4542-8C1F-16ACB57AF55E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3485388" y="2658134"/>
              <a:ext cx="821436" cy="946404"/>
            </a:xfrm>
            <a:prstGeom prst="rect">
              <a:avLst/>
            </a:prstGeom>
          </p:spPr>
        </p:pic>
        <p:pic>
          <p:nvPicPr>
            <p:cNvPr id="6" name="Picture 412">
              <a:extLst>
                <a:ext uri="{FF2B5EF4-FFF2-40B4-BE49-F238E27FC236}">
                  <a16:creationId xmlns:a16="http://schemas.microsoft.com/office/drawing/2014/main" id="{3C8EFE23-C487-4E9C-9D74-9D273F8D0407}"/>
                </a:ext>
              </a:extLst>
            </p:cNvPr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3396996" y="3095522"/>
              <a:ext cx="499872" cy="499872"/>
            </a:xfrm>
            <a:prstGeom prst="rect">
              <a:avLst/>
            </a:prstGeom>
          </p:spPr>
        </p:pic>
        <p:pic>
          <p:nvPicPr>
            <p:cNvPr id="7" name="Picture 414">
              <a:extLst>
                <a:ext uri="{FF2B5EF4-FFF2-40B4-BE49-F238E27FC236}">
                  <a16:creationId xmlns:a16="http://schemas.microsoft.com/office/drawing/2014/main" id="{C97BD3BC-DEB1-45E5-9D19-992D7BD73025}"/>
                </a:ext>
              </a:extLst>
            </p:cNvPr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5419344" y="2373146"/>
              <a:ext cx="1380744" cy="1519428"/>
            </a:xfrm>
            <a:prstGeom prst="rect">
              <a:avLst/>
            </a:prstGeom>
          </p:spPr>
        </p:pic>
        <p:pic>
          <p:nvPicPr>
            <p:cNvPr id="8" name="Picture 416">
              <a:extLst>
                <a:ext uri="{FF2B5EF4-FFF2-40B4-BE49-F238E27FC236}">
                  <a16:creationId xmlns:a16="http://schemas.microsoft.com/office/drawing/2014/main" id="{FDB0F094-F906-47EA-9899-59F820E64677}"/>
                </a:ext>
              </a:extLst>
            </p:cNvPr>
            <p:cNvPicPr/>
            <p:nvPr/>
          </p:nvPicPr>
          <p:blipFill>
            <a:blip r:embed="rId5"/>
            <a:stretch>
              <a:fillRect/>
            </a:stretch>
          </p:blipFill>
          <p:spPr>
            <a:xfrm rot="6044747">
              <a:off x="5762193" y="2680214"/>
              <a:ext cx="601041" cy="621282"/>
            </a:xfrm>
            <a:prstGeom prst="rect">
              <a:avLst/>
            </a:prstGeom>
          </p:spPr>
        </p:pic>
        <p:pic>
          <p:nvPicPr>
            <p:cNvPr id="9" name="Picture 418">
              <a:extLst>
                <a:ext uri="{FF2B5EF4-FFF2-40B4-BE49-F238E27FC236}">
                  <a16:creationId xmlns:a16="http://schemas.microsoft.com/office/drawing/2014/main" id="{DB91EDA7-61C3-4912-A842-7FFFDD7B3E11}"/>
                </a:ext>
              </a:extLst>
            </p:cNvPr>
            <p:cNvPicPr/>
            <p:nvPr/>
          </p:nvPicPr>
          <p:blipFill>
            <a:blip r:embed="rId6"/>
            <a:stretch>
              <a:fillRect/>
            </a:stretch>
          </p:blipFill>
          <p:spPr>
            <a:xfrm>
              <a:off x="5724144" y="2799866"/>
              <a:ext cx="676656" cy="507492"/>
            </a:xfrm>
            <a:prstGeom prst="rect">
              <a:avLst/>
            </a:prstGeom>
          </p:spPr>
        </p:pic>
        <p:pic>
          <p:nvPicPr>
            <p:cNvPr id="10" name="Picture 420">
              <a:extLst>
                <a:ext uri="{FF2B5EF4-FFF2-40B4-BE49-F238E27FC236}">
                  <a16:creationId xmlns:a16="http://schemas.microsoft.com/office/drawing/2014/main" id="{C0F9FDD4-FE0C-46EC-BA44-C1DBF79C97A3}"/>
                </a:ext>
              </a:extLst>
            </p:cNvPr>
            <p:cNvPicPr/>
            <p:nvPr/>
          </p:nvPicPr>
          <p:blipFill>
            <a:blip r:embed="rId7"/>
            <a:stretch>
              <a:fillRect/>
            </a:stretch>
          </p:blipFill>
          <p:spPr>
            <a:xfrm>
              <a:off x="1530096" y="1254530"/>
              <a:ext cx="368808" cy="839724"/>
            </a:xfrm>
            <a:prstGeom prst="rect">
              <a:avLst/>
            </a:prstGeom>
          </p:spPr>
        </p:pic>
        <p:sp>
          <p:nvSpPr>
            <p:cNvPr id="11" name="Shape 421">
              <a:extLst>
                <a:ext uri="{FF2B5EF4-FFF2-40B4-BE49-F238E27FC236}">
                  <a16:creationId xmlns:a16="http://schemas.microsoft.com/office/drawing/2014/main" id="{80453783-6A86-4324-95E8-8310F4F761CD}"/>
                </a:ext>
              </a:extLst>
            </p:cNvPr>
            <p:cNvSpPr/>
            <p:nvPr/>
          </p:nvSpPr>
          <p:spPr>
            <a:xfrm>
              <a:off x="1607820" y="1352066"/>
              <a:ext cx="210312" cy="280416"/>
            </a:xfrm>
            <a:custGeom>
              <a:avLst/>
              <a:gdLst/>
              <a:ahLst/>
              <a:cxnLst/>
              <a:rect l="0" t="0" r="0" b="0"/>
              <a:pathLst>
                <a:path w="210312" h="280416">
                  <a:moveTo>
                    <a:pt x="4953" y="0"/>
                  </a:moveTo>
                  <a:lnTo>
                    <a:pt x="205359" y="0"/>
                  </a:lnTo>
                  <a:cubicBezTo>
                    <a:pt x="208026" y="0"/>
                    <a:pt x="210312" y="2286"/>
                    <a:pt x="210312" y="4953"/>
                  </a:cubicBezTo>
                  <a:lnTo>
                    <a:pt x="210312" y="275463"/>
                  </a:lnTo>
                  <a:cubicBezTo>
                    <a:pt x="210312" y="278130"/>
                    <a:pt x="208026" y="280416"/>
                    <a:pt x="205359" y="280416"/>
                  </a:cubicBezTo>
                  <a:lnTo>
                    <a:pt x="4953" y="280416"/>
                  </a:lnTo>
                  <a:cubicBezTo>
                    <a:pt x="2286" y="280416"/>
                    <a:pt x="0" y="278130"/>
                    <a:pt x="0" y="275463"/>
                  </a:cubicBezTo>
                  <a:lnTo>
                    <a:pt x="0" y="4953"/>
                  </a:lnTo>
                  <a:cubicBezTo>
                    <a:pt x="0" y="2286"/>
                    <a:pt x="2286" y="0"/>
                    <a:pt x="4953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50B4C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2" name="Shape 422">
              <a:extLst>
                <a:ext uri="{FF2B5EF4-FFF2-40B4-BE49-F238E27FC236}">
                  <a16:creationId xmlns:a16="http://schemas.microsoft.com/office/drawing/2014/main" id="{D47C7C29-2F03-4347-A28E-7B42040B484F}"/>
                </a:ext>
              </a:extLst>
            </p:cNvPr>
            <p:cNvSpPr/>
            <p:nvPr/>
          </p:nvSpPr>
          <p:spPr>
            <a:xfrm>
              <a:off x="1607820" y="1352066"/>
              <a:ext cx="210312" cy="280416"/>
            </a:xfrm>
            <a:custGeom>
              <a:avLst/>
              <a:gdLst/>
              <a:ahLst/>
              <a:cxnLst/>
              <a:rect l="0" t="0" r="0" b="0"/>
              <a:pathLst>
                <a:path w="210312" h="280416">
                  <a:moveTo>
                    <a:pt x="0" y="4953"/>
                  </a:moveTo>
                  <a:cubicBezTo>
                    <a:pt x="0" y="2286"/>
                    <a:pt x="2286" y="0"/>
                    <a:pt x="4953" y="0"/>
                  </a:cubicBezTo>
                  <a:lnTo>
                    <a:pt x="205359" y="0"/>
                  </a:lnTo>
                  <a:cubicBezTo>
                    <a:pt x="208026" y="0"/>
                    <a:pt x="210312" y="2286"/>
                    <a:pt x="210312" y="4953"/>
                  </a:cubicBezTo>
                  <a:lnTo>
                    <a:pt x="210312" y="275463"/>
                  </a:lnTo>
                  <a:cubicBezTo>
                    <a:pt x="210312" y="278130"/>
                    <a:pt x="208026" y="280416"/>
                    <a:pt x="205359" y="280416"/>
                  </a:cubicBezTo>
                  <a:lnTo>
                    <a:pt x="4953" y="280416"/>
                  </a:lnTo>
                  <a:cubicBezTo>
                    <a:pt x="2286" y="280416"/>
                    <a:pt x="0" y="278130"/>
                    <a:pt x="0" y="275463"/>
                  </a:cubicBezTo>
                  <a:close/>
                </a:path>
              </a:pathLst>
            </a:custGeom>
            <a:ln w="6350" cap="flat">
              <a:round/>
            </a:ln>
          </p:spPr>
          <p:style>
            <a:lnRef idx="1">
              <a:srgbClr val="3D422E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3" name="Rectangle 423">
              <a:extLst>
                <a:ext uri="{FF2B5EF4-FFF2-40B4-BE49-F238E27FC236}">
                  <a16:creationId xmlns:a16="http://schemas.microsoft.com/office/drawing/2014/main" id="{1A476EEE-8972-4896-8876-8200E6BC59D4}"/>
                </a:ext>
              </a:extLst>
            </p:cNvPr>
            <p:cNvSpPr/>
            <p:nvPr/>
          </p:nvSpPr>
          <p:spPr>
            <a:xfrm>
              <a:off x="1029970" y="2172081"/>
              <a:ext cx="573456" cy="17715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050">
                  <a:solidFill>
                    <a:srgbClr val="000000"/>
                  </a:solidFill>
                  <a:effectLst/>
                  <a:latin typeface="Candara" panose="020E0502030303020204" pitchFamily="34" charset="0"/>
                  <a:ea typeface="Candara" panose="020E0502030303020204" pitchFamily="34" charset="0"/>
                  <a:cs typeface="Candara" panose="020E0502030303020204" pitchFamily="34" charset="0"/>
                </a:rPr>
                <a:t>клиент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4" name="Rectangle 424">
              <a:extLst>
                <a:ext uri="{FF2B5EF4-FFF2-40B4-BE49-F238E27FC236}">
                  <a16:creationId xmlns:a16="http://schemas.microsoft.com/office/drawing/2014/main" id="{DCB4EE95-C385-46AB-89B7-C73F00728CB6}"/>
                </a:ext>
              </a:extLst>
            </p:cNvPr>
            <p:cNvSpPr/>
            <p:nvPr/>
          </p:nvSpPr>
          <p:spPr>
            <a:xfrm>
              <a:off x="1456690" y="2172081"/>
              <a:ext cx="1260890" cy="17715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050" b="1">
                  <a:solidFill>
                    <a:srgbClr val="000000"/>
                  </a:solidFill>
                  <a:effectLst/>
                  <a:latin typeface="Candara" panose="020E0502030303020204" pitchFamily="34" charset="0"/>
                  <a:ea typeface="Candara" panose="020E0502030303020204" pitchFamily="34" charset="0"/>
                  <a:cs typeface="Candara" panose="020E0502030303020204" pitchFamily="34" charset="0"/>
                </a:rPr>
                <a:t>Mobile SMARTS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5" name="Rectangle 425">
              <a:extLst>
                <a:ext uri="{FF2B5EF4-FFF2-40B4-BE49-F238E27FC236}">
                  <a16:creationId xmlns:a16="http://schemas.microsoft.com/office/drawing/2014/main" id="{18221160-83B4-4129-BC2F-6BB0371144CC}"/>
                </a:ext>
              </a:extLst>
            </p:cNvPr>
            <p:cNvSpPr/>
            <p:nvPr/>
          </p:nvSpPr>
          <p:spPr>
            <a:xfrm>
              <a:off x="1485646" y="2331881"/>
              <a:ext cx="618559" cy="17755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050">
                  <a:solidFill>
                    <a:srgbClr val="000000"/>
                  </a:solidFill>
                  <a:effectLst/>
                  <a:latin typeface="Candara" panose="020E0502030303020204" pitchFamily="34" charset="0"/>
                  <a:ea typeface="Candara" panose="020E0502030303020204" pitchFamily="34" charset="0"/>
                  <a:cs typeface="Candara" panose="020E0502030303020204" pitchFamily="34" charset="0"/>
                </a:rPr>
                <a:t>для ТСД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pic>
          <p:nvPicPr>
            <p:cNvPr id="16" name="Picture 427">
              <a:extLst>
                <a:ext uri="{FF2B5EF4-FFF2-40B4-BE49-F238E27FC236}">
                  <a16:creationId xmlns:a16="http://schemas.microsoft.com/office/drawing/2014/main" id="{AE4A8FAB-4BC5-4195-84EE-1367AB2882EF}"/>
                </a:ext>
              </a:extLst>
            </p:cNvPr>
            <p:cNvPicPr/>
            <p:nvPr/>
          </p:nvPicPr>
          <p:blipFill>
            <a:blip r:embed="rId8"/>
            <a:stretch>
              <a:fillRect/>
            </a:stretch>
          </p:blipFill>
          <p:spPr>
            <a:xfrm>
              <a:off x="1371600" y="3615206"/>
              <a:ext cx="809244" cy="813816"/>
            </a:xfrm>
            <a:prstGeom prst="rect">
              <a:avLst/>
            </a:prstGeom>
          </p:spPr>
        </p:pic>
        <p:sp>
          <p:nvSpPr>
            <p:cNvPr id="17" name="Shape 428">
              <a:extLst>
                <a:ext uri="{FF2B5EF4-FFF2-40B4-BE49-F238E27FC236}">
                  <a16:creationId xmlns:a16="http://schemas.microsoft.com/office/drawing/2014/main" id="{F4CA6D3C-74D7-4767-A709-03E5274DA0B9}"/>
                </a:ext>
              </a:extLst>
            </p:cNvPr>
            <p:cNvSpPr/>
            <p:nvPr/>
          </p:nvSpPr>
          <p:spPr>
            <a:xfrm>
              <a:off x="1469136" y="3731030"/>
              <a:ext cx="580644" cy="490728"/>
            </a:xfrm>
            <a:custGeom>
              <a:avLst/>
              <a:gdLst/>
              <a:ahLst/>
              <a:cxnLst/>
              <a:rect l="0" t="0" r="0" b="0"/>
              <a:pathLst>
                <a:path w="580644" h="490728">
                  <a:moveTo>
                    <a:pt x="11684" y="0"/>
                  </a:moveTo>
                  <a:lnTo>
                    <a:pt x="568960" y="0"/>
                  </a:lnTo>
                  <a:cubicBezTo>
                    <a:pt x="575437" y="0"/>
                    <a:pt x="580644" y="5207"/>
                    <a:pt x="580644" y="11684"/>
                  </a:cubicBezTo>
                  <a:lnTo>
                    <a:pt x="580644" y="479044"/>
                  </a:lnTo>
                  <a:cubicBezTo>
                    <a:pt x="580644" y="485521"/>
                    <a:pt x="575437" y="490728"/>
                    <a:pt x="568960" y="490728"/>
                  </a:cubicBezTo>
                  <a:lnTo>
                    <a:pt x="11684" y="490728"/>
                  </a:lnTo>
                  <a:cubicBezTo>
                    <a:pt x="5207" y="490728"/>
                    <a:pt x="0" y="485521"/>
                    <a:pt x="0" y="479044"/>
                  </a:cubicBezTo>
                  <a:lnTo>
                    <a:pt x="0" y="11684"/>
                  </a:lnTo>
                  <a:cubicBezTo>
                    <a:pt x="0" y="5207"/>
                    <a:pt x="5207" y="0"/>
                    <a:pt x="11684" y="0"/>
                  </a:cubicBez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50B4C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8" name="Shape 429">
              <a:extLst>
                <a:ext uri="{FF2B5EF4-FFF2-40B4-BE49-F238E27FC236}">
                  <a16:creationId xmlns:a16="http://schemas.microsoft.com/office/drawing/2014/main" id="{807FD77D-EF6B-4BE8-98DF-7B4FC6017D39}"/>
                </a:ext>
              </a:extLst>
            </p:cNvPr>
            <p:cNvSpPr/>
            <p:nvPr/>
          </p:nvSpPr>
          <p:spPr>
            <a:xfrm>
              <a:off x="1469136" y="3731030"/>
              <a:ext cx="580644" cy="490728"/>
            </a:xfrm>
            <a:custGeom>
              <a:avLst/>
              <a:gdLst/>
              <a:ahLst/>
              <a:cxnLst/>
              <a:rect l="0" t="0" r="0" b="0"/>
              <a:pathLst>
                <a:path w="580644" h="490728">
                  <a:moveTo>
                    <a:pt x="0" y="11684"/>
                  </a:moveTo>
                  <a:cubicBezTo>
                    <a:pt x="0" y="5207"/>
                    <a:pt x="5207" y="0"/>
                    <a:pt x="11684" y="0"/>
                  </a:cubicBezTo>
                  <a:lnTo>
                    <a:pt x="568960" y="0"/>
                  </a:lnTo>
                  <a:cubicBezTo>
                    <a:pt x="575437" y="0"/>
                    <a:pt x="580644" y="5207"/>
                    <a:pt x="580644" y="11684"/>
                  </a:cubicBezTo>
                  <a:lnTo>
                    <a:pt x="580644" y="479044"/>
                  </a:lnTo>
                  <a:cubicBezTo>
                    <a:pt x="580644" y="485521"/>
                    <a:pt x="575437" y="490728"/>
                    <a:pt x="568960" y="490728"/>
                  </a:cubicBezTo>
                  <a:lnTo>
                    <a:pt x="11684" y="490728"/>
                  </a:lnTo>
                  <a:cubicBezTo>
                    <a:pt x="5207" y="490728"/>
                    <a:pt x="0" y="485521"/>
                    <a:pt x="0" y="479044"/>
                  </a:cubicBezTo>
                  <a:close/>
                </a:path>
              </a:pathLst>
            </a:custGeom>
            <a:ln w="6350" cap="flat">
              <a:round/>
            </a:ln>
          </p:spPr>
          <p:style>
            <a:lnRef idx="1">
              <a:srgbClr val="3D422E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9" name="Rectangle 430">
              <a:extLst>
                <a:ext uri="{FF2B5EF4-FFF2-40B4-BE49-F238E27FC236}">
                  <a16:creationId xmlns:a16="http://schemas.microsoft.com/office/drawing/2014/main" id="{217C5B6F-B656-4FBB-A430-A200D1DA505D}"/>
                </a:ext>
              </a:extLst>
            </p:cNvPr>
            <p:cNvSpPr/>
            <p:nvPr/>
          </p:nvSpPr>
          <p:spPr>
            <a:xfrm>
              <a:off x="1070102" y="4465956"/>
              <a:ext cx="573456" cy="17715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050">
                  <a:solidFill>
                    <a:srgbClr val="000000"/>
                  </a:solidFill>
                  <a:effectLst/>
                  <a:latin typeface="Candara" panose="020E0502030303020204" pitchFamily="34" charset="0"/>
                  <a:ea typeface="Candara" panose="020E0502030303020204" pitchFamily="34" charset="0"/>
                  <a:cs typeface="Candara" panose="020E0502030303020204" pitchFamily="34" charset="0"/>
                </a:rPr>
                <a:t>клиент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0" name="Rectangle 431">
              <a:extLst>
                <a:ext uri="{FF2B5EF4-FFF2-40B4-BE49-F238E27FC236}">
                  <a16:creationId xmlns:a16="http://schemas.microsoft.com/office/drawing/2014/main" id="{C83FF160-9747-4B61-BA55-395C636475B5}"/>
                </a:ext>
              </a:extLst>
            </p:cNvPr>
            <p:cNvSpPr/>
            <p:nvPr/>
          </p:nvSpPr>
          <p:spPr>
            <a:xfrm>
              <a:off x="1496822" y="4465956"/>
              <a:ext cx="1260890" cy="17715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050" b="1">
                  <a:solidFill>
                    <a:srgbClr val="000000"/>
                  </a:solidFill>
                  <a:effectLst/>
                  <a:latin typeface="Candara" panose="020E0502030303020204" pitchFamily="34" charset="0"/>
                  <a:ea typeface="Candara" panose="020E0502030303020204" pitchFamily="34" charset="0"/>
                  <a:cs typeface="Candara" panose="020E0502030303020204" pitchFamily="34" charset="0"/>
                </a:rPr>
                <a:t>Mobile SMARTS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1" name="Rectangle 432">
              <a:extLst>
                <a:ext uri="{FF2B5EF4-FFF2-40B4-BE49-F238E27FC236}">
                  <a16:creationId xmlns:a16="http://schemas.microsoft.com/office/drawing/2014/main" id="{CF53DEDB-5B83-4781-A0F0-2F22CF01A1E3}"/>
                </a:ext>
              </a:extLst>
            </p:cNvPr>
            <p:cNvSpPr/>
            <p:nvPr/>
          </p:nvSpPr>
          <p:spPr>
            <a:xfrm>
              <a:off x="987806" y="4625975"/>
              <a:ext cx="1397521" cy="17715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050">
                  <a:solidFill>
                    <a:srgbClr val="000000"/>
                  </a:solidFill>
                  <a:effectLst/>
                  <a:latin typeface="Candara" panose="020E0502030303020204" pitchFamily="34" charset="0"/>
                  <a:ea typeface="Candara" panose="020E0502030303020204" pitchFamily="34" charset="0"/>
                  <a:cs typeface="Candara" panose="020E0502030303020204" pitchFamily="34" charset="0"/>
                </a:rPr>
                <a:t>для киоска (прайс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2" name="Rectangle 433">
              <a:extLst>
                <a:ext uri="{FF2B5EF4-FFF2-40B4-BE49-F238E27FC236}">
                  <a16:creationId xmlns:a16="http://schemas.microsoft.com/office/drawing/2014/main" id="{554677E0-6AF4-4AB2-8337-FF799DD96853}"/>
                </a:ext>
              </a:extLst>
            </p:cNvPr>
            <p:cNvSpPr/>
            <p:nvPr/>
          </p:nvSpPr>
          <p:spPr>
            <a:xfrm>
              <a:off x="2039366" y="4625975"/>
              <a:ext cx="44949" cy="17715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050">
                  <a:solidFill>
                    <a:srgbClr val="000000"/>
                  </a:solidFill>
                  <a:effectLst/>
                  <a:latin typeface="Candara" panose="020E0502030303020204" pitchFamily="34" charset="0"/>
                  <a:ea typeface="Candara" panose="020E0502030303020204" pitchFamily="34" charset="0"/>
                  <a:cs typeface="Candara" panose="020E0502030303020204" pitchFamily="34" charset="0"/>
                </a:rPr>
                <a:t>-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3" name="Rectangle 434">
              <a:extLst>
                <a:ext uri="{FF2B5EF4-FFF2-40B4-BE49-F238E27FC236}">
                  <a16:creationId xmlns:a16="http://schemas.microsoft.com/office/drawing/2014/main" id="{0CB9336D-5632-446C-AC95-AD4CACD07B1E}"/>
                </a:ext>
              </a:extLst>
            </p:cNvPr>
            <p:cNvSpPr/>
            <p:nvPr/>
          </p:nvSpPr>
          <p:spPr>
            <a:xfrm>
              <a:off x="2072894" y="4625975"/>
              <a:ext cx="539923" cy="17715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050">
                  <a:solidFill>
                    <a:srgbClr val="000000"/>
                  </a:solidFill>
                  <a:effectLst/>
                  <a:latin typeface="Candara" panose="020E0502030303020204" pitchFamily="34" charset="0"/>
                  <a:ea typeface="Candara" panose="020E0502030303020204" pitchFamily="34" charset="0"/>
                  <a:cs typeface="Candara" panose="020E0502030303020204" pitchFamily="34" charset="0"/>
                </a:rPr>
                <a:t>чекера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4" name="Rectangle 435">
              <a:extLst>
                <a:ext uri="{FF2B5EF4-FFF2-40B4-BE49-F238E27FC236}">
                  <a16:creationId xmlns:a16="http://schemas.microsoft.com/office/drawing/2014/main" id="{47CFF578-1ED6-413C-BF0C-1828AA56BD4D}"/>
                </a:ext>
              </a:extLst>
            </p:cNvPr>
            <p:cNvSpPr/>
            <p:nvPr/>
          </p:nvSpPr>
          <p:spPr>
            <a:xfrm>
              <a:off x="2478659" y="4625975"/>
              <a:ext cx="62964" cy="17715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050">
                  <a:solidFill>
                    <a:srgbClr val="000000"/>
                  </a:solidFill>
                  <a:effectLst/>
                  <a:latin typeface="Candara" panose="020E0502030303020204" pitchFamily="34" charset="0"/>
                  <a:ea typeface="Candara" panose="020E0502030303020204" pitchFamily="34" charset="0"/>
                  <a:cs typeface="Candara" panose="020E0502030303020204" pitchFamily="34" charset="0"/>
                </a:rPr>
                <a:t>)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5" name="Shape 436">
              <a:extLst>
                <a:ext uri="{FF2B5EF4-FFF2-40B4-BE49-F238E27FC236}">
                  <a16:creationId xmlns:a16="http://schemas.microsoft.com/office/drawing/2014/main" id="{9E35D379-4340-41DD-A8C1-53887B1DBDE5}"/>
                </a:ext>
              </a:extLst>
            </p:cNvPr>
            <p:cNvSpPr/>
            <p:nvPr/>
          </p:nvSpPr>
          <p:spPr>
            <a:xfrm>
              <a:off x="1898904" y="1560854"/>
              <a:ext cx="1495298" cy="1450594"/>
            </a:xfrm>
            <a:custGeom>
              <a:avLst/>
              <a:gdLst/>
              <a:ahLst/>
              <a:cxnLst/>
              <a:rect l="0" t="0" r="0" b="0"/>
              <a:pathLst>
                <a:path w="1495298" h="1450594">
                  <a:moveTo>
                    <a:pt x="228600" y="0"/>
                  </a:moveTo>
                  <a:lnTo>
                    <a:pt x="228600" y="76200"/>
                  </a:lnTo>
                  <a:lnTo>
                    <a:pt x="583819" y="76200"/>
                  </a:lnTo>
                  <a:cubicBezTo>
                    <a:pt x="604774" y="76200"/>
                    <a:pt x="621919" y="93218"/>
                    <a:pt x="621919" y="114300"/>
                  </a:cubicBezTo>
                  <a:lnTo>
                    <a:pt x="621919" y="1298194"/>
                  </a:lnTo>
                  <a:lnTo>
                    <a:pt x="1266698" y="1298194"/>
                  </a:lnTo>
                  <a:lnTo>
                    <a:pt x="1266698" y="1221994"/>
                  </a:lnTo>
                  <a:lnTo>
                    <a:pt x="1495298" y="1336294"/>
                  </a:lnTo>
                  <a:lnTo>
                    <a:pt x="1266698" y="1450594"/>
                  </a:lnTo>
                  <a:lnTo>
                    <a:pt x="1266698" y="1374394"/>
                  </a:lnTo>
                  <a:lnTo>
                    <a:pt x="583819" y="1374394"/>
                  </a:lnTo>
                  <a:cubicBezTo>
                    <a:pt x="562737" y="1374394"/>
                    <a:pt x="545719" y="1357376"/>
                    <a:pt x="545719" y="1336294"/>
                  </a:cubicBezTo>
                  <a:lnTo>
                    <a:pt x="545719" y="152400"/>
                  </a:lnTo>
                  <a:lnTo>
                    <a:pt x="228600" y="152400"/>
                  </a:lnTo>
                  <a:lnTo>
                    <a:pt x="228600" y="228600"/>
                  </a:lnTo>
                  <a:lnTo>
                    <a:pt x="0" y="114300"/>
                  </a:lnTo>
                  <a:lnTo>
                    <a:pt x="2286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50B4C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6" name="Shape 437">
              <a:extLst>
                <a:ext uri="{FF2B5EF4-FFF2-40B4-BE49-F238E27FC236}">
                  <a16:creationId xmlns:a16="http://schemas.microsoft.com/office/drawing/2014/main" id="{ACABE1DD-221B-47C7-9D9C-279F37AD6C50}"/>
                </a:ext>
              </a:extLst>
            </p:cNvPr>
            <p:cNvSpPr/>
            <p:nvPr/>
          </p:nvSpPr>
          <p:spPr>
            <a:xfrm>
              <a:off x="2180844" y="3231158"/>
              <a:ext cx="1216533" cy="905256"/>
            </a:xfrm>
            <a:custGeom>
              <a:avLst/>
              <a:gdLst/>
              <a:ahLst/>
              <a:cxnLst/>
              <a:rect l="0" t="0" r="0" b="0"/>
              <a:pathLst>
                <a:path w="1216533" h="905256">
                  <a:moveTo>
                    <a:pt x="987933" y="0"/>
                  </a:moveTo>
                  <a:lnTo>
                    <a:pt x="1216533" y="114300"/>
                  </a:lnTo>
                  <a:lnTo>
                    <a:pt x="987933" y="228600"/>
                  </a:lnTo>
                  <a:lnTo>
                    <a:pt x="987933" y="152400"/>
                  </a:lnTo>
                  <a:lnTo>
                    <a:pt x="732028" y="152400"/>
                  </a:lnTo>
                  <a:lnTo>
                    <a:pt x="732028" y="790956"/>
                  </a:lnTo>
                  <a:cubicBezTo>
                    <a:pt x="732028" y="811911"/>
                    <a:pt x="715010" y="829056"/>
                    <a:pt x="693928" y="829056"/>
                  </a:cubicBezTo>
                  <a:lnTo>
                    <a:pt x="228600" y="829056"/>
                  </a:lnTo>
                  <a:lnTo>
                    <a:pt x="228600" y="905256"/>
                  </a:lnTo>
                  <a:lnTo>
                    <a:pt x="0" y="790956"/>
                  </a:lnTo>
                  <a:lnTo>
                    <a:pt x="228600" y="676656"/>
                  </a:lnTo>
                  <a:lnTo>
                    <a:pt x="228600" y="752856"/>
                  </a:lnTo>
                  <a:lnTo>
                    <a:pt x="655828" y="752856"/>
                  </a:lnTo>
                  <a:lnTo>
                    <a:pt x="655828" y="114300"/>
                  </a:lnTo>
                  <a:cubicBezTo>
                    <a:pt x="655828" y="93218"/>
                    <a:pt x="672973" y="76200"/>
                    <a:pt x="693928" y="76200"/>
                  </a:cubicBezTo>
                  <a:lnTo>
                    <a:pt x="987933" y="76200"/>
                  </a:lnTo>
                  <a:lnTo>
                    <a:pt x="987933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50B4C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7" name="Shape 438">
              <a:extLst>
                <a:ext uri="{FF2B5EF4-FFF2-40B4-BE49-F238E27FC236}">
                  <a16:creationId xmlns:a16="http://schemas.microsoft.com/office/drawing/2014/main" id="{332DB8B3-2A33-45BD-A872-947B08ABBF24}"/>
                </a:ext>
              </a:extLst>
            </p:cNvPr>
            <p:cNvSpPr/>
            <p:nvPr/>
          </p:nvSpPr>
          <p:spPr>
            <a:xfrm>
              <a:off x="4306825" y="3017798"/>
              <a:ext cx="1111885" cy="229489"/>
            </a:xfrm>
            <a:custGeom>
              <a:avLst/>
              <a:gdLst/>
              <a:ahLst/>
              <a:cxnLst/>
              <a:rect l="0" t="0" r="0" b="0"/>
              <a:pathLst>
                <a:path w="1111885" h="229489">
                  <a:moveTo>
                    <a:pt x="228600" y="0"/>
                  </a:moveTo>
                  <a:lnTo>
                    <a:pt x="228600" y="76200"/>
                  </a:lnTo>
                  <a:lnTo>
                    <a:pt x="555879" y="76200"/>
                  </a:lnTo>
                  <a:lnTo>
                    <a:pt x="560296" y="77089"/>
                  </a:lnTo>
                  <a:lnTo>
                    <a:pt x="883285" y="77089"/>
                  </a:lnTo>
                  <a:lnTo>
                    <a:pt x="883285" y="889"/>
                  </a:lnTo>
                  <a:lnTo>
                    <a:pt x="1111885" y="115189"/>
                  </a:lnTo>
                  <a:lnTo>
                    <a:pt x="883285" y="229489"/>
                  </a:lnTo>
                  <a:lnTo>
                    <a:pt x="883285" y="153289"/>
                  </a:lnTo>
                  <a:lnTo>
                    <a:pt x="555879" y="153289"/>
                  </a:lnTo>
                  <a:lnTo>
                    <a:pt x="551504" y="152400"/>
                  </a:lnTo>
                  <a:lnTo>
                    <a:pt x="228600" y="152400"/>
                  </a:lnTo>
                  <a:lnTo>
                    <a:pt x="228600" y="228600"/>
                  </a:lnTo>
                  <a:lnTo>
                    <a:pt x="0" y="114300"/>
                  </a:lnTo>
                  <a:lnTo>
                    <a:pt x="2286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50B4C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8" name="Rectangle 439">
              <a:extLst>
                <a:ext uri="{FF2B5EF4-FFF2-40B4-BE49-F238E27FC236}">
                  <a16:creationId xmlns:a16="http://schemas.microsoft.com/office/drawing/2014/main" id="{E7ED6B20-4A97-4EC8-8A0E-CAF2DFDA5E4E}"/>
                </a:ext>
              </a:extLst>
            </p:cNvPr>
            <p:cNvSpPr/>
            <p:nvPr/>
          </p:nvSpPr>
          <p:spPr>
            <a:xfrm>
              <a:off x="5534914" y="4034409"/>
              <a:ext cx="1689868" cy="17714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050">
                  <a:solidFill>
                    <a:srgbClr val="000000"/>
                  </a:solidFill>
                  <a:effectLst/>
                  <a:latin typeface="Candara" panose="020E0502030303020204" pitchFamily="34" charset="0"/>
                  <a:ea typeface="Candara" panose="020E0502030303020204" pitchFamily="34" charset="0"/>
                  <a:cs typeface="Candara" panose="020E0502030303020204" pitchFamily="34" charset="0"/>
                </a:rPr>
                <a:t>средства разработки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9" name="Rectangle 440">
              <a:extLst>
                <a:ext uri="{FF2B5EF4-FFF2-40B4-BE49-F238E27FC236}">
                  <a16:creationId xmlns:a16="http://schemas.microsoft.com/office/drawing/2014/main" id="{D6D1B3FB-782E-4ADC-A7AC-97D20FF6B1BF}"/>
                </a:ext>
              </a:extLst>
            </p:cNvPr>
            <p:cNvSpPr/>
            <p:nvPr/>
          </p:nvSpPr>
          <p:spPr>
            <a:xfrm>
              <a:off x="5521199" y="4194429"/>
              <a:ext cx="1720904" cy="17715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050">
                  <a:solidFill>
                    <a:srgbClr val="000000"/>
                  </a:solidFill>
                  <a:effectLst/>
                  <a:latin typeface="Candara" panose="020E0502030303020204" pitchFamily="34" charset="0"/>
                  <a:ea typeface="Candara" panose="020E0502030303020204" pitchFamily="34" charset="0"/>
                  <a:cs typeface="Candara" panose="020E0502030303020204" pitchFamily="34" charset="0"/>
                </a:rPr>
                <a:t>и администрирования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0" name="Rectangle 441">
              <a:extLst>
                <a:ext uri="{FF2B5EF4-FFF2-40B4-BE49-F238E27FC236}">
                  <a16:creationId xmlns:a16="http://schemas.microsoft.com/office/drawing/2014/main" id="{CA8C6FBC-4197-4869-80A3-9D509FF850DC}"/>
                </a:ext>
              </a:extLst>
            </p:cNvPr>
            <p:cNvSpPr/>
            <p:nvPr/>
          </p:nvSpPr>
          <p:spPr>
            <a:xfrm>
              <a:off x="5693410" y="4354450"/>
              <a:ext cx="1260890" cy="17714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050" b="1">
                  <a:solidFill>
                    <a:srgbClr val="000000"/>
                  </a:solidFill>
                  <a:effectLst/>
                  <a:latin typeface="Candara" panose="020E0502030303020204" pitchFamily="34" charset="0"/>
                  <a:ea typeface="Candara" panose="020E0502030303020204" pitchFamily="34" charset="0"/>
                  <a:cs typeface="Candara" panose="020E0502030303020204" pitchFamily="34" charset="0"/>
                </a:rPr>
                <a:t>Mobile SMARTS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1" name="Shape 442">
              <a:extLst>
                <a:ext uri="{FF2B5EF4-FFF2-40B4-BE49-F238E27FC236}">
                  <a16:creationId xmlns:a16="http://schemas.microsoft.com/office/drawing/2014/main" id="{80DC5B36-327E-4A04-A654-3631D83435A2}"/>
                </a:ext>
              </a:extLst>
            </p:cNvPr>
            <p:cNvSpPr/>
            <p:nvPr/>
          </p:nvSpPr>
          <p:spPr>
            <a:xfrm>
              <a:off x="2610612" y="3383558"/>
              <a:ext cx="784860" cy="1873047"/>
            </a:xfrm>
            <a:custGeom>
              <a:avLst/>
              <a:gdLst/>
              <a:ahLst/>
              <a:cxnLst/>
              <a:rect l="0" t="0" r="0" b="0"/>
              <a:pathLst>
                <a:path w="784860" h="1873047">
                  <a:moveTo>
                    <a:pt x="556260" y="0"/>
                  </a:moveTo>
                  <a:lnTo>
                    <a:pt x="784860" y="114300"/>
                  </a:lnTo>
                  <a:lnTo>
                    <a:pt x="556260" y="228600"/>
                  </a:lnTo>
                  <a:lnTo>
                    <a:pt x="556260" y="152400"/>
                  </a:lnTo>
                  <a:lnTo>
                    <a:pt x="430530" y="152400"/>
                  </a:lnTo>
                  <a:lnTo>
                    <a:pt x="430530" y="1758747"/>
                  </a:lnTo>
                  <a:cubicBezTo>
                    <a:pt x="430530" y="1779791"/>
                    <a:pt x="413512" y="1796847"/>
                    <a:pt x="392430" y="1796847"/>
                  </a:cubicBezTo>
                  <a:lnTo>
                    <a:pt x="228600" y="1796847"/>
                  </a:lnTo>
                  <a:lnTo>
                    <a:pt x="228600" y="1873047"/>
                  </a:lnTo>
                  <a:lnTo>
                    <a:pt x="0" y="1758747"/>
                  </a:lnTo>
                  <a:lnTo>
                    <a:pt x="228600" y="1644447"/>
                  </a:lnTo>
                  <a:lnTo>
                    <a:pt x="228600" y="1720647"/>
                  </a:lnTo>
                  <a:lnTo>
                    <a:pt x="354330" y="1720647"/>
                  </a:lnTo>
                  <a:lnTo>
                    <a:pt x="354330" y="114300"/>
                  </a:lnTo>
                  <a:cubicBezTo>
                    <a:pt x="354330" y="93218"/>
                    <a:pt x="371348" y="76200"/>
                    <a:pt x="392430" y="76200"/>
                  </a:cubicBezTo>
                  <a:lnTo>
                    <a:pt x="556260" y="76200"/>
                  </a:lnTo>
                  <a:lnTo>
                    <a:pt x="55626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50B4C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pic>
          <p:nvPicPr>
            <p:cNvPr id="32" name="Picture 444">
              <a:extLst>
                <a:ext uri="{FF2B5EF4-FFF2-40B4-BE49-F238E27FC236}">
                  <a16:creationId xmlns:a16="http://schemas.microsoft.com/office/drawing/2014/main" id="{F985F4D3-0601-4863-B038-70AD52FDA126}"/>
                </a:ext>
              </a:extLst>
            </p:cNvPr>
            <p:cNvPicPr/>
            <p:nvPr/>
          </p:nvPicPr>
          <p:blipFill>
            <a:blip r:embed="rId9"/>
            <a:stretch>
              <a:fillRect/>
            </a:stretch>
          </p:blipFill>
          <p:spPr>
            <a:xfrm>
              <a:off x="1909572" y="4791734"/>
              <a:ext cx="701040" cy="701040"/>
            </a:xfrm>
            <a:prstGeom prst="rect">
              <a:avLst/>
            </a:prstGeom>
          </p:spPr>
        </p:pic>
        <p:sp>
          <p:nvSpPr>
            <p:cNvPr id="33" name="Rectangle 446">
              <a:extLst>
                <a:ext uri="{FF2B5EF4-FFF2-40B4-BE49-F238E27FC236}">
                  <a16:creationId xmlns:a16="http://schemas.microsoft.com/office/drawing/2014/main" id="{8BE83F96-BA71-43FF-A967-7FB13C04338E}"/>
                </a:ext>
              </a:extLst>
            </p:cNvPr>
            <p:cNvSpPr/>
            <p:nvPr/>
          </p:nvSpPr>
          <p:spPr>
            <a:xfrm>
              <a:off x="1564259" y="5524221"/>
              <a:ext cx="573456" cy="17715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050">
                  <a:solidFill>
                    <a:srgbClr val="000000"/>
                  </a:solidFill>
                  <a:effectLst/>
                  <a:latin typeface="Candara" panose="020E0502030303020204" pitchFamily="34" charset="0"/>
                  <a:ea typeface="Candara" panose="020E0502030303020204" pitchFamily="34" charset="0"/>
                  <a:cs typeface="Candara" panose="020E0502030303020204" pitchFamily="34" charset="0"/>
                </a:rPr>
                <a:t>клиент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4" name="Rectangle 447">
              <a:extLst>
                <a:ext uri="{FF2B5EF4-FFF2-40B4-BE49-F238E27FC236}">
                  <a16:creationId xmlns:a16="http://schemas.microsoft.com/office/drawing/2014/main" id="{62489213-493F-4316-9032-B54D5FE3EB82}"/>
                </a:ext>
              </a:extLst>
            </p:cNvPr>
            <p:cNvSpPr/>
            <p:nvPr/>
          </p:nvSpPr>
          <p:spPr>
            <a:xfrm>
              <a:off x="1990979" y="5524221"/>
              <a:ext cx="1260890" cy="17715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050" b="1">
                  <a:solidFill>
                    <a:srgbClr val="000000"/>
                  </a:solidFill>
                  <a:effectLst/>
                  <a:latin typeface="Candara" panose="020E0502030303020204" pitchFamily="34" charset="0"/>
                  <a:ea typeface="Candara" panose="020E0502030303020204" pitchFamily="34" charset="0"/>
                  <a:cs typeface="Candara" panose="020E0502030303020204" pitchFamily="34" charset="0"/>
                </a:rPr>
                <a:t>Mobile SMARTS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5" name="Rectangle 448">
              <a:extLst>
                <a:ext uri="{FF2B5EF4-FFF2-40B4-BE49-F238E27FC236}">
                  <a16:creationId xmlns:a16="http://schemas.microsoft.com/office/drawing/2014/main" id="{EB3CDD13-0245-4AAA-8A8A-EDC56FD8A173}"/>
                </a:ext>
              </a:extLst>
            </p:cNvPr>
            <p:cNvSpPr/>
            <p:nvPr/>
          </p:nvSpPr>
          <p:spPr>
            <a:xfrm>
              <a:off x="1559687" y="5684546"/>
              <a:ext cx="1841125" cy="17714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050">
                  <a:solidFill>
                    <a:srgbClr val="000000"/>
                  </a:solidFill>
                  <a:effectLst/>
                  <a:latin typeface="Candara" panose="020E0502030303020204" pitchFamily="34" charset="0"/>
                  <a:ea typeface="Candara" panose="020E0502030303020204" pitchFamily="34" charset="0"/>
                  <a:cs typeface="Candara" panose="020E0502030303020204" pitchFamily="34" charset="0"/>
                </a:rPr>
                <a:t>для индустриальных ПК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pic>
          <p:nvPicPr>
            <p:cNvPr id="36" name="Picture 450">
              <a:extLst>
                <a:ext uri="{FF2B5EF4-FFF2-40B4-BE49-F238E27FC236}">
                  <a16:creationId xmlns:a16="http://schemas.microsoft.com/office/drawing/2014/main" id="{6D4C671C-F4BC-40CA-9A2A-4495C6AC0B7F}"/>
                </a:ext>
              </a:extLst>
            </p:cNvPr>
            <p:cNvPicPr/>
            <p:nvPr/>
          </p:nvPicPr>
          <p:blipFill>
            <a:blip r:embed="rId10"/>
            <a:stretch>
              <a:fillRect/>
            </a:stretch>
          </p:blipFill>
          <p:spPr>
            <a:xfrm rot="-10799999" flipV="1">
              <a:off x="915924" y="4838978"/>
              <a:ext cx="289560" cy="303276"/>
            </a:xfrm>
            <a:prstGeom prst="rect">
              <a:avLst/>
            </a:prstGeom>
          </p:spPr>
        </p:pic>
        <p:sp>
          <p:nvSpPr>
            <p:cNvPr id="37" name="Shape 9420">
              <a:extLst>
                <a:ext uri="{FF2B5EF4-FFF2-40B4-BE49-F238E27FC236}">
                  <a16:creationId xmlns:a16="http://schemas.microsoft.com/office/drawing/2014/main" id="{2193A406-CD50-40A4-9D9A-69C43517770C}"/>
                </a:ext>
              </a:extLst>
            </p:cNvPr>
            <p:cNvSpPr/>
            <p:nvPr/>
          </p:nvSpPr>
          <p:spPr>
            <a:xfrm>
              <a:off x="3115056" y="3648734"/>
              <a:ext cx="1648968" cy="262128"/>
            </a:xfrm>
            <a:custGeom>
              <a:avLst/>
              <a:gdLst/>
              <a:ahLst/>
              <a:cxnLst/>
              <a:rect l="0" t="0" r="0" b="0"/>
              <a:pathLst>
                <a:path w="1648968" h="262128">
                  <a:moveTo>
                    <a:pt x="0" y="0"/>
                  </a:moveTo>
                  <a:lnTo>
                    <a:pt x="1648968" y="0"/>
                  </a:lnTo>
                  <a:lnTo>
                    <a:pt x="1648968" y="262128"/>
                  </a:lnTo>
                  <a:lnTo>
                    <a:pt x="0" y="262128"/>
                  </a:lnTo>
                  <a:lnTo>
                    <a:pt x="0" y="0"/>
                  </a:lnTo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8" name="Rectangle 452">
              <a:extLst>
                <a:ext uri="{FF2B5EF4-FFF2-40B4-BE49-F238E27FC236}">
                  <a16:creationId xmlns:a16="http://schemas.microsoft.com/office/drawing/2014/main" id="{C7243846-75E2-4976-AFD3-6C8197B18070}"/>
                </a:ext>
              </a:extLst>
            </p:cNvPr>
            <p:cNvSpPr/>
            <p:nvPr/>
          </p:nvSpPr>
          <p:spPr>
            <a:xfrm>
              <a:off x="3246120" y="3723132"/>
              <a:ext cx="589688" cy="17715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050">
                  <a:solidFill>
                    <a:srgbClr val="000000"/>
                  </a:solidFill>
                  <a:effectLst/>
                  <a:latin typeface="Candara" panose="020E0502030303020204" pitchFamily="34" charset="0"/>
                  <a:ea typeface="Candara" panose="020E0502030303020204" pitchFamily="34" charset="0"/>
                  <a:cs typeface="Candara" panose="020E0502030303020204" pitchFamily="34" charset="0"/>
                </a:rPr>
                <a:t>сервер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9" name="Rectangle 453">
              <a:extLst>
                <a:ext uri="{FF2B5EF4-FFF2-40B4-BE49-F238E27FC236}">
                  <a16:creationId xmlns:a16="http://schemas.microsoft.com/office/drawing/2014/main" id="{85F74729-F7D2-4331-AD52-0970576E2256}"/>
                </a:ext>
              </a:extLst>
            </p:cNvPr>
            <p:cNvSpPr/>
            <p:nvPr/>
          </p:nvSpPr>
          <p:spPr>
            <a:xfrm>
              <a:off x="3688334" y="3723132"/>
              <a:ext cx="1260890" cy="17715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050" b="1">
                  <a:solidFill>
                    <a:srgbClr val="000000"/>
                  </a:solidFill>
                  <a:effectLst/>
                  <a:latin typeface="Candara" panose="020E0502030303020204" pitchFamily="34" charset="0"/>
                  <a:ea typeface="Candara" panose="020E0502030303020204" pitchFamily="34" charset="0"/>
                  <a:cs typeface="Candara" panose="020E0502030303020204" pitchFamily="34" charset="0"/>
                </a:rPr>
                <a:t>Mobile SMARTS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pic>
          <p:nvPicPr>
            <p:cNvPr id="40" name="Picture 455">
              <a:extLst>
                <a:ext uri="{FF2B5EF4-FFF2-40B4-BE49-F238E27FC236}">
                  <a16:creationId xmlns:a16="http://schemas.microsoft.com/office/drawing/2014/main" id="{79720A54-54BC-48D8-BD3C-7EEC62E6794C}"/>
                </a:ext>
              </a:extLst>
            </p:cNvPr>
            <p:cNvPicPr/>
            <p:nvPr/>
          </p:nvPicPr>
          <p:blipFill>
            <a:blip r:embed="rId10"/>
            <a:stretch>
              <a:fillRect/>
            </a:stretch>
          </p:blipFill>
          <p:spPr>
            <a:xfrm rot="-10799999" flipV="1">
              <a:off x="926592" y="5142254"/>
              <a:ext cx="288036" cy="303276"/>
            </a:xfrm>
            <a:prstGeom prst="rect">
              <a:avLst/>
            </a:prstGeom>
          </p:spPr>
        </p:pic>
        <p:sp>
          <p:nvSpPr>
            <p:cNvPr id="41" name="Shape 9421">
              <a:extLst>
                <a:ext uri="{FF2B5EF4-FFF2-40B4-BE49-F238E27FC236}">
                  <a16:creationId xmlns:a16="http://schemas.microsoft.com/office/drawing/2014/main" id="{AAF44AC2-6A72-461E-8F23-23DD3AFDAE68}"/>
                </a:ext>
              </a:extLst>
            </p:cNvPr>
            <p:cNvSpPr/>
            <p:nvPr/>
          </p:nvSpPr>
          <p:spPr>
            <a:xfrm>
              <a:off x="3395472" y="3442994"/>
              <a:ext cx="70104" cy="109728"/>
            </a:xfrm>
            <a:custGeom>
              <a:avLst/>
              <a:gdLst/>
              <a:ahLst/>
              <a:cxnLst/>
              <a:rect l="0" t="0" r="0" b="0"/>
              <a:pathLst>
                <a:path w="70104" h="109728">
                  <a:moveTo>
                    <a:pt x="0" y="0"/>
                  </a:moveTo>
                  <a:lnTo>
                    <a:pt x="70104" y="0"/>
                  </a:lnTo>
                  <a:lnTo>
                    <a:pt x="70104" y="109728"/>
                  </a:lnTo>
                  <a:lnTo>
                    <a:pt x="0" y="109728"/>
                  </a:lnTo>
                  <a:lnTo>
                    <a:pt x="0" y="0"/>
                  </a:lnTo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2" name="Shape 457">
              <a:extLst>
                <a:ext uri="{FF2B5EF4-FFF2-40B4-BE49-F238E27FC236}">
                  <a16:creationId xmlns:a16="http://schemas.microsoft.com/office/drawing/2014/main" id="{31B60B46-62CB-455D-9A6F-B51207F8E84F}"/>
                </a:ext>
              </a:extLst>
            </p:cNvPr>
            <p:cNvSpPr/>
            <p:nvPr/>
          </p:nvSpPr>
          <p:spPr>
            <a:xfrm>
              <a:off x="1274064" y="4942610"/>
              <a:ext cx="551434" cy="229273"/>
            </a:xfrm>
            <a:custGeom>
              <a:avLst/>
              <a:gdLst/>
              <a:ahLst/>
              <a:cxnLst/>
              <a:rect l="0" t="0" r="0" b="0"/>
              <a:pathLst>
                <a:path w="551434" h="229273">
                  <a:moveTo>
                    <a:pt x="228600" y="0"/>
                  </a:moveTo>
                  <a:lnTo>
                    <a:pt x="228600" y="76200"/>
                  </a:lnTo>
                  <a:lnTo>
                    <a:pt x="275717" y="76200"/>
                  </a:lnTo>
                  <a:lnTo>
                    <a:pt x="279056" y="76873"/>
                  </a:lnTo>
                  <a:lnTo>
                    <a:pt x="322834" y="76873"/>
                  </a:lnTo>
                  <a:lnTo>
                    <a:pt x="322834" y="635"/>
                  </a:lnTo>
                  <a:lnTo>
                    <a:pt x="551434" y="114973"/>
                  </a:lnTo>
                  <a:lnTo>
                    <a:pt x="322834" y="229273"/>
                  </a:lnTo>
                  <a:lnTo>
                    <a:pt x="322834" y="153073"/>
                  </a:lnTo>
                  <a:lnTo>
                    <a:pt x="275717" y="153073"/>
                  </a:lnTo>
                  <a:lnTo>
                    <a:pt x="272379" y="152400"/>
                  </a:lnTo>
                  <a:lnTo>
                    <a:pt x="228600" y="152400"/>
                  </a:lnTo>
                  <a:lnTo>
                    <a:pt x="228600" y="228600"/>
                  </a:lnTo>
                  <a:lnTo>
                    <a:pt x="0" y="114300"/>
                  </a:lnTo>
                  <a:lnTo>
                    <a:pt x="2286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50B4C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3" name="Shape 458">
              <a:extLst>
                <a:ext uri="{FF2B5EF4-FFF2-40B4-BE49-F238E27FC236}">
                  <a16:creationId xmlns:a16="http://schemas.microsoft.com/office/drawing/2014/main" id="{4B2A7B0B-C5E1-49A1-9663-A708671A4768}"/>
                </a:ext>
              </a:extLst>
            </p:cNvPr>
            <p:cNvSpPr/>
            <p:nvPr/>
          </p:nvSpPr>
          <p:spPr>
            <a:xfrm>
              <a:off x="1274064" y="5127014"/>
              <a:ext cx="551434" cy="229108"/>
            </a:xfrm>
            <a:custGeom>
              <a:avLst/>
              <a:gdLst/>
              <a:ahLst/>
              <a:cxnLst/>
              <a:rect l="0" t="0" r="0" b="0"/>
              <a:pathLst>
                <a:path w="551434" h="229108">
                  <a:moveTo>
                    <a:pt x="322834" y="0"/>
                  </a:moveTo>
                  <a:lnTo>
                    <a:pt x="551434" y="114300"/>
                  </a:lnTo>
                  <a:lnTo>
                    <a:pt x="322834" y="228600"/>
                  </a:lnTo>
                  <a:lnTo>
                    <a:pt x="322834" y="152400"/>
                  </a:lnTo>
                  <a:lnTo>
                    <a:pt x="278237" y="152400"/>
                  </a:lnTo>
                  <a:lnTo>
                    <a:pt x="275717" y="152908"/>
                  </a:lnTo>
                  <a:lnTo>
                    <a:pt x="228600" y="152908"/>
                  </a:lnTo>
                  <a:lnTo>
                    <a:pt x="228600" y="229108"/>
                  </a:lnTo>
                  <a:lnTo>
                    <a:pt x="0" y="114808"/>
                  </a:lnTo>
                  <a:lnTo>
                    <a:pt x="228600" y="508"/>
                  </a:lnTo>
                  <a:lnTo>
                    <a:pt x="228600" y="76708"/>
                  </a:lnTo>
                  <a:lnTo>
                    <a:pt x="273197" y="76708"/>
                  </a:lnTo>
                  <a:lnTo>
                    <a:pt x="275717" y="76200"/>
                  </a:lnTo>
                  <a:lnTo>
                    <a:pt x="322834" y="76200"/>
                  </a:lnTo>
                  <a:lnTo>
                    <a:pt x="322834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50B4C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4" name="Rectangle 460">
              <a:extLst>
                <a:ext uri="{FF2B5EF4-FFF2-40B4-BE49-F238E27FC236}">
                  <a16:creationId xmlns:a16="http://schemas.microsoft.com/office/drawing/2014/main" id="{CC2E2A1D-E74B-4E70-8FF3-117A65B81813}"/>
                </a:ext>
              </a:extLst>
            </p:cNvPr>
            <p:cNvSpPr/>
            <p:nvPr/>
          </p:nvSpPr>
          <p:spPr>
            <a:xfrm>
              <a:off x="829310" y="5529403"/>
              <a:ext cx="653366" cy="17714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050">
                  <a:solidFill>
                    <a:srgbClr val="000000"/>
                  </a:solidFill>
                  <a:effectLst/>
                  <a:latin typeface="Candara" panose="020E0502030303020204" pitchFamily="34" charset="0"/>
                  <a:ea typeface="Candara" panose="020E0502030303020204" pitchFamily="34" charset="0"/>
                  <a:cs typeface="Candara" panose="020E0502030303020204" pitchFamily="34" charset="0"/>
                </a:rPr>
                <a:t>сканеры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pic>
          <p:nvPicPr>
            <p:cNvPr id="45" name="Picture 462">
              <a:extLst>
                <a:ext uri="{FF2B5EF4-FFF2-40B4-BE49-F238E27FC236}">
                  <a16:creationId xmlns:a16="http://schemas.microsoft.com/office/drawing/2014/main" id="{DFD84F0C-D678-4A19-950E-47F2B7EE7941}"/>
                </a:ext>
              </a:extLst>
            </p:cNvPr>
            <p:cNvPicPr/>
            <p:nvPr/>
          </p:nvPicPr>
          <p:blipFill>
            <a:blip r:embed="rId11"/>
            <a:stretch>
              <a:fillRect/>
            </a:stretch>
          </p:blipFill>
          <p:spPr>
            <a:xfrm>
              <a:off x="3364992" y="4604282"/>
              <a:ext cx="1042416" cy="824484"/>
            </a:xfrm>
            <a:prstGeom prst="rect">
              <a:avLst/>
            </a:prstGeom>
          </p:spPr>
        </p:pic>
        <p:sp>
          <p:nvSpPr>
            <p:cNvPr id="46" name="Shape 464">
              <a:extLst>
                <a:ext uri="{FF2B5EF4-FFF2-40B4-BE49-F238E27FC236}">
                  <a16:creationId xmlns:a16="http://schemas.microsoft.com/office/drawing/2014/main" id="{4B068EB8-FDBB-45AE-B417-947A45C5C16E}"/>
                </a:ext>
              </a:extLst>
            </p:cNvPr>
            <p:cNvSpPr/>
            <p:nvPr/>
          </p:nvSpPr>
          <p:spPr>
            <a:xfrm>
              <a:off x="3709416" y="3862094"/>
              <a:ext cx="278003" cy="651510"/>
            </a:xfrm>
            <a:custGeom>
              <a:avLst/>
              <a:gdLst/>
              <a:ahLst/>
              <a:cxnLst/>
              <a:rect l="0" t="0" r="0" b="0"/>
              <a:pathLst>
                <a:path w="278003" h="651510">
                  <a:moveTo>
                    <a:pt x="163703" y="0"/>
                  </a:moveTo>
                  <a:lnTo>
                    <a:pt x="278003" y="228600"/>
                  </a:lnTo>
                  <a:lnTo>
                    <a:pt x="201803" y="228600"/>
                  </a:lnTo>
                  <a:lnTo>
                    <a:pt x="201803" y="325755"/>
                  </a:lnTo>
                  <a:cubicBezTo>
                    <a:pt x="201803" y="346837"/>
                    <a:pt x="184785" y="363855"/>
                    <a:pt x="163703" y="363855"/>
                  </a:cubicBezTo>
                  <a:lnTo>
                    <a:pt x="152400" y="363855"/>
                  </a:lnTo>
                  <a:lnTo>
                    <a:pt x="152400" y="422910"/>
                  </a:lnTo>
                  <a:lnTo>
                    <a:pt x="228600" y="422910"/>
                  </a:lnTo>
                  <a:lnTo>
                    <a:pt x="114300" y="651510"/>
                  </a:lnTo>
                  <a:lnTo>
                    <a:pt x="0" y="422910"/>
                  </a:lnTo>
                  <a:lnTo>
                    <a:pt x="76200" y="422910"/>
                  </a:lnTo>
                  <a:lnTo>
                    <a:pt x="76200" y="325755"/>
                  </a:lnTo>
                  <a:cubicBezTo>
                    <a:pt x="76200" y="304673"/>
                    <a:pt x="93218" y="287655"/>
                    <a:pt x="114300" y="287655"/>
                  </a:cubicBezTo>
                  <a:lnTo>
                    <a:pt x="125603" y="287655"/>
                  </a:lnTo>
                  <a:lnTo>
                    <a:pt x="125603" y="228600"/>
                  </a:lnTo>
                  <a:lnTo>
                    <a:pt x="49403" y="228600"/>
                  </a:lnTo>
                  <a:lnTo>
                    <a:pt x="163703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50B4C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7" name="Rectangle 466">
              <a:extLst>
                <a:ext uri="{FF2B5EF4-FFF2-40B4-BE49-F238E27FC236}">
                  <a16:creationId xmlns:a16="http://schemas.microsoft.com/office/drawing/2014/main" id="{F9128BA2-24B1-4CD3-8EB7-7E8F6C5EEFD0}"/>
                </a:ext>
              </a:extLst>
            </p:cNvPr>
            <p:cNvSpPr/>
            <p:nvPr/>
          </p:nvSpPr>
          <p:spPr>
            <a:xfrm>
              <a:off x="4187063" y="5551958"/>
              <a:ext cx="760744" cy="17714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050">
                  <a:solidFill>
                    <a:srgbClr val="000000"/>
                  </a:solidFill>
                  <a:effectLst/>
                  <a:latin typeface="Candara" panose="020E0502030303020204" pitchFamily="34" charset="0"/>
                  <a:ea typeface="Candara" panose="020E0502030303020204" pitchFamily="34" charset="0"/>
                  <a:cs typeface="Candara" panose="020E0502030303020204" pitchFamily="34" charset="0"/>
                </a:rPr>
                <a:t>принтеры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pic>
          <p:nvPicPr>
            <p:cNvPr id="48" name="Picture 468">
              <a:extLst>
                <a:ext uri="{FF2B5EF4-FFF2-40B4-BE49-F238E27FC236}">
                  <a16:creationId xmlns:a16="http://schemas.microsoft.com/office/drawing/2014/main" id="{15DA892E-0EE3-4D0B-81CF-F86F9864C63B}"/>
                </a:ext>
              </a:extLst>
            </p:cNvPr>
            <p:cNvPicPr/>
            <p:nvPr/>
          </p:nvPicPr>
          <p:blipFill>
            <a:blip r:embed="rId12"/>
            <a:stretch>
              <a:fillRect/>
            </a:stretch>
          </p:blipFill>
          <p:spPr>
            <a:xfrm>
              <a:off x="4594860" y="4671338"/>
              <a:ext cx="629412" cy="588264"/>
            </a:xfrm>
            <a:prstGeom prst="rect">
              <a:avLst/>
            </a:prstGeom>
          </p:spPr>
        </p:pic>
        <p:sp>
          <p:nvSpPr>
            <p:cNvPr id="49" name="Shape 469">
              <a:extLst>
                <a:ext uri="{FF2B5EF4-FFF2-40B4-BE49-F238E27FC236}">
                  <a16:creationId xmlns:a16="http://schemas.microsoft.com/office/drawing/2014/main" id="{CCBF5340-C539-4B78-A052-08680C30FF6C}"/>
                </a:ext>
              </a:extLst>
            </p:cNvPr>
            <p:cNvSpPr/>
            <p:nvPr/>
          </p:nvSpPr>
          <p:spPr>
            <a:xfrm>
              <a:off x="4819650" y="4774208"/>
              <a:ext cx="379476" cy="425196"/>
            </a:xfrm>
            <a:custGeom>
              <a:avLst/>
              <a:gdLst/>
              <a:ahLst/>
              <a:cxnLst/>
              <a:rect l="0" t="0" r="0" b="0"/>
              <a:pathLst>
                <a:path w="379476" h="425196">
                  <a:moveTo>
                    <a:pt x="304546" y="0"/>
                  </a:moveTo>
                  <a:lnTo>
                    <a:pt x="361569" y="16256"/>
                  </a:lnTo>
                  <a:lnTo>
                    <a:pt x="368046" y="29337"/>
                  </a:lnTo>
                  <a:lnTo>
                    <a:pt x="366395" y="71628"/>
                  </a:lnTo>
                  <a:lnTo>
                    <a:pt x="376174" y="78232"/>
                  </a:lnTo>
                  <a:lnTo>
                    <a:pt x="374650" y="104267"/>
                  </a:lnTo>
                  <a:lnTo>
                    <a:pt x="379476" y="110744"/>
                  </a:lnTo>
                  <a:lnTo>
                    <a:pt x="379476" y="110744"/>
                  </a:lnTo>
                  <a:lnTo>
                    <a:pt x="379476" y="127127"/>
                  </a:lnTo>
                  <a:lnTo>
                    <a:pt x="371348" y="135255"/>
                  </a:lnTo>
                  <a:lnTo>
                    <a:pt x="366395" y="145034"/>
                  </a:lnTo>
                  <a:lnTo>
                    <a:pt x="361569" y="184086"/>
                  </a:lnTo>
                  <a:lnTo>
                    <a:pt x="346964" y="198755"/>
                  </a:lnTo>
                  <a:lnTo>
                    <a:pt x="346964" y="241109"/>
                  </a:lnTo>
                  <a:lnTo>
                    <a:pt x="128651" y="425196"/>
                  </a:lnTo>
                  <a:lnTo>
                    <a:pt x="110744" y="423570"/>
                  </a:lnTo>
                  <a:lnTo>
                    <a:pt x="0" y="382841"/>
                  </a:lnTo>
                </a:path>
              </a:pathLst>
            </a:custGeom>
            <a:ln w="19050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0" name="Shape 470">
              <a:extLst>
                <a:ext uri="{FF2B5EF4-FFF2-40B4-BE49-F238E27FC236}">
                  <a16:creationId xmlns:a16="http://schemas.microsoft.com/office/drawing/2014/main" id="{8BE95B33-6B0F-414B-88BE-4F131250B94F}"/>
                </a:ext>
              </a:extLst>
            </p:cNvPr>
            <p:cNvSpPr/>
            <p:nvPr/>
          </p:nvSpPr>
          <p:spPr>
            <a:xfrm>
              <a:off x="4645025" y="4692293"/>
              <a:ext cx="260223" cy="156591"/>
            </a:xfrm>
            <a:custGeom>
              <a:avLst/>
              <a:gdLst/>
              <a:ahLst/>
              <a:cxnLst/>
              <a:rect l="0" t="0" r="0" b="0"/>
              <a:pathLst>
                <a:path w="260223" h="156591">
                  <a:moveTo>
                    <a:pt x="0" y="156591"/>
                  </a:moveTo>
                  <a:cubicBezTo>
                    <a:pt x="25400" y="78105"/>
                    <a:pt x="128016" y="16256"/>
                    <a:pt x="260223" y="0"/>
                  </a:cubicBezTo>
                </a:path>
              </a:pathLst>
            </a:custGeom>
            <a:ln w="12700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1" name="Shape 471">
              <a:extLst>
                <a:ext uri="{FF2B5EF4-FFF2-40B4-BE49-F238E27FC236}">
                  <a16:creationId xmlns:a16="http://schemas.microsoft.com/office/drawing/2014/main" id="{815E00CB-C6DF-4CAC-95C3-2939BB3FCCB5}"/>
                </a:ext>
              </a:extLst>
            </p:cNvPr>
            <p:cNvSpPr/>
            <p:nvPr/>
          </p:nvSpPr>
          <p:spPr>
            <a:xfrm>
              <a:off x="4860037" y="4698770"/>
              <a:ext cx="265176" cy="74676"/>
            </a:xfrm>
            <a:custGeom>
              <a:avLst/>
              <a:gdLst/>
              <a:ahLst/>
              <a:cxnLst/>
              <a:rect l="0" t="0" r="0" b="0"/>
              <a:pathLst>
                <a:path w="265176" h="74676">
                  <a:moveTo>
                    <a:pt x="0" y="0"/>
                  </a:moveTo>
                  <a:lnTo>
                    <a:pt x="265176" y="74676"/>
                  </a:lnTo>
                </a:path>
              </a:pathLst>
            </a:custGeom>
            <a:ln w="12700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2" name="Shape 473">
              <a:extLst>
                <a:ext uri="{FF2B5EF4-FFF2-40B4-BE49-F238E27FC236}">
                  <a16:creationId xmlns:a16="http://schemas.microsoft.com/office/drawing/2014/main" id="{00D93D54-C614-47E3-A09C-30BAC515EAA5}"/>
                </a:ext>
              </a:extLst>
            </p:cNvPr>
            <p:cNvSpPr/>
            <p:nvPr/>
          </p:nvSpPr>
          <p:spPr>
            <a:xfrm>
              <a:off x="4094988" y="3862094"/>
              <a:ext cx="898271" cy="741045"/>
            </a:xfrm>
            <a:custGeom>
              <a:avLst/>
              <a:gdLst/>
              <a:ahLst/>
              <a:cxnLst/>
              <a:rect l="0" t="0" r="0" b="0"/>
              <a:pathLst>
                <a:path w="898271" h="741045">
                  <a:moveTo>
                    <a:pt x="114300" y="0"/>
                  </a:moveTo>
                  <a:lnTo>
                    <a:pt x="228600" y="228600"/>
                  </a:lnTo>
                  <a:lnTo>
                    <a:pt x="152400" y="228600"/>
                  </a:lnTo>
                  <a:lnTo>
                    <a:pt x="152400" y="458978"/>
                  </a:lnTo>
                  <a:lnTo>
                    <a:pt x="783971" y="458978"/>
                  </a:lnTo>
                  <a:cubicBezTo>
                    <a:pt x="804926" y="458978"/>
                    <a:pt x="822071" y="476123"/>
                    <a:pt x="822071" y="497078"/>
                  </a:cubicBezTo>
                  <a:lnTo>
                    <a:pt x="822071" y="512445"/>
                  </a:lnTo>
                  <a:lnTo>
                    <a:pt x="898271" y="512445"/>
                  </a:lnTo>
                  <a:lnTo>
                    <a:pt x="783971" y="741045"/>
                  </a:lnTo>
                  <a:lnTo>
                    <a:pt x="681038" y="535178"/>
                  </a:lnTo>
                  <a:lnTo>
                    <a:pt x="114300" y="535178"/>
                  </a:lnTo>
                  <a:cubicBezTo>
                    <a:pt x="93218" y="535178"/>
                    <a:pt x="76200" y="518160"/>
                    <a:pt x="76200" y="497078"/>
                  </a:cubicBezTo>
                  <a:lnTo>
                    <a:pt x="76200" y="228600"/>
                  </a:lnTo>
                  <a:lnTo>
                    <a:pt x="0" y="228600"/>
                  </a:lnTo>
                  <a:lnTo>
                    <a:pt x="1143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50B4C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pic>
          <p:nvPicPr>
            <p:cNvPr id="53" name="Picture 8935">
              <a:extLst>
                <a:ext uri="{FF2B5EF4-FFF2-40B4-BE49-F238E27FC236}">
                  <a16:creationId xmlns:a16="http://schemas.microsoft.com/office/drawing/2014/main" id="{C102160E-AC6A-4289-8C65-757D6B84FBDD}"/>
                </a:ext>
              </a:extLst>
            </p:cNvPr>
            <p:cNvPicPr/>
            <p:nvPr/>
          </p:nvPicPr>
          <p:blipFill>
            <a:blip r:embed="rId13"/>
            <a:stretch>
              <a:fillRect/>
            </a:stretch>
          </p:blipFill>
          <p:spPr>
            <a:xfrm>
              <a:off x="2421128" y="892326"/>
              <a:ext cx="3011424" cy="1149096"/>
            </a:xfrm>
            <a:prstGeom prst="rect">
              <a:avLst/>
            </a:prstGeom>
          </p:spPr>
        </p:pic>
        <p:pic>
          <p:nvPicPr>
            <p:cNvPr id="54" name="Picture 476">
              <a:extLst>
                <a:ext uri="{FF2B5EF4-FFF2-40B4-BE49-F238E27FC236}">
                  <a16:creationId xmlns:a16="http://schemas.microsoft.com/office/drawing/2014/main" id="{13DF7783-CE86-4D4D-AFAC-EA45BC1E5E09}"/>
                </a:ext>
              </a:extLst>
            </p:cNvPr>
            <p:cNvPicPr/>
            <p:nvPr/>
          </p:nvPicPr>
          <p:blipFill>
            <a:blip r:embed="rId14"/>
            <a:stretch>
              <a:fillRect/>
            </a:stretch>
          </p:blipFill>
          <p:spPr>
            <a:xfrm>
              <a:off x="3262884" y="152678"/>
              <a:ext cx="1272540" cy="1272540"/>
            </a:xfrm>
            <a:prstGeom prst="rect">
              <a:avLst/>
            </a:prstGeom>
          </p:spPr>
        </p:pic>
        <p:sp>
          <p:nvSpPr>
            <p:cNvPr id="55" name="Shape 478">
              <a:extLst>
                <a:ext uri="{FF2B5EF4-FFF2-40B4-BE49-F238E27FC236}">
                  <a16:creationId xmlns:a16="http://schemas.microsoft.com/office/drawing/2014/main" id="{6F6E7D71-3304-426E-B91D-9163EC65C5E0}"/>
                </a:ext>
              </a:extLst>
            </p:cNvPr>
            <p:cNvSpPr/>
            <p:nvPr/>
          </p:nvSpPr>
          <p:spPr>
            <a:xfrm>
              <a:off x="3676269" y="1425218"/>
              <a:ext cx="440817" cy="1232916"/>
            </a:xfrm>
            <a:custGeom>
              <a:avLst/>
              <a:gdLst/>
              <a:ahLst/>
              <a:cxnLst/>
              <a:rect l="0" t="0" r="0" b="0"/>
              <a:pathLst>
                <a:path w="440817" h="1232916">
                  <a:moveTo>
                    <a:pt x="221742" y="0"/>
                  </a:moveTo>
                  <a:lnTo>
                    <a:pt x="440817" y="438150"/>
                  </a:lnTo>
                  <a:lnTo>
                    <a:pt x="294767" y="438150"/>
                  </a:lnTo>
                  <a:lnTo>
                    <a:pt x="294767" y="616458"/>
                  </a:lnTo>
                  <a:lnTo>
                    <a:pt x="292100" y="629673"/>
                  </a:lnTo>
                  <a:lnTo>
                    <a:pt x="292100" y="794766"/>
                  </a:lnTo>
                  <a:lnTo>
                    <a:pt x="438150" y="794766"/>
                  </a:lnTo>
                  <a:lnTo>
                    <a:pt x="219075" y="1232916"/>
                  </a:lnTo>
                  <a:lnTo>
                    <a:pt x="0" y="794766"/>
                  </a:lnTo>
                  <a:lnTo>
                    <a:pt x="146050" y="794766"/>
                  </a:lnTo>
                  <a:lnTo>
                    <a:pt x="146050" y="616458"/>
                  </a:lnTo>
                  <a:lnTo>
                    <a:pt x="148717" y="603218"/>
                  </a:lnTo>
                  <a:lnTo>
                    <a:pt x="148717" y="438150"/>
                  </a:lnTo>
                  <a:lnTo>
                    <a:pt x="2667" y="438150"/>
                  </a:lnTo>
                  <a:lnTo>
                    <a:pt x="221742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50B4C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pic>
          <p:nvPicPr>
            <p:cNvPr id="56" name="Picture 480">
              <a:extLst>
                <a:ext uri="{FF2B5EF4-FFF2-40B4-BE49-F238E27FC236}">
                  <a16:creationId xmlns:a16="http://schemas.microsoft.com/office/drawing/2014/main" id="{E11F0124-E9B1-4C81-88E9-4BB4E8C70E04}"/>
                </a:ext>
              </a:extLst>
            </p:cNvPr>
            <p:cNvPicPr/>
            <p:nvPr/>
          </p:nvPicPr>
          <p:blipFill>
            <a:blip r:embed="rId15"/>
            <a:stretch>
              <a:fillRect/>
            </a:stretch>
          </p:blipFill>
          <p:spPr>
            <a:xfrm>
              <a:off x="2074164" y="1342922"/>
              <a:ext cx="297180" cy="297180"/>
            </a:xfrm>
            <a:prstGeom prst="rect">
              <a:avLst/>
            </a:prstGeom>
          </p:spPr>
        </p:pic>
        <p:sp>
          <p:nvSpPr>
            <p:cNvPr id="57" name="Rectangle 7785">
              <a:extLst>
                <a:ext uri="{FF2B5EF4-FFF2-40B4-BE49-F238E27FC236}">
                  <a16:creationId xmlns:a16="http://schemas.microsoft.com/office/drawing/2014/main" id="{9C82095F-5FF8-412F-A0B2-27C7717FA0B6}"/>
                </a:ext>
              </a:extLst>
            </p:cNvPr>
            <p:cNvSpPr/>
            <p:nvPr/>
          </p:nvSpPr>
          <p:spPr>
            <a:xfrm>
              <a:off x="2403141" y="0"/>
              <a:ext cx="180866" cy="17715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050">
                  <a:solidFill>
                    <a:srgbClr val="000000"/>
                  </a:solidFill>
                  <a:effectLst/>
                  <a:latin typeface="Candara" panose="020E0502030303020204" pitchFamily="34" charset="0"/>
                  <a:ea typeface="Candara" panose="020E0502030303020204" pitchFamily="34" charset="0"/>
                  <a:cs typeface="Candara" panose="020E0502030303020204" pitchFamily="34" charset="0"/>
                </a:rPr>
                <a:t>С,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58" name="Rectangle 7784">
              <a:extLst>
                <a:ext uri="{FF2B5EF4-FFF2-40B4-BE49-F238E27FC236}">
                  <a16:creationId xmlns:a16="http://schemas.microsoft.com/office/drawing/2014/main" id="{22C12D0A-1886-45C1-9E89-169F1E0A83A3}"/>
                </a:ext>
              </a:extLst>
            </p:cNvPr>
            <p:cNvSpPr/>
            <p:nvPr/>
          </p:nvSpPr>
          <p:spPr>
            <a:xfrm>
              <a:off x="2308860" y="0"/>
              <a:ext cx="125393" cy="17715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050">
                  <a:solidFill>
                    <a:srgbClr val="000000"/>
                  </a:solidFill>
                  <a:effectLst/>
                  <a:latin typeface="Candara" panose="020E0502030303020204" pitchFamily="34" charset="0"/>
                  <a:ea typeface="Candara" panose="020E0502030303020204" pitchFamily="34" charset="0"/>
                  <a:cs typeface="Candara" panose="020E0502030303020204" pitchFamily="34" charset="0"/>
                </a:rPr>
                <a:t>(1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59" name="Rectangle 484">
              <a:extLst>
                <a:ext uri="{FF2B5EF4-FFF2-40B4-BE49-F238E27FC236}">
                  <a16:creationId xmlns:a16="http://schemas.microsoft.com/office/drawing/2014/main" id="{D1ED620F-409D-48C1-B3EB-F8FE0DE8F57A}"/>
                </a:ext>
              </a:extLst>
            </p:cNvPr>
            <p:cNvSpPr/>
            <p:nvPr/>
          </p:nvSpPr>
          <p:spPr>
            <a:xfrm>
              <a:off x="2537460" y="0"/>
              <a:ext cx="1947790" cy="17715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050">
                  <a:solidFill>
                    <a:srgbClr val="000000"/>
                  </a:solidFill>
                  <a:effectLst/>
                  <a:latin typeface="Candara" panose="020E0502030303020204" pitchFamily="34" charset="0"/>
                  <a:ea typeface="Candara" panose="020E0502030303020204" pitchFamily="34" charset="0"/>
                  <a:cs typeface="Candara" panose="020E0502030303020204" pitchFamily="34" charset="0"/>
                </a:rPr>
                <a:t>Microsoft Dynamics, SAP,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60" name="Rectangle 485">
              <a:extLst>
                <a:ext uri="{FF2B5EF4-FFF2-40B4-BE49-F238E27FC236}">
                  <a16:creationId xmlns:a16="http://schemas.microsoft.com/office/drawing/2014/main" id="{2B2A2432-B902-4029-B8C6-927D5E1B70A3}"/>
                </a:ext>
              </a:extLst>
            </p:cNvPr>
            <p:cNvSpPr/>
            <p:nvPr/>
          </p:nvSpPr>
          <p:spPr>
            <a:xfrm>
              <a:off x="3999230" y="0"/>
              <a:ext cx="869192" cy="17715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050">
                  <a:solidFill>
                    <a:srgbClr val="000000"/>
                  </a:solidFill>
                  <a:effectLst/>
                  <a:latin typeface="Candara" panose="020E0502030303020204" pitchFamily="34" charset="0"/>
                  <a:ea typeface="Candara" panose="020E0502030303020204" pitchFamily="34" charset="0"/>
                  <a:cs typeface="Candara" panose="020E0502030303020204" pitchFamily="34" charset="0"/>
                </a:rPr>
                <a:t>Галактика,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61" name="Rectangle 486">
              <a:extLst>
                <a:ext uri="{FF2B5EF4-FFF2-40B4-BE49-F238E27FC236}">
                  <a16:creationId xmlns:a16="http://schemas.microsoft.com/office/drawing/2014/main" id="{9773EB3E-9710-4CDC-89C7-BDDC6D37987D}"/>
                </a:ext>
              </a:extLst>
            </p:cNvPr>
            <p:cNvSpPr/>
            <p:nvPr/>
          </p:nvSpPr>
          <p:spPr>
            <a:xfrm>
              <a:off x="4646931" y="0"/>
              <a:ext cx="1121049" cy="17715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050">
                  <a:solidFill>
                    <a:srgbClr val="000000"/>
                  </a:solidFill>
                  <a:effectLst/>
                  <a:latin typeface="Candara" panose="020E0502030303020204" pitchFamily="34" charset="0"/>
                  <a:ea typeface="Candara" panose="020E0502030303020204" pitchFamily="34" charset="0"/>
                  <a:cs typeface="Candara" panose="020E0502030303020204" pitchFamily="34" charset="0"/>
                </a:rPr>
                <a:t>MS SQL, Excel)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pic>
          <p:nvPicPr>
            <p:cNvPr id="62" name="Picture 488">
              <a:extLst>
                <a:ext uri="{FF2B5EF4-FFF2-40B4-BE49-F238E27FC236}">
                  <a16:creationId xmlns:a16="http://schemas.microsoft.com/office/drawing/2014/main" id="{E4CFFEB6-9215-4EF0-8246-CF32E686C8ED}"/>
                </a:ext>
              </a:extLst>
            </p:cNvPr>
            <p:cNvPicPr/>
            <p:nvPr/>
          </p:nvPicPr>
          <p:blipFill>
            <a:blip r:embed="rId16"/>
            <a:stretch>
              <a:fillRect/>
            </a:stretch>
          </p:blipFill>
          <p:spPr>
            <a:xfrm>
              <a:off x="2499360" y="3665498"/>
              <a:ext cx="237744" cy="237744"/>
            </a:xfrm>
            <a:prstGeom prst="rect">
              <a:avLst/>
            </a:prstGeom>
          </p:spPr>
        </p:pic>
        <p:pic>
          <p:nvPicPr>
            <p:cNvPr id="63" name="Picture 490">
              <a:extLst>
                <a:ext uri="{FF2B5EF4-FFF2-40B4-BE49-F238E27FC236}">
                  <a16:creationId xmlns:a16="http://schemas.microsoft.com/office/drawing/2014/main" id="{915083F0-2C83-42AF-B800-FC9C54139102}"/>
                </a:ext>
              </a:extLst>
            </p:cNvPr>
            <p:cNvPicPr/>
            <p:nvPr/>
          </p:nvPicPr>
          <p:blipFill>
            <a:blip r:embed="rId17"/>
            <a:stretch>
              <a:fillRect/>
            </a:stretch>
          </p:blipFill>
          <p:spPr>
            <a:xfrm>
              <a:off x="4305300" y="4049546"/>
              <a:ext cx="237744" cy="237744"/>
            </a:xfrm>
            <a:prstGeom prst="rect">
              <a:avLst/>
            </a:prstGeom>
          </p:spPr>
        </p:pic>
        <p:pic>
          <p:nvPicPr>
            <p:cNvPr id="64" name="Picture 492">
              <a:extLst>
                <a:ext uri="{FF2B5EF4-FFF2-40B4-BE49-F238E27FC236}">
                  <a16:creationId xmlns:a16="http://schemas.microsoft.com/office/drawing/2014/main" id="{A186247F-9CFE-4485-9857-3BE4903BFFC5}"/>
                </a:ext>
              </a:extLst>
            </p:cNvPr>
            <p:cNvPicPr/>
            <p:nvPr/>
          </p:nvPicPr>
          <p:blipFill>
            <a:blip r:embed="rId15"/>
            <a:stretch>
              <a:fillRect/>
            </a:stretch>
          </p:blipFill>
          <p:spPr>
            <a:xfrm>
              <a:off x="4579620" y="4017542"/>
              <a:ext cx="298704" cy="298704"/>
            </a:xfrm>
            <a:prstGeom prst="rect">
              <a:avLst/>
            </a:prstGeom>
          </p:spPr>
        </p:pic>
        <p:sp>
          <p:nvSpPr>
            <p:cNvPr id="65" name="Rectangle 494">
              <a:extLst>
                <a:ext uri="{FF2B5EF4-FFF2-40B4-BE49-F238E27FC236}">
                  <a16:creationId xmlns:a16="http://schemas.microsoft.com/office/drawing/2014/main" id="{9E3B5F7C-DDDF-46EB-BE50-D453B383259F}"/>
                </a:ext>
              </a:extLst>
            </p:cNvPr>
            <p:cNvSpPr/>
            <p:nvPr/>
          </p:nvSpPr>
          <p:spPr>
            <a:xfrm>
              <a:off x="61570" y="2005584"/>
              <a:ext cx="760744" cy="17715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050">
                  <a:solidFill>
                    <a:srgbClr val="000000"/>
                  </a:solidFill>
                  <a:effectLst/>
                  <a:latin typeface="Candara" panose="020E0502030303020204" pitchFamily="34" charset="0"/>
                  <a:ea typeface="Candara" panose="020E0502030303020204" pitchFamily="34" charset="0"/>
                  <a:cs typeface="Candara" panose="020E0502030303020204" pitchFamily="34" charset="0"/>
                </a:rPr>
                <a:t>принтеры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pic>
          <p:nvPicPr>
            <p:cNvPr id="66" name="Picture 496">
              <a:extLst>
                <a:ext uri="{FF2B5EF4-FFF2-40B4-BE49-F238E27FC236}">
                  <a16:creationId xmlns:a16="http://schemas.microsoft.com/office/drawing/2014/main" id="{E8BCDAF0-A90F-41D8-8146-8E3CB821CE16}"/>
                </a:ext>
              </a:extLst>
            </p:cNvPr>
            <p:cNvPicPr/>
            <p:nvPr/>
          </p:nvPicPr>
          <p:blipFill>
            <a:blip r:embed="rId12"/>
            <a:stretch>
              <a:fillRect/>
            </a:stretch>
          </p:blipFill>
          <p:spPr>
            <a:xfrm>
              <a:off x="48768" y="733322"/>
              <a:ext cx="629412" cy="588264"/>
            </a:xfrm>
            <a:prstGeom prst="rect">
              <a:avLst/>
            </a:prstGeom>
          </p:spPr>
        </p:pic>
        <p:sp>
          <p:nvSpPr>
            <p:cNvPr id="67" name="Shape 497">
              <a:extLst>
                <a:ext uri="{FF2B5EF4-FFF2-40B4-BE49-F238E27FC236}">
                  <a16:creationId xmlns:a16="http://schemas.microsoft.com/office/drawing/2014/main" id="{E39D6ECC-8778-4CEB-85B3-FE2EBA129CBB}"/>
                </a:ext>
              </a:extLst>
            </p:cNvPr>
            <p:cNvSpPr/>
            <p:nvPr/>
          </p:nvSpPr>
          <p:spPr>
            <a:xfrm>
              <a:off x="273558" y="836192"/>
              <a:ext cx="379476" cy="425196"/>
            </a:xfrm>
            <a:custGeom>
              <a:avLst/>
              <a:gdLst/>
              <a:ahLst/>
              <a:cxnLst/>
              <a:rect l="0" t="0" r="0" b="0"/>
              <a:pathLst>
                <a:path w="379476" h="425196">
                  <a:moveTo>
                    <a:pt x="304559" y="0"/>
                  </a:moveTo>
                  <a:lnTo>
                    <a:pt x="361556" y="16256"/>
                  </a:lnTo>
                  <a:lnTo>
                    <a:pt x="368071" y="29337"/>
                  </a:lnTo>
                  <a:lnTo>
                    <a:pt x="366446" y="71628"/>
                  </a:lnTo>
                  <a:lnTo>
                    <a:pt x="376225" y="78232"/>
                  </a:lnTo>
                  <a:lnTo>
                    <a:pt x="374587" y="104267"/>
                  </a:lnTo>
                  <a:lnTo>
                    <a:pt x="379476" y="110744"/>
                  </a:lnTo>
                  <a:lnTo>
                    <a:pt x="379476" y="110744"/>
                  </a:lnTo>
                  <a:lnTo>
                    <a:pt x="379476" y="127127"/>
                  </a:lnTo>
                  <a:lnTo>
                    <a:pt x="371335" y="135255"/>
                  </a:lnTo>
                  <a:lnTo>
                    <a:pt x="366446" y="145034"/>
                  </a:lnTo>
                  <a:lnTo>
                    <a:pt x="361556" y="184150"/>
                  </a:lnTo>
                  <a:lnTo>
                    <a:pt x="346900" y="198755"/>
                  </a:lnTo>
                  <a:lnTo>
                    <a:pt x="346900" y="241046"/>
                  </a:lnTo>
                  <a:lnTo>
                    <a:pt x="128664" y="425196"/>
                  </a:lnTo>
                  <a:lnTo>
                    <a:pt x="110744" y="423545"/>
                  </a:lnTo>
                  <a:lnTo>
                    <a:pt x="0" y="382778"/>
                  </a:lnTo>
                </a:path>
              </a:pathLst>
            </a:custGeom>
            <a:ln w="19050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8" name="Shape 498">
              <a:extLst>
                <a:ext uri="{FF2B5EF4-FFF2-40B4-BE49-F238E27FC236}">
                  <a16:creationId xmlns:a16="http://schemas.microsoft.com/office/drawing/2014/main" id="{FD81C334-2DDA-4D7C-A63C-5C8D8609CE7D}"/>
                </a:ext>
              </a:extLst>
            </p:cNvPr>
            <p:cNvSpPr/>
            <p:nvPr/>
          </p:nvSpPr>
          <p:spPr>
            <a:xfrm>
              <a:off x="98933" y="754277"/>
              <a:ext cx="260223" cy="156591"/>
            </a:xfrm>
            <a:custGeom>
              <a:avLst/>
              <a:gdLst/>
              <a:ahLst/>
              <a:cxnLst/>
              <a:rect l="0" t="0" r="0" b="0"/>
              <a:pathLst>
                <a:path w="260223" h="156591">
                  <a:moveTo>
                    <a:pt x="0" y="156591"/>
                  </a:moveTo>
                  <a:cubicBezTo>
                    <a:pt x="25413" y="78105"/>
                    <a:pt x="128054" y="16256"/>
                    <a:pt x="260223" y="0"/>
                  </a:cubicBezTo>
                </a:path>
              </a:pathLst>
            </a:custGeom>
            <a:ln w="12700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9" name="Shape 499">
              <a:extLst>
                <a:ext uri="{FF2B5EF4-FFF2-40B4-BE49-F238E27FC236}">
                  <a16:creationId xmlns:a16="http://schemas.microsoft.com/office/drawing/2014/main" id="{565F0C29-DE96-4828-9683-67CFC4214B18}"/>
                </a:ext>
              </a:extLst>
            </p:cNvPr>
            <p:cNvSpPr/>
            <p:nvPr/>
          </p:nvSpPr>
          <p:spPr>
            <a:xfrm>
              <a:off x="312420" y="760754"/>
              <a:ext cx="266700" cy="74676"/>
            </a:xfrm>
            <a:custGeom>
              <a:avLst/>
              <a:gdLst/>
              <a:ahLst/>
              <a:cxnLst/>
              <a:rect l="0" t="0" r="0" b="0"/>
              <a:pathLst>
                <a:path w="266700" h="74676">
                  <a:moveTo>
                    <a:pt x="0" y="0"/>
                  </a:moveTo>
                  <a:lnTo>
                    <a:pt x="266700" y="74676"/>
                  </a:lnTo>
                </a:path>
              </a:pathLst>
            </a:custGeom>
            <a:ln w="12700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0" name="Shape 500">
              <a:extLst>
                <a:ext uri="{FF2B5EF4-FFF2-40B4-BE49-F238E27FC236}">
                  <a16:creationId xmlns:a16="http://schemas.microsoft.com/office/drawing/2014/main" id="{A5A676B4-1ACB-428B-8495-87AFE6839956}"/>
                </a:ext>
              </a:extLst>
            </p:cNvPr>
            <p:cNvSpPr/>
            <p:nvPr/>
          </p:nvSpPr>
          <p:spPr>
            <a:xfrm>
              <a:off x="547878" y="1592858"/>
              <a:ext cx="277622" cy="114300"/>
            </a:xfrm>
            <a:custGeom>
              <a:avLst/>
              <a:gdLst/>
              <a:ahLst/>
              <a:cxnLst/>
              <a:rect l="0" t="0" r="0" b="0"/>
              <a:pathLst>
                <a:path w="277622" h="114300">
                  <a:moveTo>
                    <a:pt x="114300" y="0"/>
                  </a:moveTo>
                  <a:lnTo>
                    <a:pt x="114300" y="38100"/>
                  </a:lnTo>
                  <a:lnTo>
                    <a:pt x="138811" y="38100"/>
                  </a:lnTo>
                  <a:lnTo>
                    <a:pt x="140040" y="38608"/>
                  </a:lnTo>
                  <a:lnTo>
                    <a:pt x="277622" y="38608"/>
                  </a:lnTo>
                  <a:lnTo>
                    <a:pt x="277622" y="76708"/>
                  </a:lnTo>
                  <a:lnTo>
                    <a:pt x="138811" y="76708"/>
                  </a:lnTo>
                  <a:lnTo>
                    <a:pt x="137593" y="76200"/>
                  </a:lnTo>
                  <a:lnTo>
                    <a:pt x="114300" y="76200"/>
                  </a:lnTo>
                  <a:lnTo>
                    <a:pt x="114300" y="114300"/>
                  </a:lnTo>
                  <a:lnTo>
                    <a:pt x="0" y="57150"/>
                  </a:lnTo>
                  <a:lnTo>
                    <a:pt x="1143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50B4C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pic>
          <p:nvPicPr>
            <p:cNvPr id="71" name="Picture 502">
              <a:extLst>
                <a:ext uri="{FF2B5EF4-FFF2-40B4-BE49-F238E27FC236}">
                  <a16:creationId xmlns:a16="http://schemas.microsoft.com/office/drawing/2014/main" id="{EF495DA1-B94A-4B2E-B81E-78BAE263F1A3}"/>
                </a:ext>
              </a:extLst>
            </p:cNvPr>
            <p:cNvPicPr/>
            <p:nvPr/>
          </p:nvPicPr>
          <p:blipFill>
            <a:blip r:embed="rId15"/>
            <a:stretch>
              <a:fillRect/>
            </a:stretch>
          </p:blipFill>
          <p:spPr>
            <a:xfrm>
              <a:off x="2467356" y="3340886"/>
              <a:ext cx="298704" cy="298704"/>
            </a:xfrm>
            <a:prstGeom prst="rect">
              <a:avLst/>
            </a:prstGeom>
          </p:spPr>
        </p:pic>
        <p:sp>
          <p:nvSpPr>
            <p:cNvPr id="72" name="Shape 503">
              <a:extLst>
                <a:ext uri="{FF2B5EF4-FFF2-40B4-BE49-F238E27FC236}">
                  <a16:creationId xmlns:a16="http://schemas.microsoft.com/office/drawing/2014/main" id="{F15FE5DC-8415-44FA-AC8B-68293C813DE8}"/>
                </a:ext>
              </a:extLst>
            </p:cNvPr>
            <p:cNvSpPr/>
            <p:nvPr/>
          </p:nvSpPr>
          <p:spPr>
            <a:xfrm>
              <a:off x="1576324" y="650010"/>
              <a:ext cx="1685417" cy="604139"/>
            </a:xfrm>
            <a:custGeom>
              <a:avLst/>
              <a:gdLst/>
              <a:ahLst/>
              <a:cxnLst/>
              <a:rect l="0" t="0" r="0" b="0"/>
              <a:pathLst>
                <a:path w="1685417" h="604139">
                  <a:moveTo>
                    <a:pt x="1409192" y="0"/>
                  </a:moveTo>
                  <a:lnTo>
                    <a:pt x="1685417" y="138176"/>
                  </a:lnTo>
                  <a:lnTo>
                    <a:pt x="1409192" y="276225"/>
                  </a:lnTo>
                  <a:lnTo>
                    <a:pt x="1409192" y="184150"/>
                  </a:lnTo>
                  <a:lnTo>
                    <a:pt x="184150" y="184150"/>
                  </a:lnTo>
                  <a:lnTo>
                    <a:pt x="184150" y="327914"/>
                  </a:lnTo>
                  <a:lnTo>
                    <a:pt x="276225" y="327914"/>
                  </a:lnTo>
                  <a:lnTo>
                    <a:pt x="138176" y="604139"/>
                  </a:lnTo>
                  <a:lnTo>
                    <a:pt x="0" y="327914"/>
                  </a:lnTo>
                  <a:lnTo>
                    <a:pt x="92075" y="327914"/>
                  </a:lnTo>
                  <a:lnTo>
                    <a:pt x="92075" y="138176"/>
                  </a:lnTo>
                  <a:cubicBezTo>
                    <a:pt x="92075" y="112776"/>
                    <a:pt x="112776" y="92075"/>
                    <a:pt x="138176" y="92075"/>
                  </a:cubicBezTo>
                  <a:lnTo>
                    <a:pt x="1409192" y="92075"/>
                  </a:lnTo>
                  <a:lnTo>
                    <a:pt x="1409192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50B4C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3" name="Shape 9422">
              <a:extLst>
                <a:ext uri="{FF2B5EF4-FFF2-40B4-BE49-F238E27FC236}">
                  <a16:creationId xmlns:a16="http://schemas.microsoft.com/office/drawing/2014/main" id="{DDC708A9-E2B2-4A59-AF8A-61695A6A571A}"/>
                </a:ext>
              </a:extLst>
            </p:cNvPr>
            <p:cNvSpPr/>
            <p:nvPr/>
          </p:nvSpPr>
          <p:spPr>
            <a:xfrm>
              <a:off x="1059180" y="327938"/>
              <a:ext cx="1993392" cy="400812"/>
            </a:xfrm>
            <a:custGeom>
              <a:avLst/>
              <a:gdLst/>
              <a:ahLst/>
              <a:cxnLst/>
              <a:rect l="0" t="0" r="0" b="0"/>
              <a:pathLst>
                <a:path w="1993392" h="400812">
                  <a:moveTo>
                    <a:pt x="0" y="0"/>
                  </a:moveTo>
                  <a:lnTo>
                    <a:pt x="1993392" y="0"/>
                  </a:lnTo>
                  <a:lnTo>
                    <a:pt x="1993392" y="400812"/>
                  </a:lnTo>
                  <a:lnTo>
                    <a:pt x="0" y="400812"/>
                  </a:lnTo>
                  <a:lnTo>
                    <a:pt x="0" y="0"/>
                  </a:lnTo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4" name="Rectangle 505">
              <a:extLst>
                <a:ext uri="{FF2B5EF4-FFF2-40B4-BE49-F238E27FC236}">
                  <a16:creationId xmlns:a16="http://schemas.microsoft.com/office/drawing/2014/main" id="{626CFFD8-9F76-44BD-87D7-3D9CED6B94AD}"/>
                </a:ext>
              </a:extLst>
            </p:cNvPr>
            <p:cNvSpPr/>
            <p:nvPr/>
          </p:nvSpPr>
          <p:spPr>
            <a:xfrm>
              <a:off x="1225296" y="401127"/>
              <a:ext cx="2205048" cy="16708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000">
                  <a:solidFill>
                    <a:srgbClr val="000000"/>
                  </a:solidFill>
                  <a:effectLst/>
                  <a:latin typeface="Candara" panose="020E0502030303020204" pitchFamily="34" charset="0"/>
                  <a:ea typeface="Candara" panose="020E0502030303020204" pitchFamily="34" charset="0"/>
                  <a:cs typeface="Candara" panose="020E0502030303020204" pitchFamily="34" charset="0"/>
                </a:rPr>
                <a:t>компоненты прямого доступа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75" name="Rectangle 506">
              <a:extLst>
                <a:ext uri="{FF2B5EF4-FFF2-40B4-BE49-F238E27FC236}">
                  <a16:creationId xmlns:a16="http://schemas.microsoft.com/office/drawing/2014/main" id="{CA8CEE75-BB28-4C3A-BA1C-6A99EDABEB42}"/>
                </a:ext>
              </a:extLst>
            </p:cNvPr>
            <p:cNvSpPr/>
            <p:nvPr/>
          </p:nvSpPr>
          <p:spPr>
            <a:xfrm>
              <a:off x="1873250" y="553527"/>
              <a:ext cx="455747" cy="16708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000">
                  <a:solidFill>
                    <a:srgbClr val="000000"/>
                  </a:solidFill>
                  <a:effectLst/>
                  <a:latin typeface="Candara" panose="020E0502030303020204" pitchFamily="34" charset="0"/>
                  <a:ea typeface="Candara" panose="020E0502030303020204" pitchFamily="34" charset="0"/>
                  <a:cs typeface="Candara" panose="020E0502030303020204" pitchFamily="34" charset="0"/>
                </a:rPr>
                <a:t>через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76" name="Rectangle 507">
              <a:extLst>
                <a:ext uri="{FF2B5EF4-FFF2-40B4-BE49-F238E27FC236}">
                  <a16:creationId xmlns:a16="http://schemas.microsoft.com/office/drawing/2014/main" id="{36BDC64D-36D5-4C57-B7FF-0B972BD416E2}"/>
                </a:ext>
              </a:extLst>
            </p:cNvPr>
            <p:cNvSpPr/>
            <p:nvPr/>
          </p:nvSpPr>
          <p:spPr>
            <a:xfrm>
              <a:off x="2216150" y="553527"/>
              <a:ext cx="440438" cy="16708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000">
                  <a:solidFill>
                    <a:srgbClr val="000000"/>
                  </a:solidFill>
                  <a:effectLst/>
                  <a:latin typeface="Candara" panose="020E0502030303020204" pitchFamily="34" charset="0"/>
                  <a:ea typeface="Candara" panose="020E0502030303020204" pitchFamily="34" charset="0"/>
                  <a:cs typeface="Candara" panose="020E0502030303020204" pitchFamily="34" charset="0"/>
                </a:rPr>
                <a:t>кредл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77" name="Rectangle 508">
              <a:extLst>
                <a:ext uri="{FF2B5EF4-FFF2-40B4-BE49-F238E27FC236}">
                  <a16:creationId xmlns:a16="http://schemas.microsoft.com/office/drawing/2014/main" id="{AF49AAB1-CEE9-4DC0-A8B9-9A41AFCC26E7}"/>
                </a:ext>
              </a:extLst>
            </p:cNvPr>
            <p:cNvSpPr/>
            <p:nvPr/>
          </p:nvSpPr>
          <p:spPr>
            <a:xfrm>
              <a:off x="2546858" y="553527"/>
              <a:ext cx="550799" cy="16708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000">
                  <a:solidFill>
                    <a:srgbClr val="000000"/>
                  </a:solidFill>
                  <a:effectLst/>
                  <a:latin typeface="Candara" panose="020E0502030303020204" pitchFamily="34" charset="0"/>
                  <a:ea typeface="Candara" panose="020E0502030303020204" pitchFamily="34" charset="0"/>
                  <a:cs typeface="Candara" panose="020E0502030303020204" pitchFamily="34" charset="0"/>
                </a:rPr>
                <a:t>/кабель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pic>
          <p:nvPicPr>
            <p:cNvPr id="78" name="Picture 510">
              <a:extLst>
                <a:ext uri="{FF2B5EF4-FFF2-40B4-BE49-F238E27FC236}">
                  <a16:creationId xmlns:a16="http://schemas.microsoft.com/office/drawing/2014/main" id="{3F6901A2-7679-4D6C-9ADA-1D8F93DD614B}"/>
                </a:ext>
              </a:extLst>
            </p:cNvPr>
            <p:cNvPicPr/>
            <p:nvPr/>
          </p:nvPicPr>
          <p:blipFill>
            <a:blip r:embed="rId18"/>
            <a:stretch>
              <a:fillRect/>
            </a:stretch>
          </p:blipFill>
          <p:spPr>
            <a:xfrm rot="-10145420" flipV="1">
              <a:off x="186457" y="1338258"/>
              <a:ext cx="364373" cy="552647"/>
            </a:xfrm>
            <a:prstGeom prst="rect">
              <a:avLst/>
            </a:prstGeom>
          </p:spPr>
        </p:pic>
        <p:sp>
          <p:nvSpPr>
            <p:cNvPr id="79" name="Shape 512">
              <a:extLst>
                <a:ext uri="{FF2B5EF4-FFF2-40B4-BE49-F238E27FC236}">
                  <a16:creationId xmlns:a16="http://schemas.microsoft.com/office/drawing/2014/main" id="{2C51DCF0-6C44-4924-A1DB-7878EFD58B89}"/>
                </a:ext>
              </a:extLst>
            </p:cNvPr>
            <p:cNvSpPr/>
            <p:nvPr/>
          </p:nvSpPr>
          <p:spPr>
            <a:xfrm>
              <a:off x="377965" y="1356257"/>
              <a:ext cx="67081" cy="82296"/>
            </a:xfrm>
            <a:custGeom>
              <a:avLst/>
              <a:gdLst/>
              <a:ahLst/>
              <a:cxnLst/>
              <a:rect l="0" t="0" r="0" b="0"/>
              <a:pathLst>
                <a:path w="67081" h="82296">
                  <a:moveTo>
                    <a:pt x="22454" y="889"/>
                  </a:moveTo>
                  <a:lnTo>
                    <a:pt x="58788" y="7874"/>
                  </a:lnTo>
                  <a:cubicBezTo>
                    <a:pt x="63805" y="8890"/>
                    <a:pt x="67081" y="13716"/>
                    <a:pt x="66116" y="18796"/>
                  </a:cubicBezTo>
                  <a:lnTo>
                    <a:pt x="55461" y="74041"/>
                  </a:lnTo>
                  <a:cubicBezTo>
                    <a:pt x="54496" y="79121"/>
                    <a:pt x="49644" y="82296"/>
                    <a:pt x="44628" y="81407"/>
                  </a:cubicBezTo>
                  <a:lnTo>
                    <a:pt x="8293" y="74422"/>
                  </a:lnTo>
                  <a:cubicBezTo>
                    <a:pt x="3277" y="73406"/>
                    <a:pt x="0" y="68580"/>
                    <a:pt x="965" y="63500"/>
                  </a:cubicBezTo>
                  <a:lnTo>
                    <a:pt x="11621" y="8255"/>
                  </a:lnTo>
                  <a:cubicBezTo>
                    <a:pt x="12586" y="3302"/>
                    <a:pt x="17437" y="0"/>
                    <a:pt x="22454" y="889"/>
                  </a:cubicBez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0" name="Shape 514">
              <a:extLst>
                <a:ext uri="{FF2B5EF4-FFF2-40B4-BE49-F238E27FC236}">
                  <a16:creationId xmlns:a16="http://schemas.microsoft.com/office/drawing/2014/main" id="{86CCE785-C163-4185-BE01-3DB3F9AA265C}"/>
                </a:ext>
              </a:extLst>
            </p:cNvPr>
            <p:cNvSpPr/>
            <p:nvPr/>
          </p:nvSpPr>
          <p:spPr>
            <a:xfrm>
              <a:off x="377965" y="1356257"/>
              <a:ext cx="67081" cy="82296"/>
            </a:xfrm>
            <a:custGeom>
              <a:avLst/>
              <a:gdLst/>
              <a:ahLst/>
              <a:cxnLst/>
              <a:rect l="0" t="0" r="0" b="0"/>
              <a:pathLst>
                <a:path w="67081" h="82296">
                  <a:moveTo>
                    <a:pt x="11621" y="8255"/>
                  </a:moveTo>
                  <a:cubicBezTo>
                    <a:pt x="12586" y="3302"/>
                    <a:pt x="17437" y="0"/>
                    <a:pt x="22454" y="889"/>
                  </a:cubicBezTo>
                  <a:lnTo>
                    <a:pt x="58788" y="7874"/>
                  </a:lnTo>
                  <a:cubicBezTo>
                    <a:pt x="63805" y="8890"/>
                    <a:pt x="67081" y="13716"/>
                    <a:pt x="66116" y="18796"/>
                  </a:cubicBezTo>
                  <a:lnTo>
                    <a:pt x="55461" y="74041"/>
                  </a:lnTo>
                  <a:cubicBezTo>
                    <a:pt x="54496" y="79121"/>
                    <a:pt x="49644" y="82296"/>
                    <a:pt x="44628" y="81407"/>
                  </a:cubicBezTo>
                  <a:lnTo>
                    <a:pt x="8293" y="74422"/>
                  </a:lnTo>
                  <a:cubicBezTo>
                    <a:pt x="3277" y="73406"/>
                    <a:pt x="0" y="68580"/>
                    <a:pt x="965" y="63500"/>
                  </a:cubicBezTo>
                  <a:close/>
                </a:path>
              </a:pathLst>
            </a:custGeom>
            <a:ln w="12700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pic>
          <p:nvPicPr>
            <p:cNvPr id="81" name="Picture 516">
              <a:extLst>
                <a:ext uri="{FF2B5EF4-FFF2-40B4-BE49-F238E27FC236}">
                  <a16:creationId xmlns:a16="http://schemas.microsoft.com/office/drawing/2014/main" id="{8ECD8576-EDCC-4267-BE13-2589C250B43D}"/>
                </a:ext>
              </a:extLst>
            </p:cNvPr>
            <p:cNvPicPr/>
            <p:nvPr/>
          </p:nvPicPr>
          <p:blipFill>
            <a:blip r:embed="rId19"/>
            <a:stretch>
              <a:fillRect/>
            </a:stretch>
          </p:blipFill>
          <p:spPr>
            <a:xfrm rot="-379463">
              <a:off x="161305" y="1565545"/>
              <a:ext cx="303050" cy="351925"/>
            </a:xfrm>
            <a:prstGeom prst="rect">
              <a:avLst/>
            </a:prstGeom>
          </p:spPr>
        </p:pic>
        <p:sp>
          <p:nvSpPr>
            <p:cNvPr id="82" name="Shape 517">
              <a:extLst>
                <a:ext uri="{FF2B5EF4-FFF2-40B4-BE49-F238E27FC236}">
                  <a16:creationId xmlns:a16="http://schemas.microsoft.com/office/drawing/2014/main" id="{0622CD1C-05BC-4BBB-A523-45046BBB6783}"/>
                </a:ext>
              </a:extLst>
            </p:cNvPr>
            <p:cNvSpPr/>
            <p:nvPr/>
          </p:nvSpPr>
          <p:spPr>
            <a:xfrm>
              <a:off x="204216" y="1819934"/>
              <a:ext cx="152743" cy="50038"/>
            </a:xfrm>
            <a:custGeom>
              <a:avLst/>
              <a:gdLst/>
              <a:ahLst/>
              <a:cxnLst/>
              <a:rect l="0" t="0" r="0" b="0"/>
              <a:pathLst>
                <a:path w="152743" h="50038">
                  <a:moveTo>
                    <a:pt x="152743" y="50038"/>
                  </a:moveTo>
                  <a:lnTo>
                    <a:pt x="0" y="0"/>
                  </a:lnTo>
                </a:path>
              </a:pathLst>
            </a:custGeom>
            <a:ln w="952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3" name="Shape 519">
              <a:extLst>
                <a:ext uri="{FF2B5EF4-FFF2-40B4-BE49-F238E27FC236}">
                  <a16:creationId xmlns:a16="http://schemas.microsoft.com/office/drawing/2014/main" id="{1D6365B0-47DB-40AC-A0B9-57A2405CEF87}"/>
                </a:ext>
              </a:extLst>
            </p:cNvPr>
            <p:cNvSpPr/>
            <p:nvPr/>
          </p:nvSpPr>
          <p:spPr>
            <a:xfrm>
              <a:off x="200279" y="1651151"/>
              <a:ext cx="34493" cy="175260"/>
            </a:xfrm>
            <a:custGeom>
              <a:avLst/>
              <a:gdLst/>
              <a:ahLst/>
              <a:cxnLst/>
              <a:rect l="0" t="0" r="0" b="0"/>
              <a:pathLst>
                <a:path w="34493" h="175260">
                  <a:moveTo>
                    <a:pt x="34493" y="0"/>
                  </a:moveTo>
                  <a:cubicBezTo>
                    <a:pt x="10058" y="52832"/>
                    <a:pt x="0" y="113792"/>
                    <a:pt x="5601" y="175260"/>
                  </a:cubicBezTo>
                </a:path>
              </a:pathLst>
            </a:custGeom>
            <a:ln w="952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4" name="Shape 521">
              <a:extLst>
                <a:ext uri="{FF2B5EF4-FFF2-40B4-BE49-F238E27FC236}">
                  <a16:creationId xmlns:a16="http://schemas.microsoft.com/office/drawing/2014/main" id="{AF4E89BA-7612-491D-818F-811AE3231CF6}"/>
                </a:ext>
              </a:extLst>
            </p:cNvPr>
            <p:cNvSpPr/>
            <p:nvPr/>
          </p:nvSpPr>
          <p:spPr>
            <a:xfrm>
              <a:off x="1889760" y="4247666"/>
              <a:ext cx="82296" cy="73152"/>
            </a:xfrm>
            <a:custGeom>
              <a:avLst/>
              <a:gdLst/>
              <a:ahLst/>
              <a:cxnLst/>
              <a:rect l="0" t="0" r="0" b="0"/>
              <a:pathLst>
                <a:path w="82296" h="73152">
                  <a:moveTo>
                    <a:pt x="0" y="46990"/>
                  </a:moveTo>
                  <a:lnTo>
                    <a:pt x="12700" y="32512"/>
                  </a:lnTo>
                  <a:lnTo>
                    <a:pt x="8128" y="14478"/>
                  </a:lnTo>
                  <a:lnTo>
                    <a:pt x="28448" y="14478"/>
                  </a:lnTo>
                  <a:lnTo>
                    <a:pt x="41148" y="0"/>
                  </a:lnTo>
                  <a:lnTo>
                    <a:pt x="53848" y="14478"/>
                  </a:lnTo>
                  <a:lnTo>
                    <a:pt x="74168" y="14478"/>
                  </a:lnTo>
                  <a:lnTo>
                    <a:pt x="69596" y="32512"/>
                  </a:lnTo>
                  <a:lnTo>
                    <a:pt x="82296" y="46990"/>
                  </a:lnTo>
                  <a:lnTo>
                    <a:pt x="64008" y="55118"/>
                  </a:lnTo>
                  <a:lnTo>
                    <a:pt x="59436" y="73152"/>
                  </a:lnTo>
                  <a:lnTo>
                    <a:pt x="41148" y="65151"/>
                  </a:lnTo>
                  <a:lnTo>
                    <a:pt x="22860" y="73152"/>
                  </a:lnTo>
                  <a:lnTo>
                    <a:pt x="18288" y="55118"/>
                  </a:lnTo>
                  <a:close/>
                </a:path>
              </a:pathLst>
            </a:custGeom>
            <a:ln w="12700" cap="flat">
              <a:round/>
            </a:ln>
          </p:spPr>
          <p:style>
            <a:lnRef idx="1">
              <a:srgbClr val="59595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5" name="Shape 9423">
              <a:extLst>
                <a:ext uri="{FF2B5EF4-FFF2-40B4-BE49-F238E27FC236}">
                  <a16:creationId xmlns:a16="http://schemas.microsoft.com/office/drawing/2014/main" id="{10C7DF29-C480-4818-BA0A-70E79BAC4632}"/>
                </a:ext>
              </a:extLst>
            </p:cNvPr>
            <p:cNvSpPr/>
            <p:nvPr/>
          </p:nvSpPr>
          <p:spPr>
            <a:xfrm>
              <a:off x="1630680" y="1634006"/>
              <a:ext cx="166116" cy="62484"/>
            </a:xfrm>
            <a:custGeom>
              <a:avLst/>
              <a:gdLst/>
              <a:ahLst/>
              <a:cxnLst/>
              <a:rect l="0" t="0" r="0" b="0"/>
              <a:pathLst>
                <a:path w="166116" h="62484">
                  <a:moveTo>
                    <a:pt x="0" y="0"/>
                  </a:moveTo>
                  <a:lnTo>
                    <a:pt x="166116" y="0"/>
                  </a:lnTo>
                  <a:lnTo>
                    <a:pt x="166116" y="62484"/>
                  </a:lnTo>
                  <a:lnTo>
                    <a:pt x="0" y="62484"/>
                  </a:lnTo>
                  <a:lnTo>
                    <a:pt x="0" y="0"/>
                  </a:lnTo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6" name="Shape 523">
              <a:extLst>
                <a:ext uri="{FF2B5EF4-FFF2-40B4-BE49-F238E27FC236}">
                  <a16:creationId xmlns:a16="http://schemas.microsoft.com/office/drawing/2014/main" id="{20A56F6A-C54A-40BD-8542-EA8E095D4256}"/>
                </a:ext>
              </a:extLst>
            </p:cNvPr>
            <p:cNvSpPr/>
            <p:nvPr/>
          </p:nvSpPr>
          <p:spPr>
            <a:xfrm>
              <a:off x="1630680" y="1634006"/>
              <a:ext cx="166116" cy="62484"/>
            </a:xfrm>
            <a:custGeom>
              <a:avLst/>
              <a:gdLst/>
              <a:ahLst/>
              <a:cxnLst/>
              <a:rect l="0" t="0" r="0" b="0"/>
              <a:pathLst>
                <a:path w="166116" h="62484">
                  <a:moveTo>
                    <a:pt x="0" y="62484"/>
                  </a:moveTo>
                  <a:lnTo>
                    <a:pt x="166116" y="62484"/>
                  </a:lnTo>
                  <a:lnTo>
                    <a:pt x="166116" y="0"/>
                  </a:lnTo>
                  <a:lnTo>
                    <a:pt x="0" y="0"/>
                  </a:lnTo>
                  <a:close/>
                </a:path>
              </a:pathLst>
            </a:custGeom>
            <a:ln w="12700" cap="flat">
              <a:round/>
            </a:ln>
          </p:spPr>
          <p:style>
            <a:lnRef idx="1">
              <a:srgbClr val="191F0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pic>
          <p:nvPicPr>
            <p:cNvPr id="87" name="Picture 525">
              <a:extLst>
                <a:ext uri="{FF2B5EF4-FFF2-40B4-BE49-F238E27FC236}">
                  <a16:creationId xmlns:a16="http://schemas.microsoft.com/office/drawing/2014/main" id="{42E10EAE-BA74-4FDC-AB7E-2E4C778EDD2C}"/>
                </a:ext>
              </a:extLst>
            </p:cNvPr>
            <p:cNvPicPr/>
            <p:nvPr/>
          </p:nvPicPr>
          <p:blipFill>
            <a:blip r:embed="rId20"/>
            <a:stretch>
              <a:fillRect/>
            </a:stretch>
          </p:blipFill>
          <p:spPr>
            <a:xfrm>
              <a:off x="80772" y="2496590"/>
              <a:ext cx="521208" cy="528828"/>
            </a:xfrm>
            <a:prstGeom prst="rect">
              <a:avLst/>
            </a:prstGeom>
          </p:spPr>
        </p:pic>
        <p:sp>
          <p:nvSpPr>
            <p:cNvPr id="88" name="Shape 526">
              <a:extLst>
                <a:ext uri="{FF2B5EF4-FFF2-40B4-BE49-F238E27FC236}">
                  <a16:creationId xmlns:a16="http://schemas.microsoft.com/office/drawing/2014/main" id="{0AC64DB1-0FD4-4266-A42E-3ECEF99E0284}"/>
                </a:ext>
              </a:extLst>
            </p:cNvPr>
            <p:cNvSpPr/>
            <p:nvPr/>
          </p:nvSpPr>
          <p:spPr>
            <a:xfrm>
              <a:off x="1011936" y="2481350"/>
              <a:ext cx="1412748" cy="1056132"/>
            </a:xfrm>
            <a:custGeom>
              <a:avLst/>
              <a:gdLst/>
              <a:ahLst/>
              <a:cxnLst/>
              <a:rect l="0" t="0" r="0" b="0"/>
              <a:pathLst>
                <a:path w="1412748" h="1056132">
                  <a:moveTo>
                    <a:pt x="71755" y="0"/>
                  </a:moveTo>
                  <a:lnTo>
                    <a:pt x="1340993" y="0"/>
                  </a:lnTo>
                  <a:cubicBezTo>
                    <a:pt x="1380617" y="0"/>
                    <a:pt x="1412748" y="32131"/>
                    <a:pt x="1412748" y="71755"/>
                  </a:cubicBezTo>
                  <a:lnTo>
                    <a:pt x="1412748" y="984377"/>
                  </a:lnTo>
                  <a:cubicBezTo>
                    <a:pt x="1412748" y="1024001"/>
                    <a:pt x="1380617" y="1056132"/>
                    <a:pt x="1340993" y="1056132"/>
                  </a:cubicBezTo>
                  <a:lnTo>
                    <a:pt x="71755" y="1056132"/>
                  </a:lnTo>
                  <a:cubicBezTo>
                    <a:pt x="32131" y="1056132"/>
                    <a:pt x="0" y="1024001"/>
                    <a:pt x="0" y="984377"/>
                  </a:cubicBezTo>
                  <a:lnTo>
                    <a:pt x="0" y="71755"/>
                  </a:lnTo>
                  <a:cubicBezTo>
                    <a:pt x="0" y="32131"/>
                    <a:pt x="32131" y="0"/>
                    <a:pt x="71755" y="0"/>
                  </a:cubicBez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BAFCA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9" name="Rectangle 528">
              <a:extLst>
                <a:ext uri="{FF2B5EF4-FFF2-40B4-BE49-F238E27FC236}">
                  <a16:creationId xmlns:a16="http://schemas.microsoft.com/office/drawing/2014/main" id="{E8DDA955-4386-4832-B264-9CA5138ACEA3}"/>
                </a:ext>
              </a:extLst>
            </p:cNvPr>
            <p:cNvSpPr/>
            <p:nvPr/>
          </p:nvSpPr>
          <p:spPr>
            <a:xfrm>
              <a:off x="0" y="3122041"/>
              <a:ext cx="926448" cy="17715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050">
                  <a:solidFill>
                    <a:srgbClr val="000000"/>
                  </a:solidFill>
                  <a:effectLst/>
                  <a:latin typeface="Candara" panose="020E0502030303020204" pitchFamily="34" charset="0"/>
                  <a:ea typeface="Candara" panose="020E0502030303020204" pitchFamily="34" charset="0"/>
                  <a:cs typeface="Candara" panose="020E0502030303020204" pitchFamily="34" charset="0"/>
                </a:rPr>
                <a:t>мобильный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90" name="Rectangle 529">
              <a:extLst>
                <a:ext uri="{FF2B5EF4-FFF2-40B4-BE49-F238E27FC236}">
                  <a16:creationId xmlns:a16="http://schemas.microsoft.com/office/drawing/2014/main" id="{6C66B6B9-8158-409C-9963-6B56B162867C}"/>
                </a:ext>
              </a:extLst>
            </p:cNvPr>
            <p:cNvSpPr/>
            <p:nvPr/>
          </p:nvSpPr>
          <p:spPr>
            <a:xfrm>
              <a:off x="208788" y="3282061"/>
              <a:ext cx="367179" cy="17714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050">
                  <a:solidFill>
                    <a:srgbClr val="000000"/>
                  </a:solidFill>
                  <a:effectLst/>
                  <a:latin typeface="Candara" panose="020E0502030303020204" pitchFamily="34" charset="0"/>
                  <a:ea typeface="Candara" panose="020E0502030303020204" pitchFamily="34" charset="0"/>
                  <a:cs typeface="Candara" panose="020E0502030303020204" pitchFamily="34" charset="0"/>
                </a:rPr>
                <a:t>ККМ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pic>
          <p:nvPicPr>
            <p:cNvPr id="91" name="Picture 531">
              <a:extLst>
                <a:ext uri="{FF2B5EF4-FFF2-40B4-BE49-F238E27FC236}">
                  <a16:creationId xmlns:a16="http://schemas.microsoft.com/office/drawing/2014/main" id="{CC883ED7-B975-4B1C-B5F4-9A2807BAD888}"/>
                </a:ext>
              </a:extLst>
            </p:cNvPr>
            <p:cNvPicPr/>
            <p:nvPr/>
          </p:nvPicPr>
          <p:blipFill>
            <a:blip r:embed="rId21"/>
            <a:stretch>
              <a:fillRect/>
            </a:stretch>
          </p:blipFill>
          <p:spPr>
            <a:xfrm>
              <a:off x="1549908" y="2514878"/>
              <a:ext cx="362712" cy="690372"/>
            </a:xfrm>
            <a:prstGeom prst="rect">
              <a:avLst/>
            </a:prstGeom>
          </p:spPr>
        </p:pic>
        <p:sp>
          <p:nvSpPr>
            <p:cNvPr id="92" name="Rectangle 532">
              <a:extLst>
                <a:ext uri="{FF2B5EF4-FFF2-40B4-BE49-F238E27FC236}">
                  <a16:creationId xmlns:a16="http://schemas.microsoft.com/office/drawing/2014/main" id="{A609541F-195C-498B-AEB1-672503AD38D1}"/>
                </a:ext>
              </a:extLst>
            </p:cNvPr>
            <p:cNvSpPr/>
            <p:nvPr/>
          </p:nvSpPr>
          <p:spPr>
            <a:xfrm>
              <a:off x="1042416" y="3278505"/>
              <a:ext cx="573456" cy="17715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050">
                  <a:solidFill>
                    <a:srgbClr val="000000"/>
                  </a:solidFill>
                  <a:effectLst/>
                  <a:latin typeface="Candara" panose="020E0502030303020204" pitchFamily="34" charset="0"/>
                  <a:ea typeface="Candara" panose="020E0502030303020204" pitchFamily="34" charset="0"/>
                  <a:cs typeface="Candara" panose="020E0502030303020204" pitchFamily="34" charset="0"/>
                </a:rPr>
                <a:t>клиент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93" name="Rectangle 533">
              <a:extLst>
                <a:ext uri="{FF2B5EF4-FFF2-40B4-BE49-F238E27FC236}">
                  <a16:creationId xmlns:a16="http://schemas.microsoft.com/office/drawing/2014/main" id="{666CEE8F-E519-4A14-99CE-6E36FB38964B}"/>
                </a:ext>
              </a:extLst>
            </p:cNvPr>
            <p:cNvSpPr/>
            <p:nvPr/>
          </p:nvSpPr>
          <p:spPr>
            <a:xfrm>
              <a:off x="1469136" y="3278505"/>
              <a:ext cx="1260890" cy="17715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050" b="1">
                  <a:solidFill>
                    <a:srgbClr val="000000"/>
                  </a:solidFill>
                  <a:effectLst/>
                  <a:latin typeface="Candara" panose="020E0502030303020204" pitchFamily="34" charset="0"/>
                  <a:ea typeface="Candara" panose="020E0502030303020204" pitchFamily="34" charset="0"/>
                  <a:cs typeface="Candara" panose="020E0502030303020204" pitchFamily="34" charset="0"/>
                </a:rPr>
                <a:t>Mobile SMARTS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94" name="Rectangle 534">
              <a:extLst>
                <a:ext uri="{FF2B5EF4-FFF2-40B4-BE49-F238E27FC236}">
                  <a16:creationId xmlns:a16="http://schemas.microsoft.com/office/drawing/2014/main" id="{3F2C52A8-F1B7-400B-BA31-8F5CD26EB841}"/>
                </a:ext>
              </a:extLst>
            </p:cNvPr>
            <p:cNvSpPr/>
            <p:nvPr/>
          </p:nvSpPr>
          <p:spPr>
            <a:xfrm>
              <a:off x="1385316" y="3438526"/>
              <a:ext cx="318567" cy="17714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050">
                  <a:solidFill>
                    <a:srgbClr val="000000"/>
                  </a:solidFill>
                  <a:effectLst/>
                  <a:latin typeface="Candara" panose="020E0502030303020204" pitchFamily="34" charset="0"/>
                  <a:ea typeface="Candara" panose="020E0502030303020204" pitchFamily="34" charset="0"/>
                  <a:cs typeface="Candara" panose="020E0502030303020204" pitchFamily="34" charset="0"/>
                </a:rPr>
                <a:t>для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95" name="Rectangle 535">
              <a:extLst>
                <a:ext uri="{FF2B5EF4-FFF2-40B4-BE49-F238E27FC236}">
                  <a16:creationId xmlns:a16="http://schemas.microsoft.com/office/drawing/2014/main" id="{1C398EE7-B270-402B-AFB1-17CDB14C707C}"/>
                </a:ext>
              </a:extLst>
            </p:cNvPr>
            <p:cNvSpPr/>
            <p:nvPr/>
          </p:nvSpPr>
          <p:spPr>
            <a:xfrm>
              <a:off x="1621536" y="3438526"/>
              <a:ext cx="603244" cy="17714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050">
                  <a:solidFill>
                    <a:srgbClr val="000000"/>
                  </a:solidFill>
                  <a:effectLst/>
                  <a:latin typeface="Candara" panose="020E0502030303020204" pitchFamily="34" charset="0"/>
                  <a:ea typeface="Candara" panose="020E0502030303020204" pitchFamily="34" charset="0"/>
                  <a:cs typeface="Candara" panose="020E0502030303020204" pitchFamily="34" charset="0"/>
                </a:rPr>
                <a:t>Android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96" name="Shape 536">
              <a:extLst>
                <a:ext uri="{FF2B5EF4-FFF2-40B4-BE49-F238E27FC236}">
                  <a16:creationId xmlns:a16="http://schemas.microsoft.com/office/drawing/2014/main" id="{D6817516-2FF5-4F72-8A68-0BACEEC0704E}"/>
                </a:ext>
              </a:extLst>
            </p:cNvPr>
            <p:cNvSpPr/>
            <p:nvPr/>
          </p:nvSpPr>
          <p:spPr>
            <a:xfrm>
              <a:off x="827532" y="774470"/>
              <a:ext cx="9779" cy="3768344"/>
            </a:xfrm>
            <a:custGeom>
              <a:avLst/>
              <a:gdLst/>
              <a:ahLst/>
              <a:cxnLst/>
              <a:rect l="0" t="0" r="0" b="0"/>
              <a:pathLst>
                <a:path w="9779" h="3768344">
                  <a:moveTo>
                    <a:pt x="9779" y="0"/>
                  </a:moveTo>
                  <a:lnTo>
                    <a:pt x="0" y="3768344"/>
                  </a:lnTo>
                </a:path>
              </a:pathLst>
            </a:custGeom>
            <a:ln w="76200" cap="flat">
              <a:round/>
            </a:ln>
          </p:spPr>
          <p:style>
            <a:lnRef idx="1">
              <a:srgbClr val="50B4C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7" name="Shape 537">
              <a:extLst>
                <a:ext uri="{FF2B5EF4-FFF2-40B4-BE49-F238E27FC236}">
                  <a16:creationId xmlns:a16="http://schemas.microsoft.com/office/drawing/2014/main" id="{4BE46843-9A8E-4D65-8103-6D393539876E}"/>
                </a:ext>
              </a:extLst>
            </p:cNvPr>
            <p:cNvSpPr/>
            <p:nvPr/>
          </p:nvSpPr>
          <p:spPr>
            <a:xfrm>
              <a:off x="560070" y="902486"/>
              <a:ext cx="277622" cy="114300"/>
            </a:xfrm>
            <a:custGeom>
              <a:avLst/>
              <a:gdLst/>
              <a:ahLst/>
              <a:cxnLst/>
              <a:rect l="0" t="0" r="0" b="0"/>
              <a:pathLst>
                <a:path w="277622" h="114300">
                  <a:moveTo>
                    <a:pt x="114300" y="0"/>
                  </a:moveTo>
                  <a:lnTo>
                    <a:pt x="114300" y="38100"/>
                  </a:lnTo>
                  <a:lnTo>
                    <a:pt x="138811" y="38100"/>
                  </a:lnTo>
                  <a:lnTo>
                    <a:pt x="140040" y="38608"/>
                  </a:lnTo>
                  <a:lnTo>
                    <a:pt x="277622" y="38608"/>
                  </a:lnTo>
                  <a:lnTo>
                    <a:pt x="277622" y="76708"/>
                  </a:lnTo>
                  <a:lnTo>
                    <a:pt x="138811" y="76708"/>
                  </a:lnTo>
                  <a:lnTo>
                    <a:pt x="137593" y="76200"/>
                  </a:lnTo>
                  <a:lnTo>
                    <a:pt x="114300" y="76200"/>
                  </a:lnTo>
                  <a:lnTo>
                    <a:pt x="114300" y="114300"/>
                  </a:lnTo>
                  <a:lnTo>
                    <a:pt x="0" y="57150"/>
                  </a:lnTo>
                  <a:lnTo>
                    <a:pt x="1143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50B4C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8" name="Shape 538">
              <a:extLst>
                <a:ext uri="{FF2B5EF4-FFF2-40B4-BE49-F238E27FC236}">
                  <a16:creationId xmlns:a16="http://schemas.microsoft.com/office/drawing/2014/main" id="{B9083261-41A4-424C-B679-B99EEA8CEE49}"/>
                </a:ext>
              </a:extLst>
            </p:cNvPr>
            <p:cNvSpPr/>
            <p:nvPr/>
          </p:nvSpPr>
          <p:spPr>
            <a:xfrm>
              <a:off x="576834" y="2703854"/>
              <a:ext cx="277622" cy="114300"/>
            </a:xfrm>
            <a:custGeom>
              <a:avLst/>
              <a:gdLst/>
              <a:ahLst/>
              <a:cxnLst/>
              <a:rect l="0" t="0" r="0" b="0"/>
              <a:pathLst>
                <a:path w="277622" h="114300">
                  <a:moveTo>
                    <a:pt x="114300" y="0"/>
                  </a:moveTo>
                  <a:lnTo>
                    <a:pt x="114300" y="38100"/>
                  </a:lnTo>
                  <a:lnTo>
                    <a:pt x="138811" y="38100"/>
                  </a:lnTo>
                  <a:lnTo>
                    <a:pt x="140040" y="38608"/>
                  </a:lnTo>
                  <a:lnTo>
                    <a:pt x="277622" y="38608"/>
                  </a:lnTo>
                  <a:lnTo>
                    <a:pt x="277622" y="76708"/>
                  </a:lnTo>
                  <a:lnTo>
                    <a:pt x="138811" y="76708"/>
                  </a:lnTo>
                  <a:lnTo>
                    <a:pt x="137593" y="76200"/>
                  </a:lnTo>
                  <a:lnTo>
                    <a:pt x="114300" y="76200"/>
                  </a:lnTo>
                  <a:lnTo>
                    <a:pt x="114300" y="114300"/>
                  </a:lnTo>
                  <a:lnTo>
                    <a:pt x="0" y="57150"/>
                  </a:lnTo>
                  <a:lnTo>
                    <a:pt x="1143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50B4C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pic>
          <p:nvPicPr>
            <p:cNvPr id="99" name="Picture 540">
              <a:extLst>
                <a:ext uri="{FF2B5EF4-FFF2-40B4-BE49-F238E27FC236}">
                  <a16:creationId xmlns:a16="http://schemas.microsoft.com/office/drawing/2014/main" id="{B12634F8-134B-4FF9-B189-7A5AF7920767}"/>
                </a:ext>
              </a:extLst>
            </p:cNvPr>
            <p:cNvPicPr/>
            <p:nvPr/>
          </p:nvPicPr>
          <p:blipFill>
            <a:blip r:embed="rId22"/>
            <a:stretch>
              <a:fillRect/>
            </a:stretch>
          </p:blipFill>
          <p:spPr>
            <a:xfrm>
              <a:off x="713232" y="1289582"/>
              <a:ext cx="248412" cy="246888"/>
            </a:xfrm>
            <a:prstGeom prst="rect">
              <a:avLst/>
            </a:prstGeom>
          </p:spPr>
        </p:pic>
        <p:sp>
          <p:nvSpPr>
            <p:cNvPr id="100" name="Shape 9424">
              <a:extLst>
                <a:ext uri="{FF2B5EF4-FFF2-40B4-BE49-F238E27FC236}">
                  <a16:creationId xmlns:a16="http://schemas.microsoft.com/office/drawing/2014/main" id="{3C7E6FBA-8E50-43D9-90A7-40622205F575}"/>
                </a:ext>
              </a:extLst>
            </p:cNvPr>
            <p:cNvSpPr/>
            <p:nvPr/>
          </p:nvSpPr>
          <p:spPr>
            <a:xfrm>
              <a:off x="688848" y="1027454"/>
              <a:ext cx="280416" cy="144780"/>
            </a:xfrm>
            <a:custGeom>
              <a:avLst/>
              <a:gdLst/>
              <a:ahLst/>
              <a:cxnLst/>
              <a:rect l="0" t="0" r="0" b="0"/>
              <a:pathLst>
                <a:path w="280416" h="144780">
                  <a:moveTo>
                    <a:pt x="0" y="0"/>
                  </a:moveTo>
                  <a:lnTo>
                    <a:pt x="280416" y="0"/>
                  </a:lnTo>
                  <a:lnTo>
                    <a:pt x="280416" y="144780"/>
                  </a:lnTo>
                  <a:lnTo>
                    <a:pt x="0" y="144780"/>
                  </a:lnTo>
                  <a:lnTo>
                    <a:pt x="0" y="0"/>
                  </a:lnTo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pic>
          <p:nvPicPr>
            <p:cNvPr id="101" name="Picture 543">
              <a:extLst>
                <a:ext uri="{FF2B5EF4-FFF2-40B4-BE49-F238E27FC236}">
                  <a16:creationId xmlns:a16="http://schemas.microsoft.com/office/drawing/2014/main" id="{47576DEA-1327-4CE9-A479-9CDD3FFF158F}"/>
                </a:ext>
              </a:extLst>
            </p:cNvPr>
            <p:cNvPicPr/>
            <p:nvPr/>
          </p:nvPicPr>
          <p:blipFill>
            <a:blip r:embed="rId23"/>
            <a:stretch>
              <a:fillRect/>
            </a:stretch>
          </p:blipFill>
          <p:spPr>
            <a:xfrm>
              <a:off x="710184" y="971066"/>
              <a:ext cx="262128" cy="262128"/>
            </a:xfrm>
            <a:prstGeom prst="rect">
              <a:avLst/>
            </a:prstGeom>
          </p:spPr>
        </p:pic>
        <p:sp>
          <p:nvSpPr>
            <p:cNvPr id="102" name="Shape 544">
              <a:extLst>
                <a:ext uri="{FF2B5EF4-FFF2-40B4-BE49-F238E27FC236}">
                  <a16:creationId xmlns:a16="http://schemas.microsoft.com/office/drawing/2014/main" id="{87B92FA1-33E5-40C2-95E8-87721D72E2D5}"/>
                </a:ext>
              </a:extLst>
            </p:cNvPr>
            <p:cNvSpPr/>
            <p:nvPr/>
          </p:nvSpPr>
          <p:spPr>
            <a:xfrm>
              <a:off x="1912620" y="2745002"/>
              <a:ext cx="1485773" cy="432689"/>
            </a:xfrm>
            <a:custGeom>
              <a:avLst/>
              <a:gdLst/>
              <a:ahLst/>
              <a:cxnLst/>
              <a:rect l="0" t="0" r="0" b="0"/>
              <a:pathLst>
                <a:path w="1485773" h="432689">
                  <a:moveTo>
                    <a:pt x="228600" y="0"/>
                  </a:moveTo>
                  <a:lnTo>
                    <a:pt x="228600" y="76200"/>
                  </a:lnTo>
                  <a:lnTo>
                    <a:pt x="445008" y="76200"/>
                  </a:lnTo>
                  <a:cubicBezTo>
                    <a:pt x="466090" y="76200"/>
                    <a:pt x="483108" y="93218"/>
                    <a:pt x="483108" y="114300"/>
                  </a:cubicBezTo>
                  <a:lnTo>
                    <a:pt x="483108" y="280289"/>
                  </a:lnTo>
                  <a:lnTo>
                    <a:pt x="1257173" y="280289"/>
                  </a:lnTo>
                  <a:lnTo>
                    <a:pt x="1257173" y="204089"/>
                  </a:lnTo>
                  <a:lnTo>
                    <a:pt x="1485773" y="318389"/>
                  </a:lnTo>
                  <a:lnTo>
                    <a:pt x="1257173" y="432689"/>
                  </a:lnTo>
                  <a:lnTo>
                    <a:pt x="1257173" y="356489"/>
                  </a:lnTo>
                  <a:lnTo>
                    <a:pt x="445008" y="356489"/>
                  </a:lnTo>
                  <a:cubicBezTo>
                    <a:pt x="423926" y="356489"/>
                    <a:pt x="406908" y="339471"/>
                    <a:pt x="406908" y="318389"/>
                  </a:cubicBezTo>
                  <a:lnTo>
                    <a:pt x="406908" y="152400"/>
                  </a:lnTo>
                  <a:lnTo>
                    <a:pt x="228600" y="152400"/>
                  </a:lnTo>
                  <a:lnTo>
                    <a:pt x="228600" y="228600"/>
                  </a:lnTo>
                  <a:lnTo>
                    <a:pt x="0" y="114300"/>
                  </a:lnTo>
                  <a:lnTo>
                    <a:pt x="2286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50B4C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</p:grpSp>
      <p:grpSp>
        <p:nvGrpSpPr>
          <p:cNvPr id="103" name="Group 7907">
            <a:extLst>
              <a:ext uri="{FF2B5EF4-FFF2-40B4-BE49-F238E27FC236}">
                <a16:creationId xmlns:a16="http://schemas.microsoft.com/office/drawing/2014/main" id="{4E5F92BA-2AE6-4B6D-95D4-B756D2B6F509}"/>
              </a:ext>
            </a:extLst>
          </p:cNvPr>
          <p:cNvGrpSpPr/>
          <p:nvPr/>
        </p:nvGrpSpPr>
        <p:grpSpPr>
          <a:xfrm>
            <a:off x="7518758" y="-95263"/>
            <a:ext cx="4572000" cy="6857365"/>
            <a:chOff x="0" y="0"/>
            <a:chExt cx="4572000" cy="6857999"/>
          </a:xfrm>
        </p:grpSpPr>
        <p:sp>
          <p:nvSpPr>
            <p:cNvPr id="104" name="Shape 9418">
              <a:extLst>
                <a:ext uri="{FF2B5EF4-FFF2-40B4-BE49-F238E27FC236}">
                  <a16:creationId xmlns:a16="http://schemas.microsoft.com/office/drawing/2014/main" id="{A5E4C5E7-8C18-4734-9B4E-A32ED067635E}"/>
                </a:ext>
              </a:extLst>
            </p:cNvPr>
            <p:cNvSpPr/>
            <p:nvPr/>
          </p:nvSpPr>
          <p:spPr>
            <a:xfrm>
              <a:off x="0" y="0"/>
              <a:ext cx="4572000" cy="6857999"/>
            </a:xfrm>
            <a:custGeom>
              <a:avLst/>
              <a:gdLst/>
              <a:ahLst/>
              <a:cxnLst/>
              <a:rect l="0" t="0" r="0" b="0"/>
              <a:pathLst>
                <a:path w="4572000" h="6857999">
                  <a:moveTo>
                    <a:pt x="0" y="0"/>
                  </a:moveTo>
                  <a:lnTo>
                    <a:pt x="4572000" y="0"/>
                  </a:lnTo>
                  <a:lnTo>
                    <a:pt x="4572000" y="6857999"/>
                  </a:lnTo>
                  <a:lnTo>
                    <a:pt x="0" y="6857999"/>
                  </a:lnTo>
                  <a:lnTo>
                    <a:pt x="0" y="0"/>
                  </a:lnTo>
                </a:path>
              </a:pathLst>
            </a:custGeom>
            <a:solidFill>
              <a:srgbClr val="D57443"/>
            </a:solidFill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50B4C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05" name="Rectangle 387">
              <a:extLst>
                <a:ext uri="{FF2B5EF4-FFF2-40B4-BE49-F238E27FC236}">
                  <a16:creationId xmlns:a16="http://schemas.microsoft.com/office/drawing/2014/main" id="{59D5345A-0DD7-4571-9671-3B5A13F0B166}"/>
                </a:ext>
              </a:extLst>
            </p:cNvPr>
            <p:cNvSpPr/>
            <p:nvPr/>
          </p:nvSpPr>
          <p:spPr>
            <a:xfrm>
              <a:off x="733933" y="1902587"/>
              <a:ext cx="4051811" cy="68748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40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Mobile SMARTS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06" name="Rectangle 388">
              <a:extLst>
                <a:ext uri="{FF2B5EF4-FFF2-40B4-BE49-F238E27FC236}">
                  <a16:creationId xmlns:a16="http://schemas.microsoft.com/office/drawing/2014/main" id="{3A5FE91B-C4EE-4E55-9D94-A281063E7CD8}"/>
                </a:ext>
              </a:extLst>
            </p:cNvPr>
            <p:cNvSpPr/>
            <p:nvPr/>
          </p:nvSpPr>
          <p:spPr>
            <a:xfrm>
              <a:off x="748538" y="2552446"/>
              <a:ext cx="2354268" cy="25806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500">
                  <a:solidFill>
                    <a:srgbClr val="26262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Компоненты решения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07" name="Rectangle 389">
              <a:extLst>
                <a:ext uri="{FF2B5EF4-FFF2-40B4-BE49-F238E27FC236}">
                  <a16:creationId xmlns:a16="http://schemas.microsoft.com/office/drawing/2014/main" id="{34BDB349-D832-4964-9822-9C945DA0F4CC}"/>
                </a:ext>
              </a:extLst>
            </p:cNvPr>
            <p:cNvSpPr/>
            <p:nvPr/>
          </p:nvSpPr>
          <p:spPr>
            <a:xfrm>
              <a:off x="748538" y="2887726"/>
              <a:ext cx="189770" cy="25806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500">
                  <a:solidFill>
                    <a:srgbClr val="26262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1.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08" name="Rectangle 390">
              <a:extLst>
                <a:ext uri="{FF2B5EF4-FFF2-40B4-BE49-F238E27FC236}">
                  <a16:creationId xmlns:a16="http://schemas.microsoft.com/office/drawing/2014/main" id="{BE94D433-62A7-4E09-B45D-9960C0524EB3}"/>
                </a:ext>
              </a:extLst>
            </p:cNvPr>
            <p:cNvSpPr/>
            <p:nvPr/>
          </p:nvSpPr>
          <p:spPr>
            <a:xfrm>
              <a:off x="1205738" y="2887726"/>
              <a:ext cx="2247601" cy="25806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500">
                  <a:solidFill>
                    <a:srgbClr val="26262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Средства разработки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09" name="Rectangle 391">
              <a:extLst>
                <a:ext uri="{FF2B5EF4-FFF2-40B4-BE49-F238E27FC236}">
                  <a16:creationId xmlns:a16="http://schemas.microsoft.com/office/drawing/2014/main" id="{44DFD9CC-C44A-4676-81A6-0A1430759D30}"/>
                </a:ext>
              </a:extLst>
            </p:cNvPr>
            <p:cNvSpPr/>
            <p:nvPr/>
          </p:nvSpPr>
          <p:spPr>
            <a:xfrm>
              <a:off x="748538" y="3223006"/>
              <a:ext cx="189770" cy="25806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500">
                  <a:solidFill>
                    <a:srgbClr val="26262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2.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10" name="Rectangle 392">
              <a:extLst>
                <a:ext uri="{FF2B5EF4-FFF2-40B4-BE49-F238E27FC236}">
                  <a16:creationId xmlns:a16="http://schemas.microsoft.com/office/drawing/2014/main" id="{A0087D20-1EDA-40CA-9DF8-058C3AD9F6EA}"/>
                </a:ext>
              </a:extLst>
            </p:cNvPr>
            <p:cNvSpPr/>
            <p:nvPr/>
          </p:nvSpPr>
          <p:spPr>
            <a:xfrm>
              <a:off x="1205738" y="3223006"/>
              <a:ext cx="3208108" cy="25806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500">
                  <a:solidFill>
                    <a:srgbClr val="26262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Средства администрирования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11" name="Rectangle 393">
              <a:extLst>
                <a:ext uri="{FF2B5EF4-FFF2-40B4-BE49-F238E27FC236}">
                  <a16:creationId xmlns:a16="http://schemas.microsoft.com/office/drawing/2014/main" id="{18F70F7E-EA9A-4D24-BA6A-8C6F3633D131}"/>
                </a:ext>
              </a:extLst>
            </p:cNvPr>
            <p:cNvSpPr/>
            <p:nvPr/>
          </p:nvSpPr>
          <p:spPr>
            <a:xfrm>
              <a:off x="748538" y="3558286"/>
              <a:ext cx="189770" cy="25806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500">
                  <a:solidFill>
                    <a:srgbClr val="26262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3.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12" name="Rectangle 394">
              <a:extLst>
                <a:ext uri="{FF2B5EF4-FFF2-40B4-BE49-F238E27FC236}">
                  <a16:creationId xmlns:a16="http://schemas.microsoft.com/office/drawing/2014/main" id="{B12BB421-1B69-4DD2-BE89-580C7D886FFF}"/>
                </a:ext>
              </a:extLst>
            </p:cNvPr>
            <p:cNvSpPr/>
            <p:nvPr/>
          </p:nvSpPr>
          <p:spPr>
            <a:xfrm>
              <a:off x="1205738" y="3558286"/>
              <a:ext cx="3150847" cy="25806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500">
                  <a:solidFill>
                    <a:srgbClr val="26262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Сервер терминалов и сервер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13" name="Rectangle 395">
              <a:extLst>
                <a:ext uri="{FF2B5EF4-FFF2-40B4-BE49-F238E27FC236}">
                  <a16:creationId xmlns:a16="http://schemas.microsoft.com/office/drawing/2014/main" id="{6CA868B0-6B58-4EEE-ADF8-0CE46AFCFF52}"/>
                </a:ext>
              </a:extLst>
            </p:cNvPr>
            <p:cNvSpPr/>
            <p:nvPr/>
          </p:nvSpPr>
          <p:spPr>
            <a:xfrm>
              <a:off x="1205738" y="3740938"/>
              <a:ext cx="723246" cy="25847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500">
                  <a:solidFill>
                    <a:srgbClr val="26262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печати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14" name="Rectangle 396">
              <a:extLst>
                <a:ext uri="{FF2B5EF4-FFF2-40B4-BE49-F238E27FC236}">
                  <a16:creationId xmlns:a16="http://schemas.microsoft.com/office/drawing/2014/main" id="{1B765B0E-E8A5-4255-8725-8865FC9004CB}"/>
                </a:ext>
              </a:extLst>
            </p:cNvPr>
            <p:cNvSpPr/>
            <p:nvPr/>
          </p:nvSpPr>
          <p:spPr>
            <a:xfrm>
              <a:off x="748538" y="4076827"/>
              <a:ext cx="189770" cy="25806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500">
                  <a:solidFill>
                    <a:srgbClr val="26262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4.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15" name="Rectangle 397">
              <a:extLst>
                <a:ext uri="{FF2B5EF4-FFF2-40B4-BE49-F238E27FC236}">
                  <a16:creationId xmlns:a16="http://schemas.microsoft.com/office/drawing/2014/main" id="{F4DEF0D4-D303-476C-97AE-870D0F99EB2B}"/>
                </a:ext>
              </a:extLst>
            </p:cNvPr>
            <p:cNvSpPr/>
            <p:nvPr/>
          </p:nvSpPr>
          <p:spPr>
            <a:xfrm>
              <a:off x="1205738" y="4076827"/>
              <a:ext cx="1904799" cy="25806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500">
                  <a:solidFill>
                    <a:srgbClr val="26262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Клиенты для ПК /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16" name="Rectangle 398">
              <a:extLst>
                <a:ext uri="{FF2B5EF4-FFF2-40B4-BE49-F238E27FC236}">
                  <a16:creationId xmlns:a16="http://schemas.microsoft.com/office/drawing/2014/main" id="{B71AEF0C-A3AD-4E87-A862-81D52AF0C10D}"/>
                </a:ext>
              </a:extLst>
            </p:cNvPr>
            <p:cNvSpPr/>
            <p:nvPr/>
          </p:nvSpPr>
          <p:spPr>
            <a:xfrm>
              <a:off x="2638679" y="4076827"/>
              <a:ext cx="1466477" cy="25806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500">
                  <a:solidFill>
                    <a:srgbClr val="26262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Windows CE /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17" name="Rectangle 399">
              <a:extLst>
                <a:ext uri="{FF2B5EF4-FFF2-40B4-BE49-F238E27FC236}">
                  <a16:creationId xmlns:a16="http://schemas.microsoft.com/office/drawing/2014/main" id="{D46DF694-6C48-4E1F-AD77-83D457919954}"/>
                </a:ext>
              </a:extLst>
            </p:cNvPr>
            <p:cNvSpPr/>
            <p:nvPr/>
          </p:nvSpPr>
          <p:spPr>
            <a:xfrm>
              <a:off x="1205738" y="4259707"/>
              <a:ext cx="1775076" cy="25806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500">
                  <a:solidFill>
                    <a:srgbClr val="26262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Windows Mobile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18" name="Rectangle 400">
              <a:extLst>
                <a:ext uri="{FF2B5EF4-FFF2-40B4-BE49-F238E27FC236}">
                  <a16:creationId xmlns:a16="http://schemas.microsoft.com/office/drawing/2014/main" id="{FE73BC8B-1E8D-47E0-9258-CCB7A579C1FF}"/>
                </a:ext>
              </a:extLst>
            </p:cNvPr>
            <p:cNvSpPr/>
            <p:nvPr/>
          </p:nvSpPr>
          <p:spPr>
            <a:xfrm>
              <a:off x="2536571" y="4259707"/>
              <a:ext cx="191037" cy="25806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500">
                  <a:solidFill>
                    <a:srgbClr val="26262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и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19" name="Rectangle 401">
              <a:extLst>
                <a:ext uri="{FF2B5EF4-FFF2-40B4-BE49-F238E27FC236}">
                  <a16:creationId xmlns:a16="http://schemas.microsoft.com/office/drawing/2014/main" id="{9713CF50-2928-49F4-928E-89141B84E517}"/>
                </a:ext>
              </a:extLst>
            </p:cNvPr>
            <p:cNvSpPr/>
            <p:nvPr/>
          </p:nvSpPr>
          <p:spPr>
            <a:xfrm>
              <a:off x="2681351" y="4259707"/>
              <a:ext cx="808234" cy="25806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500">
                  <a:solidFill>
                    <a:srgbClr val="26262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Android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0" name="Rectangle 402">
              <a:extLst>
                <a:ext uri="{FF2B5EF4-FFF2-40B4-BE49-F238E27FC236}">
                  <a16:creationId xmlns:a16="http://schemas.microsoft.com/office/drawing/2014/main" id="{0EF3DFF3-CFBD-4FB7-90BA-81D505E002E0}"/>
                </a:ext>
              </a:extLst>
            </p:cNvPr>
            <p:cNvSpPr/>
            <p:nvPr/>
          </p:nvSpPr>
          <p:spPr>
            <a:xfrm>
              <a:off x="748538" y="4594987"/>
              <a:ext cx="189770" cy="25806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500">
                  <a:solidFill>
                    <a:srgbClr val="26262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5.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1" name="Rectangle 403">
              <a:extLst>
                <a:ext uri="{FF2B5EF4-FFF2-40B4-BE49-F238E27FC236}">
                  <a16:creationId xmlns:a16="http://schemas.microsoft.com/office/drawing/2014/main" id="{90F2DA25-8922-40C2-8FBE-1F57B88F0A6F}"/>
                </a:ext>
              </a:extLst>
            </p:cNvPr>
            <p:cNvSpPr/>
            <p:nvPr/>
          </p:nvSpPr>
          <p:spPr>
            <a:xfrm>
              <a:off x="1205738" y="4594987"/>
              <a:ext cx="2596232" cy="25806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500">
                  <a:solidFill>
                    <a:srgbClr val="26262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Компоненты доступа из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2" name="Rectangle 404">
              <a:extLst>
                <a:ext uri="{FF2B5EF4-FFF2-40B4-BE49-F238E27FC236}">
                  <a16:creationId xmlns:a16="http://schemas.microsoft.com/office/drawing/2014/main" id="{D3D4C806-9A0B-453A-AD44-E0243F243268}"/>
                </a:ext>
              </a:extLst>
            </p:cNvPr>
            <p:cNvSpPr/>
            <p:nvPr/>
          </p:nvSpPr>
          <p:spPr>
            <a:xfrm>
              <a:off x="3158363" y="4594987"/>
              <a:ext cx="444149" cy="25806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500">
                  <a:solidFill>
                    <a:srgbClr val="26262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ERP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3" name="Rectangle 7786">
              <a:extLst>
                <a:ext uri="{FF2B5EF4-FFF2-40B4-BE49-F238E27FC236}">
                  <a16:creationId xmlns:a16="http://schemas.microsoft.com/office/drawing/2014/main" id="{91830773-3395-415D-AC5A-5C2BD5C71D58}"/>
                </a:ext>
              </a:extLst>
            </p:cNvPr>
            <p:cNvSpPr/>
            <p:nvPr/>
          </p:nvSpPr>
          <p:spPr>
            <a:xfrm>
              <a:off x="1205738" y="4777868"/>
              <a:ext cx="75756" cy="25806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500">
                  <a:solidFill>
                    <a:srgbClr val="26262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(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4" name="Rectangle 7788">
              <a:extLst>
                <a:ext uri="{FF2B5EF4-FFF2-40B4-BE49-F238E27FC236}">
                  <a16:creationId xmlns:a16="http://schemas.microsoft.com/office/drawing/2014/main" id="{175DE3C2-DDBB-4B4E-ACF2-6CD1914FFD03}"/>
                </a:ext>
              </a:extLst>
            </p:cNvPr>
            <p:cNvSpPr/>
            <p:nvPr/>
          </p:nvSpPr>
          <p:spPr>
            <a:xfrm>
              <a:off x="1262697" y="4777868"/>
              <a:ext cx="999272" cy="25806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500">
                  <a:solidFill>
                    <a:srgbClr val="26262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OLE/COM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5" name="Rectangle 7787">
              <a:extLst>
                <a:ext uri="{FF2B5EF4-FFF2-40B4-BE49-F238E27FC236}">
                  <a16:creationId xmlns:a16="http://schemas.microsoft.com/office/drawing/2014/main" id="{E0D22813-5EED-4C70-8A50-B06BEF7E144E}"/>
                </a:ext>
              </a:extLst>
            </p:cNvPr>
            <p:cNvSpPr/>
            <p:nvPr/>
          </p:nvSpPr>
          <p:spPr>
            <a:xfrm>
              <a:off x="2014792" y="4777868"/>
              <a:ext cx="75756" cy="25806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500">
                  <a:solidFill>
                    <a:srgbClr val="26262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)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6" name="Rectangle 406">
              <a:extLst>
                <a:ext uri="{FF2B5EF4-FFF2-40B4-BE49-F238E27FC236}">
                  <a16:creationId xmlns:a16="http://schemas.microsoft.com/office/drawing/2014/main" id="{D1C2D8D1-BE26-47E3-BC8E-B537942CAFB7}"/>
                </a:ext>
              </a:extLst>
            </p:cNvPr>
            <p:cNvSpPr/>
            <p:nvPr/>
          </p:nvSpPr>
          <p:spPr>
            <a:xfrm>
              <a:off x="748538" y="5112918"/>
              <a:ext cx="189869" cy="25848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500">
                  <a:solidFill>
                    <a:srgbClr val="26262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6.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7" name="Rectangle 407">
              <a:extLst>
                <a:ext uri="{FF2B5EF4-FFF2-40B4-BE49-F238E27FC236}">
                  <a16:creationId xmlns:a16="http://schemas.microsoft.com/office/drawing/2014/main" id="{9FA1FD42-F452-4FB9-AD0F-9D60E1ADCB72}"/>
                </a:ext>
              </a:extLst>
            </p:cNvPr>
            <p:cNvSpPr/>
            <p:nvPr/>
          </p:nvSpPr>
          <p:spPr>
            <a:xfrm>
              <a:off x="1205738" y="5112918"/>
              <a:ext cx="2813299" cy="25848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500">
                  <a:solidFill>
                    <a:srgbClr val="26262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Утилиты конвертации для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8" name="Rectangle 408">
              <a:extLst>
                <a:ext uri="{FF2B5EF4-FFF2-40B4-BE49-F238E27FC236}">
                  <a16:creationId xmlns:a16="http://schemas.microsoft.com/office/drawing/2014/main" id="{59F071BB-28C7-4E35-9D37-FC4961BBB13F}"/>
                </a:ext>
              </a:extLst>
            </p:cNvPr>
            <p:cNvSpPr/>
            <p:nvPr/>
          </p:nvSpPr>
          <p:spPr>
            <a:xfrm>
              <a:off x="1205738" y="5296281"/>
              <a:ext cx="1427965" cy="25806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500">
                  <a:solidFill>
                    <a:srgbClr val="26262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TXT/CSV/Excel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</p:grpSp>
      <p:sp>
        <p:nvSpPr>
          <p:cNvPr id="129" name="Rectangle 126">
            <a:extLst>
              <a:ext uri="{FF2B5EF4-FFF2-40B4-BE49-F238E27FC236}">
                <a16:creationId xmlns:a16="http://schemas.microsoft.com/office/drawing/2014/main" id="{E7DE2273-8026-4999-8BD5-BD21A4B7D8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-366305"/>
            <a:ext cx="10796275" cy="1189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6846" tIns="403098" rIns="6000447" bIns="409446" numCol="1" anchor="ctr" anchorCtr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ru-RU" sz="2400" dirty="0"/>
              <a:t>Работа учетной системы</a:t>
            </a:r>
          </a:p>
        </p:txBody>
      </p:sp>
      <p:sp>
        <p:nvSpPr>
          <p:cNvPr id="130" name="Rectangle 186">
            <a:extLst>
              <a:ext uri="{FF2B5EF4-FFF2-40B4-BE49-F238E27FC236}">
                <a16:creationId xmlns:a16="http://schemas.microsoft.com/office/drawing/2014/main" id="{8D9AF5DF-5B20-4777-914D-9CC3858DE5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2753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1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altLang="ru-RU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11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>
            <a:extLst>
              <a:ext uri="{FF2B5EF4-FFF2-40B4-BE49-F238E27FC236}">
                <a16:creationId xmlns:a16="http://schemas.microsoft.com/office/drawing/2014/main" id="{9C3F33D0-E848-43AD-9C3A-A01A30A54C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7280" y="529325"/>
            <a:ext cx="4937760" cy="736282"/>
          </a:xfrm>
        </p:spPr>
        <p:txBody>
          <a:bodyPr>
            <a:normAutofit fontScale="92500" lnSpcReduction="20000"/>
          </a:bodyPr>
          <a:lstStyle/>
          <a:p>
            <a:r>
              <a:rPr lang="ru-RU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Поддержка операционных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систеМ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Объект 12">
            <a:extLst>
              <a:ext uri="{FF2B5EF4-FFF2-40B4-BE49-F238E27FC236}">
                <a16:creationId xmlns:a16="http://schemas.microsoft.com/office/drawing/2014/main" id="{19EB74FC-CE01-4E2E-BE33-E073E7093ED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/>
              <a:t>Все нужные ОС </a:t>
            </a:r>
          </a:p>
          <a:p>
            <a:r>
              <a:rPr lang="en-US" dirty="0"/>
              <a:t>Android </a:t>
            </a:r>
            <a:endParaRPr lang="ru-RU" dirty="0"/>
          </a:p>
          <a:p>
            <a:r>
              <a:rPr lang="en-US" dirty="0"/>
              <a:t>Windows Mobile </a:t>
            </a:r>
            <a:endParaRPr lang="ru-RU" dirty="0"/>
          </a:p>
          <a:p>
            <a:r>
              <a:rPr lang="en-US" dirty="0"/>
              <a:t>Windows CE </a:t>
            </a:r>
            <a:endParaRPr lang="ru-RU" dirty="0"/>
          </a:p>
          <a:p>
            <a:r>
              <a:rPr lang="en-US" dirty="0"/>
              <a:t>Windows 7 / 8 / 10</a:t>
            </a:r>
            <a:endParaRPr lang="ru-RU" dirty="0"/>
          </a:p>
        </p:txBody>
      </p:sp>
      <p:sp>
        <p:nvSpPr>
          <p:cNvPr id="14" name="Текст 13">
            <a:extLst>
              <a:ext uri="{FF2B5EF4-FFF2-40B4-BE49-F238E27FC236}">
                <a16:creationId xmlns:a16="http://schemas.microsoft.com/office/drawing/2014/main" id="{FD12ECA2-E1CC-4D07-80F7-1A38C13A1E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7920" y="598277"/>
            <a:ext cx="4937760" cy="736282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b="0" i="0" dirty="0">
                <a:solidFill>
                  <a:srgbClr val="111111"/>
                </a:solidFill>
                <a:effectLst/>
                <a:latin typeface="dinL"/>
              </a:rPr>
              <a:t>Перечень поддерживаемых конфигураций, Для самостоятельной интеграции</a:t>
            </a:r>
          </a:p>
        </p:txBody>
      </p:sp>
      <p:sp>
        <p:nvSpPr>
          <p:cNvPr id="15" name="Объект 14">
            <a:extLst>
              <a:ext uri="{FF2B5EF4-FFF2-40B4-BE49-F238E27FC236}">
                <a16:creationId xmlns:a16="http://schemas.microsoft.com/office/drawing/2014/main" id="{E3A9306C-0BE3-4522-86E0-709B0D98750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/>
              <a:t>«Самостоятельная интеграция конфигурации на платформе «1С:Предприятия» 8.3»</a:t>
            </a:r>
          </a:p>
          <a:p>
            <a:r>
              <a:rPr lang="ru-RU" dirty="0"/>
              <a:t>«Интеграция через </a:t>
            </a:r>
            <a:r>
              <a:rPr lang="en-US" dirty="0"/>
              <a:t>REST API»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9353236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2339</TotalTime>
  <Words>951</Words>
  <Application>Microsoft Office PowerPoint</Application>
  <PresentationFormat>Широкоэкранный</PresentationFormat>
  <Paragraphs>177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1" baseType="lpstr">
      <vt:lpstr>Arial</vt:lpstr>
      <vt:lpstr>Arial Narrow</vt:lpstr>
      <vt:lpstr>Calibri</vt:lpstr>
      <vt:lpstr>Calibri Light</vt:lpstr>
      <vt:lpstr>Candara</vt:lpstr>
      <vt:lpstr>dinL</vt:lpstr>
      <vt:lpstr>Segoe UI Light</vt:lpstr>
      <vt:lpstr>Times New Roman</vt:lpstr>
      <vt:lpstr>Ретро</vt:lpstr>
      <vt:lpstr>ОБЩЕСТВО С ОГРАНИЧЕННОЙ ОТВЕТСТВЕННОСТЬЮ ВЦ «СЭЙФТЕК-СОФТ» ОГРН 1153850011842  ИНН 3804052967   КПП 380401001 Россия, Иркутская обл., г. Братск, ул. Комсомольская, 12 Офис: Россия, Иркутская обл., г. Братск, ул. Крупской, 16                   Почтовый адрес:  665734, Россия, Иркутская обл., г. Братск-34, а/я 2754 тел. (3953) 305-305, 305-301, 290025   www.safetek.ru  </vt:lpstr>
      <vt:lpstr>О чем расскажу в презентации… </vt:lpstr>
      <vt:lpstr>О компании Клеверенс</vt:lpstr>
      <vt:lpstr>Немного информации о нас…</vt:lpstr>
      <vt:lpstr>Нас выбирают,  потому что…</vt:lpstr>
      <vt:lpstr>Преимущества софта Клеверенс</vt:lpstr>
      <vt:lpstr>Mobile Smart: Кировка</vt:lpstr>
      <vt:lpstr>Презентация PowerPoint</vt:lpstr>
      <vt:lpstr>Презентация PowerPoint</vt:lpstr>
      <vt:lpstr>Уровни лицензий</vt:lpstr>
      <vt:lpstr>Уровни лицензий</vt:lpstr>
      <vt:lpstr>Спасибо за внимание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ОБЩЕСТВО С ОГРАНИЧЕННОЙ ОТВЕТСТВЕННОСТЬЮ ВЦ «СЭЙФТЕК-СОФТ» ОГРН 1153850011842  ИНН 3804052967   КПП 380401001 Россия, Иркутская обл., г. Братск, ул. Комсомольская, 12 Офис: Россия, Иркутская обл., г. Братск, ул. Крупской, 16                   Почтовый адрес:  665734, Россия, Иркутская обл., г. Братск-34, а/я 2754 тел. (3953) 305-305, 305-301, 290025   www.safetek.ru</dc:title>
  <dc:creator>Максим Соболев</dc:creator>
  <cp:lastModifiedBy>Максим Соболев</cp:lastModifiedBy>
  <cp:revision>34</cp:revision>
  <dcterms:created xsi:type="dcterms:W3CDTF">2020-09-29T14:45:57Z</dcterms:created>
  <dcterms:modified xsi:type="dcterms:W3CDTF">2021-03-29T18:09:18Z</dcterms:modified>
</cp:coreProperties>
</file>