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5" r:id="rId19"/>
    <p:sldId id="276" r:id="rId20"/>
    <p:sldId id="284" r:id="rId21"/>
    <p:sldId id="285" r:id="rId22"/>
    <p:sldId id="286" r:id="rId23"/>
    <p:sldId id="287" r:id="rId24"/>
    <p:sldId id="283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94660"/>
  </p:normalViewPr>
  <p:slideViewPr>
    <p:cSldViewPr>
      <p:cViewPr>
        <p:scale>
          <a:sx n="118" d="100"/>
          <a:sy n="118" d="100"/>
        </p:scale>
        <p:origin x="-161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everence.ru/software/functions/28756/" TargetMode="External"/><Relationship Id="rId2" Type="http://schemas.openxmlformats.org/officeDocument/2006/relationships/hyperlink" Target="https://www.cleverence.ru/software/functions/2891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leverence.ru/software/functions/24412/" TargetMode="External"/><Relationship Id="rId4" Type="http://schemas.openxmlformats.org/officeDocument/2006/relationships/hyperlink" Target="https://www.cleverence.ru/software/functions/16422/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leverence.ru/software/functions/48090/" TargetMode="External"/><Relationship Id="rId13" Type="http://schemas.openxmlformats.org/officeDocument/2006/relationships/hyperlink" Target="http://www.cleverence.ru/software/functions/50947/" TargetMode="External"/><Relationship Id="rId3" Type="http://schemas.openxmlformats.org/officeDocument/2006/relationships/hyperlink" Target="https://www.cleverence.ru/software/functions/28914" TargetMode="External"/><Relationship Id="rId7" Type="http://schemas.openxmlformats.org/officeDocument/2006/relationships/hyperlink" Target="https://www.cleverence.ru/software/functions/49429" TargetMode="External"/><Relationship Id="rId12" Type="http://schemas.openxmlformats.org/officeDocument/2006/relationships/hyperlink" Target="https://www.cleverence.ru/software/functions/16422/" TargetMode="External"/><Relationship Id="rId2" Type="http://schemas.openxmlformats.org/officeDocument/2006/relationships/hyperlink" Target="https://www.cleverence.ru/software/functions/2891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leverence.ru/software/functions/29018" TargetMode="External"/><Relationship Id="rId11" Type="http://schemas.openxmlformats.org/officeDocument/2006/relationships/hyperlink" Target="https://www.cleverence.ru/software/functions/28756/" TargetMode="External"/><Relationship Id="rId5" Type="http://schemas.openxmlformats.org/officeDocument/2006/relationships/hyperlink" Target="https://www.cleverence.ru/software/functions/29019" TargetMode="External"/><Relationship Id="rId10" Type="http://schemas.openxmlformats.org/officeDocument/2006/relationships/hyperlink" Target="https://www.cleverence.ru/software/functions/40973/" TargetMode="External"/><Relationship Id="rId4" Type="http://schemas.openxmlformats.org/officeDocument/2006/relationships/hyperlink" Target="https://www.cleverence.ru/software/functions/50740" TargetMode="External"/><Relationship Id="rId9" Type="http://schemas.openxmlformats.org/officeDocument/2006/relationships/hyperlink" Target="https://www.cleverence.ru/software/functions/40985/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leverence.ru/software/functions/48090/" TargetMode="External"/><Relationship Id="rId13" Type="http://schemas.openxmlformats.org/officeDocument/2006/relationships/hyperlink" Target="http://www.cleverence.ru/software/functions/20495/#about" TargetMode="External"/><Relationship Id="rId3" Type="http://schemas.openxmlformats.org/officeDocument/2006/relationships/hyperlink" Target="https://www.cleverence.ru/software/functions/28914" TargetMode="External"/><Relationship Id="rId7" Type="http://schemas.openxmlformats.org/officeDocument/2006/relationships/hyperlink" Target="https://www.cleverence.ru/software/functions/49429" TargetMode="External"/><Relationship Id="rId12" Type="http://schemas.openxmlformats.org/officeDocument/2006/relationships/hyperlink" Target="https://www.cleverence.ru/software/functions/16422/" TargetMode="External"/><Relationship Id="rId2" Type="http://schemas.openxmlformats.org/officeDocument/2006/relationships/hyperlink" Target="https://www.cleverence.ru/software/functions/2891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leverence.ru/software/functions/29018" TargetMode="External"/><Relationship Id="rId11" Type="http://schemas.openxmlformats.org/officeDocument/2006/relationships/hyperlink" Target="https://www.cleverence.ru/software/functions/28756/" TargetMode="External"/><Relationship Id="rId5" Type="http://schemas.openxmlformats.org/officeDocument/2006/relationships/hyperlink" Target="https://www.cleverence.ru/software/functions/29019" TargetMode="External"/><Relationship Id="rId10" Type="http://schemas.openxmlformats.org/officeDocument/2006/relationships/hyperlink" Target="https://www.cleverence.ru/software/functions/40973/" TargetMode="External"/><Relationship Id="rId4" Type="http://schemas.openxmlformats.org/officeDocument/2006/relationships/hyperlink" Target="https://www.cleverence.ru/software/functions/50740" TargetMode="External"/><Relationship Id="rId9" Type="http://schemas.openxmlformats.org/officeDocument/2006/relationships/hyperlink" Target="https://www.cleverence.ru/software/functions/40985/" TargetMode="External"/><Relationship Id="rId14" Type="http://schemas.openxmlformats.org/officeDocument/2006/relationships/hyperlink" Target="http://www.cleverence.ru/software/functions/50947/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leverence.ru/software/functions/48090/" TargetMode="External"/><Relationship Id="rId13" Type="http://schemas.openxmlformats.org/officeDocument/2006/relationships/hyperlink" Target="http://www.cleverence.ru/software/functions/20495/#about" TargetMode="External"/><Relationship Id="rId3" Type="http://schemas.openxmlformats.org/officeDocument/2006/relationships/hyperlink" Target="https://www.cleverence.ru/software/functions/28914" TargetMode="External"/><Relationship Id="rId7" Type="http://schemas.openxmlformats.org/officeDocument/2006/relationships/hyperlink" Target="https://www.cleverence.ru/software/functions/49429" TargetMode="External"/><Relationship Id="rId12" Type="http://schemas.openxmlformats.org/officeDocument/2006/relationships/hyperlink" Target="https://www.cleverence.ru/software/functions/16422/" TargetMode="External"/><Relationship Id="rId2" Type="http://schemas.openxmlformats.org/officeDocument/2006/relationships/hyperlink" Target="https://www.cleverence.ru/software/functions/2891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leverence.ru/software/functions/29018" TargetMode="External"/><Relationship Id="rId11" Type="http://schemas.openxmlformats.org/officeDocument/2006/relationships/hyperlink" Target="https://www.cleverence.ru/software/functions/28756/" TargetMode="External"/><Relationship Id="rId5" Type="http://schemas.openxmlformats.org/officeDocument/2006/relationships/hyperlink" Target="https://www.cleverence.ru/software/functions/29019" TargetMode="External"/><Relationship Id="rId10" Type="http://schemas.openxmlformats.org/officeDocument/2006/relationships/hyperlink" Target="https://www.cleverence.ru/software/functions/40973/" TargetMode="External"/><Relationship Id="rId4" Type="http://schemas.openxmlformats.org/officeDocument/2006/relationships/hyperlink" Target="https://www.cleverence.ru/software/functions/50740" TargetMode="External"/><Relationship Id="rId9" Type="http://schemas.openxmlformats.org/officeDocument/2006/relationships/hyperlink" Target="https://www.cleverence.ru/software/functions/40985/" TargetMode="External"/><Relationship Id="rId14" Type="http://schemas.openxmlformats.org/officeDocument/2006/relationships/hyperlink" Target="http://www.cleverence.ru/software/functions/50947/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700520"/>
            <a:ext cx="7772400" cy="1470025"/>
          </a:xfrm>
        </p:spPr>
        <p:txBody>
          <a:bodyPr/>
          <a:lstStyle/>
          <a:p>
            <a:r>
              <a:rPr lang="en-US" dirty="0"/>
              <a:t>«Mobile SMARTS: </a:t>
            </a:r>
            <a:r>
              <a:rPr lang="ru-RU" dirty="0"/>
              <a:t>Склад 15»</a:t>
            </a:r>
            <a:br>
              <a:rPr lang="ru-RU" dirty="0"/>
            </a:b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3" t="20265" r="72223" b="69057"/>
          <a:stretch/>
        </p:blipFill>
        <p:spPr bwMode="auto">
          <a:xfrm>
            <a:off x="251520" y="324256"/>
            <a:ext cx="4982933" cy="1645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 descr="C:\Users\user\Desktop\Cleverence-logo-ru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873" y="5877272"/>
            <a:ext cx="47625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www.cleverence.ru/upload/iblock/dcd/dcdf75a459d853dbc8e5272f3150547d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25" r="6268"/>
          <a:stretch/>
        </p:blipFill>
        <p:spPr bwMode="auto">
          <a:xfrm>
            <a:off x="6902527" y="324256"/>
            <a:ext cx="1996883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558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Режим работы на терминале сбора данных (ТСД), который предполагает наличие на самом устройстве всех необходимых для работы данных о товарах, называется автономным.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Автономная работа</a:t>
            </a:r>
          </a:p>
        </p:txBody>
      </p:sp>
    </p:spTree>
    <p:extLst>
      <p:ext uri="{BB962C8B-B14F-4D97-AF65-F5344CB8AC3E}">
        <p14:creationId xmlns:p14="http://schemas.microsoft.com/office/powerpoint/2010/main" val="326908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Этот режим работы позволяет использовать часть функций для работы в сети </a:t>
            </a:r>
            <a:r>
              <a:rPr lang="ru-RU" dirty="0" err="1"/>
              <a:t>WiFi</a:t>
            </a:r>
            <a:r>
              <a:rPr lang="ru-RU" dirty="0"/>
              <a:t>, например, загрузка и выгрузка документов через </a:t>
            </a:r>
            <a:r>
              <a:rPr lang="ru-RU" dirty="0" err="1"/>
              <a:t>WiFi</a:t>
            </a:r>
            <a:r>
              <a:rPr lang="ru-RU" dirty="0"/>
              <a:t>, без подключения кабелем. А если сети нет, то можно работать автономно.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Полуавтономная работа с </a:t>
            </a:r>
            <a:r>
              <a:rPr lang="en-US" dirty="0"/>
              <a:t>Wi-Fi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770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Поддержка онлайн связи с учётной системой по </a:t>
            </a:r>
            <a:r>
              <a:rPr lang="ru-RU" dirty="0" err="1"/>
              <a:t>Wi-Fi</a:t>
            </a:r>
            <a:r>
              <a:rPr lang="ru-RU" dirty="0"/>
              <a:t>. Позволяет получать актуальную информацию о номенклатуре, текущих остатках и ценах; печатать документы или ценники. И даже создавать новые документы непосредственно с терминала.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Работа полностью онлайн</a:t>
            </a:r>
          </a:p>
        </p:txBody>
      </p:sp>
    </p:spTree>
    <p:extLst>
      <p:ext uri="{BB962C8B-B14F-4D97-AF65-F5344CB8AC3E}">
        <p14:creationId xmlns:p14="http://schemas.microsoft.com/office/powerpoint/2010/main" val="315316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Можно работать с одним документом на нескольких мобильных устройствах одновременно. Все участники коллективной работы в реальном времени могут видеть общий результат работы. Это особенно удобно для работы с большими документами, которые содержат много позиций.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Коллективная работа с единой накладной</a:t>
            </a:r>
          </a:p>
        </p:txBody>
      </p:sp>
    </p:spTree>
    <p:extLst>
      <p:ext uri="{BB962C8B-B14F-4D97-AF65-F5344CB8AC3E}">
        <p14:creationId xmlns:p14="http://schemas.microsoft.com/office/powerpoint/2010/main" val="340500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При адресной системе хранения склад разделяется на зоны, в каждой зоне расположены стеллажи, стеллажи состоят из полок, а на полке каждое место хранения называется ячейкой. Поэтому каждой ячейке присваивается свой собственный адрес, который состоит из номера зоны, стеллажа, полки и ячейки и является буквенно-цифровым. Следовательно, адрес каждой ячейки является уникальным, что позволяет избежать путаницы во время проведения операций по размещению и подбору товара на складе.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Размещение в ячейках</a:t>
            </a:r>
          </a:p>
        </p:txBody>
      </p:sp>
    </p:spTree>
    <p:extLst>
      <p:ext uri="{BB962C8B-B14F-4D97-AF65-F5344CB8AC3E}">
        <p14:creationId xmlns:p14="http://schemas.microsoft.com/office/powerpoint/2010/main" val="35931570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908720"/>
            <a:ext cx="7408333" cy="521744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Внедрение системы адресного хранения дает следующие преимущества:</a:t>
            </a:r>
          </a:p>
          <a:p>
            <a:r>
              <a:rPr lang="ru-RU" dirty="0"/>
              <a:t>Гораздо более рационально используются ресурсы склада, т.к. вся его территория разбита на ячейки, и ни одна не простаивает зря.</a:t>
            </a:r>
          </a:p>
          <a:p>
            <a:r>
              <a:rPr lang="ru-RU" dirty="0"/>
              <a:t>Сокращается численность персонала и повышается производительность труда. Отпадает необходимость в «незаменимых сотрудниках», знающих, что и где лежит. Достаточно ввести наименование или артикул необходимого товара, и система укажет точный адрес его хранения.</a:t>
            </a:r>
          </a:p>
          <a:p>
            <a:r>
              <a:rPr lang="ru-RU" dirty="0"/>
              <a:t>Не требуется длительное обучение сотрудников склада работе с данной системой, т.к. она проста и понятна каждому.</a:t>
            </a:r>
          </a:p>
          <a:p>
            <a:r>
              <a:rPr lang="ru-RU" dirty="0"/>
              <a:t>Исключается возможность пересортицы, т.к. за каждым товаром закреплено определенное место хранения.</a:t>
            </a:r>
          </a:p>
          <a:p>
            <a:r>
              <a:rPr lang="ru-RU" dirty="0"/>
              <a:t>Сокращается время, отводимое на операции приемки, комплектации и отгрузки товара, т.к. у сотрудника есть готовый документ с четко указанными адресами хранения всех товаров, и не нужно тратить драгоценное время на их поиск.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0084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При любом сканировании товара учитывается его характеристика.  Это может быть цвет, размер или что-либо ещё. Работа с характеристиками позволяет избежать пересортицы.</a:t>
            </a:r>
          </a:p>
          <a:p>
            <a:r>
              <a:rPr lang="ru-RU" dirty="0"/>
              <a:t>Товар может иметь несколько характеристик. Если товары с разными характеристиками имеют одинаковый </a:t>
            </a:r>
            <a:r>
              <a:rPr lang="ru-RU" dirty="0" err="1"/>
              <a:t>штрихкод</a:t>
            </a:r>
            <a:r>
              <a:rPr lang="ru-RU" dirty="0"/>
              <a:t>, то мобильное устройство предложит выбрать нужную характеристику из списка.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Работа с характеристиками</a:t>
            </a:r>
          </a:p>
        </p:txBody>
      </p:sp>
    </p:spTree>
    <p:extLst>
      <p:ext uri="{BB962C8B-B14F-4D97-AF65-F5344CB8AC3E}">
        <p14:creationId xmlns:p14="http://schemas.microsoft.com/office/powerpoint/2010/main" val="30487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Если товар учитывается по серийному номеру, то необязательно сканировать сначала </a:t>
            </a:r>
            <a:r>
              <a:rPr lang="ru-RU" dirty="0" err="1"/>
              <a:t>штрихкод</a:t>
            </a:r>
            <a:r>
              <a:rPr lang="ru-RU" dirty="0"/>
              <a:t> товара, а потом серийный номер. Можно сканировать только </a:t>
            </a:r>
            <a:r>
              <a:rPr lang="ru-RU" dirty="0" err="1"/>
              <a:t>штрихкод</a:t>
            </a:r>
            <a:r>
              <a:rPr lang="ru-RU" dirty="0"/>
              <a:t> серийного номера, товар будет определён по нему, серийный номер будет записан.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Работа с серийными номерами</a:t>
            </a:r>
          </a:p>
        </p:txBody>
      </p:sp>
    </p:spTree>
    <p:extLst>
      <p:ext uri="{BB962C8B-B14F-4D97-AF65-F5344CB8AC3E}">
        <p14:creationId xmlns:p14="http://schemas.microsoft.com/office/powerpoint/2010/main" val="332620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программе учтены индивидуальные особенности различных складских операций при работе с сериями номенклатурных единиц. При приемке, отгрузке и инвентаризации мобильное устройство заставляет сканировать или вводить вручную серии соответствующих позиций. После загрузки все серии будут верно отражены в базе данных </a:t>
            </a:r>
            <a:r>
              <a:rPr lang="ru-RU" dirty="0" err="1"/>
              <a:t>бэк</a:t>
            </a:r>
            <a:r>
              <a:rPr lang="ru-RU" dirty="0"/>
              <a:t>-офиса.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Работа с сериями товара</a:t>
            </a:r>
          </a:p>
        </p:txBody>
      </p:sp>
    </p:spTree>
    <p:extLst>
      <p:ext uri="{BB962C8B-B14F-4D97-AF65-F5344CB8AC3E}">
        <p14:creationId xmlns:p14="http://schemas.microsoft.com/office/powerpoint/2010/main" val="219505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Драйвер и обработка для «1С:Предприятия</a:t>
            </a:r>
            <a:r>
              <a:rPr lang="ru-RU" dirty="0" smtClean="0"/>
              <a:t>»</a:t>
            </a:r>
          </a:p>
          <a:p>
            <a:r>
              <a:rPr lang="ru-RU" dirty="0"/>
              <a:t>Обмен данными через TXT и </a:t>
            </a:r>
            <a:r>
              <a:rPr lang="ru-RU" dirty="0" err="1"/>
              <a:t>Excel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734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Для автоматизации склада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Специализированное программное обеспечение для терминалов сбора данных со встроенным сканером </a:t>
            </a:r>
            <a:r>
              <a:rPr lang="ru-RU" dirty="0" err="1"/>
              <a:t>штрихкода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Предназначено для автоматизации всех </a:t>
            </a:r>
            <a:r>
              <a:rPr lang="ru-RU" dirty="0" err="1"/>
              <a:t>товароучетных</a:t>
            </a:r>
            <a:r>
              <a:rPr lang="ru-RU" dirty="0"/>
              <a:t> операций на складах, обычных и адресного хранения. Из доступных операций - приход на склад, подбор заказа, инвентаризация, работа с ячейками.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Склад 15</a:t>
            </a:r>
          </a:p>
        </p:txBody>
      </p:sp>
    </p:spTree>
    <p:extLst>
      <p:ext uri="{BB962C8B-B14F-4D97-AF65-F5344CB8AC3E}">
        <p14:creationId xmlns:p14="http://schemas.microsoft.com/office/powerpoint/2010/main" val="36614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>
                <a:solidFill>
                  <a:sysClr val="windowText" lastClr="000000"/>
                </a:solidFill>
                <a:hlinkClick r:id="rId2"/>
              </a:rPr>
              <a:t>Подбор </a:t>
            </a:r>
            <a:r>
              <a:rPr lang="ru-RU" dirty="0" smtClean="0">
                <a:solidFill>
                  <a:sysClr val="windowText" lastClr="000000"/>
                </a:solidFill>
                <a:hlinkClick r:id="rId2"/>
              </a:rPr>
              <a:t>заказа</a:t>
            </a:r>
            <a:endParaRPr lang="ru-RU" dirty="0" smtClean="0">
              <a:solidFill>
                <a:sysClr val="windowText" lastClr="000000"/>
              </a:solidFill>
            </a:endParaRPr>
          </a:p>
          <a:p>
            <a:r>
              <a:rPr lang="ru-RU" dirty="0">
                <a:solidFill>
                  <a:sysClr val="windowText" lastClr="000000"/>
                </a:solidFill>
              </a:rPr>
              <a:t>Сбор </a:t>
            </a:r>
            <a:r>
              <a:rPr lang="ru-RU" dirty="0" err="1" smtClean="0">
                <a:solidFill>
                  <a:sysClr val="windowText" lastClr="000000"/>
                </a:solidFill>
              </a:rPr>
              <a:t>штрихкодов</a:t>
            </a:r>
            <a:endParaRPr lang="ru-RU" dirty="0" smtClean="0">
              <a:solidFill>
                <a:sysClr val="windowText" lastClr="000000"/>
              </a:solidFill>
            </a:endParaRPr>
          </a:p>
          <a:p>
            <a:r>
              <a:rPr lang="ru-RU" dirty="0">
                <a:solidFill>
                  <a:sysClr val="windowText" lastClr="000000"/>
                </a:solidFill>
              </a:rPr>
              <a:t>Информация о товаре по </a:t>
            </a:r>
            <a:r>
              <a:rPr lang="ru-RU" dirty="0" err="1" smtClean="0">
                <a:solidFill>
                  <a:sysClr val="windowText" lastClr="000000"/>
                </a:solidFill>
              </a:rPr>
              <a:t>штрихкоду</a:t>
            </a:r>
            <a:endParaRPr lang="ru-RU" dirty="0" smtClean="0">
              <a:solidFill>
                <a:sysClr val="windowText" lastClr="000000"/>
              </a:solidFill>
            </a:endParaRPr>
          </a:p>
          <a:p>
            <a:r>
              <a:rPr lang="ru-RU" dirty="0">
                <a:solidFill>
                  <a:sysClr val="windowText" lastClr="000000"/>
                </a:solidFill>
              </a:rPr>
              <a:t>Просмотр </a:t>
            </a:r>
            <a:r>
              <a:rPr lang="ru-RU" dirty="0" smtClean="0">
                <a:solidFill>
                  <a:sysClr val="windowText" lastClr="000000"/>
                </a:solidFill>
              </a:rPr>
              <a:t>справочников</a:t>
            </a:r>
          </a:p>
          <a:p>
            <a:r>
              <a:rPr lang="ru-RU" dirty="0">
                <a:solidFill>
                  <a:sysClr val="windowText" lastClr="000000"/>
                </a:solidFill>
              </a:rPr>
              <a:t>Создание документов прямо на </a:t>
            </a:r>
            <a:r>
              <a:rPr lang="ru-RU" dirty="0" smtClean="0">
                <a:solidFill>
                  <a:sysClr val="windowText" lastClr="000000"/>
                </a:solidFill>
              </a:rPr>
              <a:t>ТСД</a:t>
            </a:r>
          </a:p>
          <a:p>
            <a:r>
              <a:rPr lang="ru-RU" dirty="0">
                <a:solidFill>
                  <a:sysClr val="windowText" lastClr="000000"/>
                </a:solidFill>
              </a:rPr>
              <a:t>Работа по накладным из </a:t>
            </a:r>
            <a:r>
              <a:rPr lang="ru-RU" dirty="0" smtClean="0">
                <a:solidFill>
                  <a:sysClr val="windowText" lastClr="000000"/>
                </a:solidFill>
              </a:rPr>
              <a:t>1С</a:t>
            </a:r>
          </a:p>
          <a:p>
            <a:r>
              <a:rPr lang="ru-RU" dirty="0">
                <a:solidFill>
                  <a:sysClr val="windowText" lastClr="000000"/>
                </a:solidFill>
                <a:hlinkClick r:id="rId3"/>
              </a:rPr>
              <a:t>Автономная </a:t>
            </a:r>
            <a:r>
              <a:rPr lang="ru-RU" dirty="0" smtClean="0">
                <a:solidFill>
                  <a:sysClr val="windowText" lastClr="000000"/>
                </a:solidFill>
                <a:hlinkClick r:id="rId3"/>
              </a:rPr>
              <a:t>работа</a:t>
            </a:r>
            <a:endParaRPr lang="ru-RU" dirty="0" smtClean="0">
              <a:solidFill>
                <a:sysClr val="windowText" lastClr="000000"/>
              </a:solidFill>
            </a:endParaRPr>
          </a:p>
          <a:p>
            <a:r>
              <a:rPr lang="ru-RU" dirty="0">
                <a:solidFill>
                  <a:sysClr val="windowText" lastClr="000000"/>
                </a:solidFill>
                <a:hlinkClick r:id="rId4"/>
              </a:rPr>
              <a:t>Полуавтономная работа с </a:t>
            </a:r>
            <a:r>
              <a:rPr lang="en-US" dirty="0" smtClean="0">
                <a:solidFill>
                  <a:sysClr val="windowText" lastClr="000000"/>
                </a:solidFill>
                <a:hlinkClick r:id="rId4"/>
              </a:rPr>
              <a:t>Wi-Fi</a:t>
            </a:r>
            <a:r>
              <a:rPr lang="ru-RU" dirty="0" smtClean="0">
                <a:solidFill>
                  <a:sysClr val="windowText" lastClr="000000"/>
                </a:solidFill>
              </a:rPr>
              <a:t> </a:t>
            </a:r>
          </a:p>
          <a:p>
            <a:r>
              <a:rPr lang="ru-RU" dirty="0" smtClean="0">
                <a:solidFill>
                  <a:sysClr val="windowText" lastClr="000000"/>
                </a:solidFill>
              </a:rPr>
              <a:t>Привязка </a:t>
            </a:r>
            <a:r>
              <a:rPr lang="ru-RU" dirty="0" err="1">
                <a:solidFill>
                  <a:sysClr val="windowText" lastClr="000000"/>
                </a:solidFill>
              </a:rPr>
              <a:t>штрихкодов</a:t>
            </a:r>
            <a:r>
              <a:rPr lang="ru-RU" dirty="0">
                <a:solidFill>
                  <a:sysClr val="windowText" lastClr="000000"/>
                </a:solidFill>
              </a:rPr>
              <a:t> к </a:t>
            </a:r>
            <a:r>
              <a:rPr lang="ru-RU" dirty="0" smtClean="0">
                <a:solidFill>
                  <a:sysClr val="windowText" lastClr="000000"/>
                </a:solidFill>
              </a:rPr>
              <a:t>товарам</a:t>
            </a:r>
          </a:p>
          <a:p>
            <a:r>
              <a:rPr lang="ru-RU" dirty="0">
                <a:solidFill>
                  <a:sysClr val="windowText" lastClr="000000"/>
                </a:solidFill>
              </a:rPr>
              <a:t>Работа с </a:t>
            </a:r>
            <a:r>
              <a:rPr lang="ru-RU" dirty="0" smtClean="0">
                <a:solidFill>
                  <a:sysClr val="windowText" lastClr="000000"/>
                </a:solidFill>
              </a:rPr>
              <a:t>характеристиками</a:t>
            </a:r>
          </a:p>
          <a:p>
            <a:r>
              <a:rPr lang="ru-RU" dirty="0">
                <a:solidFill>
                  <a:sysClr val="windowText" lastClr="000000"/>
                </a:solidFill>
              </a:rPr>
              <a:t>Цена товара на </a:t>
            </a:r>
            <a:r>
              <a:rPr lang="ru-RU" dirty="0" smtClean="0">
                <a:solidFill>
                  <a:sysClr val="windowText" lastClr="000000"/>
                </a:solidFill>
              </a:rPr>
              <a:t>экране</a:t>
            </a:r>
          </a:p>
          <a:p>
            <a:r>
              <a:rPr lang="ru-RU" dirty="0">
                <a:solidFill>
                  <a:sysClr val="windowText" lastClr="000000"/>
                </a:solidFill>
              </a:rPr>
              <a:t>Номенклатура</a:t>
            </a:r>
          </a:p>
          <a:p>
            <a:r>
              <a:rPr lang="ru-RU" dirty="0" smtClean="0">
                <a:solidFill>
                  <a:sysClr val="windowText" lastClr="000000"/>
                </a:solidFill>
              </a:rPr>
              <a:t>Ячейки</a:t>
            </a:r>
          </a:p>
          <a:p>
            <a:pPr fontAlgn="ctr"/>
            <a:r>
              <a:rPr lang="ru-RU" dirty="0">
                <a:solidFill>
                  <a:sysClr val="windowText" lastClr="000000"/>
                </a:solidFill>
                <a:hlinkClick r:id="rId5"/>
              </a:rPr>
              <a:t>Драйвер и обработка для «1С:Предприятия»</a:t>
            </a:r>
            <a:endParaRPr lang="ru-RU" dirty="0">
              <a:solidFill>
                <a:sysClr val="windowText" lastClr="000000"/>
              </a:solidFill>
            </a:endParaRPr>
          </a:p>
          <a:p>
            <a:pPr fontAlgn="ctr"/>
            <a:r>
              <a:rPr lang="ru-RU" dirty="0">
                <a:solidFill>
                  <a:sysClr val="windowText" lastClr="000000"/>
                </a:solidFill>
              </a:rPr>
              <a:t>Обмен данными через TXT и </a:t>
            </a:r>
            <a:r>
              <a:rPr lang="ru-RU" dirty="0" err="1">
                <a:solidFill>
                  <a:sysClr val="windowText" lastClr="000000"/>
                </a:solidFill>
              </a:rPr>
              <a:t>Excel</a:t>
            </a:r>
            <a:endParaRPr lang="ru-RU" dirty="0">
              <a:solidFill>
                <a:sysClr val="windowText" lastClr="000000"/>
              </a:solidFill>
            </a:endParaRPr>
          </a:p>
          <a:p>
            <a:pPr fontAlgn="ctr"/>
            <a:r>
              <a:rPr lang="ru-RU" dirty="0">
                <a:solidFill>
                  <a:sysClr val="windowText" lastClr="000000"/>
                </a:solidFill>
              </a:rPr>
              <a:t>Обмен данными через REST API</a:t>
            </a:r>
          </a:p>
          <a:p>
            <a:endParaRPr lang="ru-RU" dirty="0">
              <a:solidFill>
                <a:srgbClr val="111111"/>
              </a:solidFill>
            </a:endParaRPr>
          </a:p>
          <a:p>
            <a:endParaRPr lang="ru-RU" dirty="0">
              <a:solidFill>
                <a:srgbClr val="111111"/>
              </a:solidFill>
            </a:endParaRPr>
          </a:p>
          <a:p>
            <a:endParaRPr lang="ru-RU" dirty="0">
              <a:solidFill>
                <a:srgbClr val="111111"/>
              </a:solidFill>
            </a:endParaRPr>
          </a:p>
          <a:p>
            <a:endParaRPr lang="en-US" dirty="0">
              <a:solidFill>
                <a:srgbClr val="111111"/>
              </a:solidFill>
            </a:endParaRPr>
          </a:p>
          <a:p>
            <a:endParaRPr lang="ru-RU" dirty="0">
              <a:solidFill>
                <a:srgbClr val="111111"/>
              </a:solidFill>
            </a:endParaRPr>
          </a:p>
          <a:p>
            <a:endParaRPr lang="ru-RU" dirty="0">
              <a:solidFill>
                <a:srgbClr val="111111"/>
              </a:solidFill>
            </a:endParaRPr>
          </a:p>
          <a:p>
            <a:endParaRPr lang="ru-RU" dirty="0">
              <a:solidFill>
                <a:srgbClr val="111111"/>
              </a:solidFill>
            </a:endParaRPr>
          </a:p>
          <a:p>
            <a:endParaRPr lang="ru-RU" dirty="0">
              <a:solidFill>
                <a:srgbClr val="111111"/>
              </a:solidFill>
            </a:endParaRPr>
          </a:p>
          <a:p>
            <a:endParaRPr lang="ru-RU" dirty="0">
              <a:solidFill>
                <a:srgbClr val="11111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Функции лицензии Минимум </a:t>
            </a:r>
            <a:br>
              <a:rPr lang="ru-RU" dirty="0"/>
            </a:br>
            <a:r>
              <a:rPr lang="ru-RU" dirty="0"/>
              <a:t>от 2 </a:t>
            </a:r>
            <a:r>
              <a:rPr lang="ru-RU" dirty="0" smtClean="0"/>
              <a:t>449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731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2469169"/>
            <a:ext cx="3240360" cy="3777869"/>
          </a:xfrm>
        </p:spPr>
        <p:txBody>
          <a:bodyPr>
            <a:normAutofit/>
          </a:bodyPr>
          <a:lstStyle/>
          <a:p>
            <a:pPr fontAlgn="ctr"/>
            <a:r>
              <a:rPr lang="ru-RU" sz="1200" dirty="0" smtClean="0"/>
              <a:t>Агрегация, </a:t>
            </a:r>
            <a:r>
              <a:rPr lang="ru-RU" sz="1200" dirty="0" err="1" smtClean="0"/>
              <a:t>переагрегация</a:t>
            </a:r>
            <a:endParaRPr lang="ru-RU" sz="1200" dirty="0" smtClean="0">
              <a:solidFill>
                <a:srgbClr val="111111"/>
              </a:solidFill>
            </a:endParaRPr>
          </a:p>
          <a:p>
            <a:pPr fontAlgn="ctr"/>
            <a:r>
              <a:rPr lang="ru-RU" sz="1200" dirty="0" smtClean="0">
                <a:hlinkClick r:id="rId2"/>
              </a:rPr>
              <a:t>Приход на склад</a:t>
            </a:r>
            <a:endParaRPr lang="ru-RU" sz="1200" dirty="0" smtClean="0"/>
          </a:p>
          <a:p>
            <a:pPr fontAlgn="ctr"/>
            <a:r>
              <a:rPr lang="ru-RU" sz="1200" dirty="0" smtClean="0">
                <a:hlinkClick r:id="rId3"/>
              </a:rPr>
              <a:t>Подбор заказа</a:t>
            </a:r>
            <a:endParaRPr lang="ru-RU" sz="1200" dirty="0" smtClean="0"/>
          </a:p>
          <a:p>
            <a:pPr fontAlgn="ctr"/>
            <a:r>
              <a:rPr lang="ru-RU" sz="1200" dirty="0" smtClean="0">
                <a:hlinkClick r:id="rId4"/>
              </a:rPr>
              <a:t>Инвентаризация на складе</a:t>
            </a:r>
            <a:endParaRPr lang="ru-RU" sz="1200" dirty="0" smtClean="0"/>
          </a:p>
          <a:p>
            <a:pPr fontAlgn="ctr"/>
            <a:r>
              <a:rPr lang="ru-RU" sz="1200" dirty="0" smtClean="0">
                <a:hlinkClick r:id="rId5"/>
              </a:rPr>
              <a:t>Перемещение по ячейкам</a:t>
            </a:r>
            <a:endParaRPr lang="ru-RU" sz="1200" dirty="0" smtClean="0"/>
          </a:p>
          <a:p>
            <a:pPr fontAlgn="ctr"/>
            <a:r>
              <a:rPr lang="ru-RU" sz="1200" dirty="0" smtClean="0">
                <a:hlinkClick r:id="rId6"/>
              </a:rPr>
              <a:t>Перемещение по складам</a:t>
            </a:r>
            <a:endParaRPr lang="ru-RU" sz="1200" dirty="0" smtClean="0"/>
          </a:p>
          <a:p>
            <a:pPr fontAlgn="ctr"/>
            <a:r>
              <a:rPr lang="ru-RU" sz="1200" dirty="0" smtClean="0">
                <a:hlinkClick r:id="rId7"/>
              </a:rPr>
              <a:t>Остатки в ячейках</a:t>
            </a:r>
            <a:endParaRPr lang="ru-RU" sz="1200" dirty="0" smtClean="0"/>
          </a:p>
          <a:p>
            <a:pPr fontAlgn="ctr"/>
            <a:r>
              <a:rPr lang="ru-RU" sz="1200" dirty="0" smtClean="0">
                <a:hlinkClick r:id="rId8"/>
              </a:rPr>
              <a:t>Упаковочный лист</a:t>
            </a:r>
            <a:endParaRPr lang="ru-RU" sz="1200" dirty="0" smtClean="0"/>
          </a:p>
          <a:p>
            <a:pPr fontAlgn="ctr"/>
            <a:r>
              <a:rPr lang="ru-RU" sz="1200" dirty="0" smtClean="0"/>
              <a:t>Сбор </a:t>
            </a:r>
            <a:r>
              <a:rPr lang="ru-RU" sz="1200" dirty="0" err="1" smtClean="0"/>
              <a:t>штрихкодов</a:t>
            </a:r>
            <a:endParaRPr lang="ru-RU" sz="1200" dirty="0" smtClean="0"/>
          </a:p>
          <a:p>
            <a:pPr fontAlgn="ctr"/>
            <a:r>
              <a:rPr lang="ru-RU" sz="1200" dirty="0" smtClean="0"/>
              <a:t>Информация о товаре по </a:t>
            </a:r>
            <a:r>
              <a:rPr lang="ru-RU" sz="1200" dirty="0" err="1" smtClean="0"/>
              <a:t>штрихкоду</a:t>
            </a:r>
            <a:endParaRPr lang="ru-RU" sz="1200" dirty="0" smtClean="0"/>
          </a:p>
          <a:p>
            <a:pPr fontAlgn="ctr"/>
            <a:r>
              <a:rPr lang="ru-RU" sz="1200" dirty="0" smtClean="0"/>
              <a:t>Просмотр справочников</a:t>
            </a:r>
          </a:p>
          <a:p>
            <a:pPr fontAlgn="ctr"/>
            <a:r>
              <a:rPr lang="ru-RU" sz="1200" dirty="0" smtClean="0"/>
              <a:t>Приёмка сигарет</a:t>
            </a:r>
          </a:p>
          <a:p>
            <a:pPr fontAlgn="ctr"/>
            <a:r>
              <a:rPr lang="ru-RU" sz="1200" dirty="0" smtClean="0"/>
              <a:t>Отгрузка сигарет</a:t>
            </a:r>
          </a:p>
          <a:p>
            <a:pPr fontAlgn="ctr"/>
            <a:r>
              <a:rPr lang="ru-RU" sz="1200" dirty="0" smtClean="0"/>
              <a:t>Агрегация блоков в коробки</a:t>
            </a:r>
          </a:p>
          <a:p>
            <a:pPr fontAlgn="ctr"/>
            <a:r>
              <a:rPr lang="ru-RU" sz="1200" dirty="0" smtClean="0"/>
              <a:t>Списание сигарет</a:t>
            </a:r>
          </a:p>
          <a:p>
            <a:pPr fontAlgn="ctr"/>
            <a:r>
              <a:rPr lang="ru-RU" sz="1200" dirty="0" smtClean="0"/>
              <a:t>Агрегация алкоголя</a:t>
            </a:r>
          </a:p>
          <a:p>
            <a:pPr fontAlgn="ctr"/>
            <a:endParaRPr lang="ru-RU" dirty="0" smtClean="0"/>
          </a:p>
          <a:p>
            <a:pPr fontAlgn="ctr"/>
            <a:endParaRPr lang="ru-RU" dirty="0"/>
          </a:p>
          <a:p>
            <a:pPr fontAlgn="ctr"/>
            <a:endParaRPr lang="ru-RU" dirty="0">
              <a:solidFill>
                <a:srgbClr val="111111"/>
              </a:solidFill>
            </a:endParaRPr>
          </a:p>
          <a:p>
            <a:pPr fontAlgn="ctr"/>
            <a:endParaRPr lang="ru-RU" dirty="0"/>
          </a:p>
          <a:p>
            <a:pPr fontAlgn="ctr"/>
            <a:endParaRPr lang="ru-RU" dirty="0"/>
          </a:p>
          <a:p>
            <a:pPr fontAlgn="ctr"/>
            <a:endParaRPr lang="ru-RU" dirty="0"/>
          </a:p>
          <a:p>
            <a:pPr fontAlgn="ctr"/>
            <a:endParaRPr lang="ru-RU" dirty="0"/>
          </a:p>
          <a:p>
            <a:pPr fontAlgn="ctr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Функции лицензии </a:t>
            </a:r>
            <a:r>
              <a:rPr lang="ru-RU" dirty="0" smtClean="0"/>
              <a:t>Базовый </a:t>
            </a:r>
            <a:br>
              <a:rPr lang="ru-RU" dirty="0" smtClean="0"/>
            </a:br>
            <a:r>
              <a:rPr lang="ru-RU" dirty="0" smtClean="0"/>
              <a:t>от </a:t>
            </a:r>
            <a:r>
              <a:rPr lang="ru-RU" dirty="0"/>
              <a:t>10 259</a:t>
            </a:r>
          </a:p>
        </p:txBody>
      </p:sp>
      <p:sp>
        <p:nvSpPr>
          <p:cNvPr id="6" name="Объект 1"/>
          <p:cNvSpPr txBox="1">
            <a:spLocks/>
          </p:cNvSpPr>
          <p:nvPr/>
        </p:nvSpPr>
        <p:spPr>
          <a:xfrm>
            <a:off x="5408427" y="2493445"/>
            <a:ext cx="3284736" cy="4032448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ru-RU" dirty="0">
                <a:hlinkClick r:id="rId9"/>
              </a:rPr>
              <a:t>Приемка алкоголя</a:t>
            </a:r>
            <a:endParaRPr lang="ru-RU" dirty="0"/>
          </a:p>
          <a:p>
            <a:pPr fontAlgn="ctr"/>
            <a:r>
              <a:rPr lang="ru-RU" dirty="0">
                <a:hlinkClick r:id="rId10"/>
              </a:rPr>
              <a:t>Отгрузка алкоголя</a:t>
            </a:r>
            <a:endParaRPr lang="ru-RU" dirty="0"/>
          </a:p>
          <a:p>
            <a:pPr fontAlgn="ctr"/>
            <a:r>
              <a:rPr lang="ru-RU" dirty="0"/>
              <a:t>Создание документов прямо на ТСД</a:t>
            </a:r>
          </a:p>
          <a:p>
            <a:pPr fontAlgn="ctr"/>
            <a:r>
              <a:rPr lang="ru-RU" dirty="0"/>
              <a:t>Работа по накладным из 1С</a:t>
            </a:r>
          </a:p>
          <a:p>
            <a:pPr fontAlgn="ctr"/>
            <a:r>
              <a:rPr lang="ru-RU" dirty="0">
                <a:hlinkClick r:id="rId11"/>
              </a:rPr>
              <a:t>Автономная работа</a:t>
            </a:r>
            <a:endParaRPr lang="ru-RU" dirty="0"/>
          </a:p>
          <a:p>
            <a:pPr fontAlgn="ctr"/>
            <a:r>
              <a:rPr lang="ru-RU" dirty="0">
                <a:hlinkClick r:id="rId12"/>
              </a:rPr>
              <a:t>Полуавтономная работа с </a:t>
            </a:r>
            <a:r>
              <a:rPr lang="en-US" dirty="0">
                <a:hlinkClick r:id="rId12"/>
              </a:rPr>
              <a:t>Wi-Fi</a:t>
            </a:r>
            <a:endParaRPr lang="ru-RU" dirty="0"/>
          </a:p>
          <a:p>
            <a:pPr fontAlgn="ctr"/>
            <a:r>
              <a:rPr lang="ru-RU" dirty="0"/>
              <a:t>Привязка </a:t>
            </a:r>
            <a:r>
              <a:rPr lang="ru-RU" dirty="0" err="1"/>
              <a:t>штрихкодов</a:t>
            </a:r>
            <a:r>
              <a:rPr lang="ru-RU" dirty="0"/>
              <a:t> к товарам</a:t>
            </a:r>
          </a:p>
          <a:p>
            <a:pPr fontAlgn="ctr"/>
            <a:r>
              <a:rPr lang="ru-RU" dirty="0"/>
              <a:t>Работа с характеристиками</a:t>
            </a:r>
          </a:p>
          <a:p>
            <a:pPr fontAlgn="ctr"/>
            <a:r>
              <a:rPr lang="ru-RU" dirty="0"/>
              <a:t>Работа с серийными номерами</a:t>
            </a:r>
          </a:p>
          <a:p>
            <a:pPr fontAlgn="ctr"/>
            <a:r>
              <a:rPr lang="ru-RU" dirty="0"/>
              <a:t>Работа с сериями товара</a:t>
            </a:r>
          </a:p>
          <a:p>
            <a:pPr fontAlgn="ctr"/>
            <a:r>
              <a:rPr lang="ru-RU" dirty="0">
                <a:hlinkClick r:id="rId13"/>
              </a:rPr>
              <a:t>Размещение в ячейках</a:t>
            </a:r>
            <a:endParaRPr lang="ru-RU" dirty="0"/>
          </a:p>
          <a:p>
            <a:pPr fontAlgn="ctr"/>
            <a:r>
              <a:rPr lang="ru-RU" dirty="0"/>
              <a:t>Цена товара на экране</a:t>
            </a:r>
          </a:p>
          <a:p>
            <a:pPr fontAlgn="ctr"/>
            <a:r>
              <a:rPr lang="ru-RU" dirty="0"/>
              <a:t>Поддержка типов цен</a:t>
            </a:r>
          </a:p>
          <a:p>
            <a:pPr fontAlgn="ctr"/>
            <a:r>
              <a:rPr lang="ru-RU" dirty="0"/>
              <a:t>Номенклатура</a:t>
            </a:r>
          </a:p>
          <a:p>
            <a:pPr fontAlgn="ctr"/>
            <a:r>
              <a:rPr lang="ru-RU" dirty="0"/>
              <a:t>Склады</a:t>
            </a:r>
          </a:p>
          <a:p>
            <a:pPr fontAlgn="ctr"/>
            <a:r>
              <a:rPr lang="ru-RU" dirty="0"/>
              <a:t>Контрагенты</a:t>
            </a:r>
          </a:p>
          <a:p>
            <a:pPr fontAlgn="ctr"/>
            <a:r>
              <a:rPr lang="ru-RU" dirty="0"/>
              <a:t>Ячейки</a:t>
            </a:r>
          </a:p>
          <a:p>
            <a:pPr fontAlgn="ctr"/>
            <a:r>
              <a:rPr lang="en-US" dirty="0" err="1"/>
              <a:t>Поддержка</a:t>
            </a:r>
            <a:r>
              <a:rPr lang="en-US" dirty="0"/>
              <a:t> Windows CE и Mobile Embedded</a:t>
            </a:r>
            <a:endParaRPr lang="ru-RU" dirty="0"/>
          </a:p>
          <a:p>
            <a:pPr fontAlgn="ctr"/>
            <a:r>
              <a:rPr lang="ru-RU" dirty="0"/>
              <a:t>Поддержка </a:t>
            </a:r>
            <a:r>
              <a:rPr lang="en-US" dirty="0"/>
              <a:t>Android</a:t>
            </a:r>
            <a:endParaRPr lang="ru-RU" dirty="0"/>
          </a:p>
          <a:p>
            <a:pPr fontAlgn="ctr"/>
            <a:r>
              <a:rPr lang="ru-RU" dirty="0"/>
              <a:t>Остатки товара на экране</a:t>
            </a:r>
          </a:p>
          <a:p>
            <a:pPr fontAlgn="ctr"/>
            <a:r>
              <a:rPr lang="ru-RU" dirty="0"/>
              <a:t>Остатки в разрезе магазинов</a:t>
            </a:r>
          </a:p>
          <a:p>
            <a:pPr fontAlgn="ctr"/>
            <a:r>
              <a:rPr lang="ru-RU" dirty="0"/>
              <a:t>Работа с коробами</a:t>
            </a:r>
          </a:p>
          <a:p>
            <a:pPr fontAlgn="ctr"/>
            <a:r>
              <a:rPr lang="ru-RU" dirty="0"/>
              <a:t>Работа с </a:t>
            </a:r>
            <a:r>
              <a:rPr lang="ru-RU" dirty="0" err="1"/>
              <a:t>палетами</a:t>
            </a:r>
            <a:endParaRPr lang="ru-RU" dirty="0"/>
          </a:p>
          <a:p>
            <a:pPr fontAlgn="ctr"/>
            <a:endParaRPr lang="ru-RU" dirty="0" smtClean="0"/>
          </a:p>
          <a:p>
            <a:pPr fontAlgn="ctr"/>
            <a:endParaRPr lang="ru-RU" dirty="0" smtClean="0"/>
          </a:p>
          <a:p>
            <a:pPr fontAlgn="ctr"/>
            <a:endParaRPr lang="ru-RU" dirty="0" smtClean="0">
              <a:solidFill>
                <a:srgbClr val="111111"/>
              </a:solidFill>
            </a:endParaRPr>
          </a:p>
          <a:p>
            <a:pPr fontAlgn="ctr"/>
            <a:endParaRPr lang="ru-RU" dirty="0" smtClean="0"/>
          </a:p>
          <a:p>
            <a:pPr fontAlgn="ctr"/>
            <a:endParaRPr lang="ru-RU" dirty="0" smtClean="0"/>
          </a:p>
          <a:p>
            <a:pPr fontAlgn="ctr"/>
            <a:endParaRPr lang="ru-RU" dirty="0" smtClean="0"/>
          </a:p>
          <a:p>
            <a:pPr fontAlgn="ctr"/>
            <a:endParaRPr lang="ru-RU" dirty="0" smtClean="0"/>
          </a:p>
          <a:p>
            <a:pPr font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303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564904"/>
            <a:ext cx="2691821" cy="3816423"/>
          </a:xfrm>
        </p:spPr>
        <p:txBody>
          <a:bodyPr>
            <a:normAutofit fontScale="40000" lnSpcReduction="20000"/>
          </a:bodyPr>
          <a:lstStyle/>
          <a:p>
            <a:pPr fontAlgn="ctr"/>
            <a:r>
              <a:rPr lang="ru-RU" dirty="0"/>
              <a:t>Агрегация, </a:t>
            </a:r>
            <a:r>
              <a:rPr lang="ru-RU" dirty="0" err="1"/>
              <a:t>переагрегация</a:t>
            </a:r>
            <a:endParaRPr lang="ru-RU" dirty="0">
              <a:solidFill>
                <a:srgbClr val="111111"/>
              </a:solidFill>
            </a:endParaRPr>
          </a:p>
          <a:p>
            <a:pPr fontAlgn="ctr"/>
            <a:r>
              <a:rPr lang="ru-RU" dirty="0">
                <a:hlinkClick r:id="rId2"/>
              </a:rPr>
              <a:t>Приход на склад</a:t>
            </a:r>
            <a:endParaRPr lang="ru-RU" dirty="0"/>
          </a:p>
          <a:p>
            <a:pPr fontAlgn="ctr"/>
            <a:r>
              <a:rPr lang="ru-RU" dirty="0">
                <a:hlinkClick r:id="rId3"/>
              </a:rPr>
              <a:t>Подбор заказа</a:t>
            </a:r>
            <a:endParaRPr lang="ru-RU" dirty="0"/>
          </a:p>
          <a:p>
            <a:pPr fontAlgn="ctr"/>
            <a:r>
              <a:rPr lang="ru-RU" dirty="0">
                <a:hlinkClick r:id="rId4"/>
              </a:rPr>
              <a:t>Инвентаризация на складе</a:t>
            </a:r>
            <a:endParaRPr lang="ru-RU" dirty="0"/>
          </a:p>
          <a:p>
            <a:pPr fontAlgn="ctr"/>
            <a:r>
              <a:rPr lang="ru-RU" dirty="0">
                <a:hlinkClick r:id="rId5"/>
              </a:rPr>
              <a:t>Перемещение по ячейкам</a:t>
            </a:r>
            <a:endParaRPr lang="ru-RU" dirty="0"/>
          </a:p>
          <a:p>
            <a:pPr fontAlgn="ctr"/>
            <a:r>
              <a:rPr lang="ru-RU" dirty="0">
                <a:hlinkClick r:id="rId6"/>
              </a:rPr>
              <a:t>Перемещение по складам</a:t>
            </a:r>
            <a:endParaRPr lang="ru-RU" dirty="0"/>
          </a:p>
          <a:p>
            <a:pPr fontAlgn="ctr"/>
            <a:r>
              <a:rPr lang="ru-RU" dirty="0">
                <a:hlinkClick r:id="rId7"/>
              </a:rPr>
              <a:t>Остатки в ячейках</a:t>
            </a:r>
            <a:endParaRPr lang="ru-RU" dirty="0"/>
          </a:p>
          <a:p>
            <a:pPr fontAlgn="ctr"/>
            <a:r>
              <a:rPr lang="ru-RU" dirty="0">
                <a:hlinkClick r:id="rId8"/>
              </a:rPr>
              <a:t>Упаковочный лист</a:t>
            </a:r>
            <a:endParaRPr lang="ru-RU" dirty="0"/>
          </a:p>
          <a:p>
            <a:pPr fontAlgn="ctr"/>
            <a:r>
              <a:rPr lang="ru-RU" dirty="0"/>
              <a:t>Сбор </a:t>
            </a:r>
            <a:r>
              <a:rPr lang="ru-RU" dirty="0" err="1"/>
              <a:t>штрихкодов</a:t>
            </a:r>
            <a:endParaRPr lang="ru-RU" dirty="0"/>
          </a:p>
          <a:p>
            <a:pPr fontAlgn="ctr"/>
            <a:r>
              <a:rPr lang="ru-RU" dirty="0"/>
              <a:t>Информация о товаре по </a:t>
            </a:r>
            <a:r>
              <a:rPr lang="ru-RU" dirty="0" err="1"/>
              <a:t>штрихкоду</a:t>
            </a:r>
            <a:endParaRPr lang="ru-RU" dirty="0"/>
          </a:p>
          <a:p>
            <a:pPr fontAlgn="ctr"/>
            <a:r>
              <a:rPr lang="ru-RU" dirty="0"/>
              <a:t>Просмотр справочников</a:t>
            </a:r>
          </a:p>
          <a:p>
            <a:pPr fontAlgn="ctr"/>
            <a:r>
              <a:rPr lang="ru-RU" dirty="0"/>
              <a:t>Приёмка сигарет</a:t>
            </a:r>
          </a:p>
          <a:p>
            <a:pPr fontAlgn="ctr"/>
            <a:r>
              <a:rPr lang="ru-RU" dirty="0"/>
              <a:t>Отгрузка сигарет</a:t>
            </a:r>
          </a:p>
          <a:p>
            <a:pPr fontAlgn="ctr"/>
            <a:r>
              <a:rPr lang="ru-RU" dirty="0"/>
              <a:t>Агрегация блоков в коробки</a:t>
            </a:r>
          </a:p>
          <a:p>
            <a:pPr fontAlgn="ctr"/>
            <a:r>
              <a:rPr lang="ru-RU" dirty="0"/>
              <a:t>Списание сигарет</a:t>
            </a:r>
          </a:p>
          <a:p>
            <a:pPr fontAlgn="ctr"/>
            <a:r>
              <a:rPr lang="ru-RU" dirty="0"/>
              <a:t>Агрегация алкоголя</a:t>
            </a:r>
          </a:p>
          <a:p>
            <a:pPr fontAlgn="ctr"/>
            <a:r>
              <a:rPr lang="ru-RU" dirty="0">
                <a:hlinkClick r:id="rId9"/>
              </a:rPr>
              <a:t>Приемка алкоголя</a:t>
            </a:r>
            <a:endParaRPr lang="ru-RU" dirty="0"/>
          </a:p>
          <a:p>
            <a:pPr fontAlgn="ctr"/>
            <a:r>
              <a:rPr lang="ru-RU" dirty="0">
                <a:hlinkClick r:id="rId10"/>
              </a:rPr>
              <a:t>Отгрузка алкоголя</a:t>
            </a:r>
            <a:endParaRPr lang="ru-RU" dirty="0"/>
          </a:p>
          <a:p>
            <a:pPr fontAlgn="ctr"/>
            <a:r>
              <a:rPr lang="ru-RU" dirty="0"/>
              <a:t>Создание документов прямо на ТСД</a:t>
            </a:r>
          </a:p>
          <a:p>
            <a:pPr fontAlgn="ctr"/>
            <a:r>
              <a:rPr lang="ru-RU" dirty="0"/>
              <a:t>Работа по накладным из 1С</a:t>
            </a:r>
          </a:p>
          <a:p>
            <a:pPr fontAlgn="ctr"/>
            <a:r>
              <a:rPr lang="ru-RU" dirty="0">
                <a:hlinkClick r:id="rId11"/>
              </a:rPr>
              <a:t>Автономная работа</a:t>
            </a:r>
            <a:endParaRPr lang="ru-RU" dirty="0"/>
          </a:p>
          <a:p>
            <a:pPr fontAlgn="ctr"/>
            <a:r>
              <a:rPr lang="ru-RU" dirty="0">
                <a:hlinkClick r:id="rId12"/>
              </a:rPr>
              <a:t>Полуавтономная работа с </a:t>
            </a:r>
            <a:r>
              <a:rPr lang="en-US" dirty="0" smtClean="0">
                <a:hlinkClick r:id="rId12"/>
              </a:rPr>
              <a:t>Wi-Fi</a:t>
            </a:r>
            <a:endParaRPr lang="ru-RU" dirty="0" smtClean="0"/>
          </a:p>
          <a:p>
            <a:pPr fontAlgn="ctr"/>
            <a:r>
              <a:rPr lang="ru-RU" dirty="0">
                <a:hlinkClick r:id="rId13"/>
              </a:rPr>
              <a:t>Работа полностью онлайн</a:t>
            </a:r>
            <a:endParaRPr lang="ru-RU" dirty="0">
              <a:solidFill>
                <a:srgbClr val="111111"/>
              </a:solidFill>
            </a:endParaRPr>
          </a:p>
          <a:p>
            <a:pPr fontAlgn="ctr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Функции </a:t>
            </a:r>
            <a:r>
              <a:rPr lang="ru-RU" dirty="0" smtClean="0"/>
              <a:t>лицензии Расширенный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от 18 779</a:t>
            </a:r>
          </a:p>
        </p:txBody>
      </p:sp>
      <p:sp>
        <p:nvSpPr>
          <p:cNvPr id="4" name="Объект 1"/>
          <p:cNvSpPr txBox="1">
            <a:spLocks/>
          </p:cNvSpPr>
          <p:nvPr/>
        </p:nvSpPr>
        <p:spPr>
          <a:xfrm>
            <a:off x="5408427" y="2564904"/>
            <a:ext cx="3284736" cy="4032448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ru-RU" dirty="0" smtClean="0"/>
              <a:t>Привязка </a:t>
            </a:r>
            <a:r>
              <a:rPr lang="ru-RU" dirty="0" err="1"/>
              <a:t>штрихкодов</a:t>
            </a:r>
            <a:r>
              <a:rPr lang="ru-RU" dirty="0"/>
              <a:t> к товарам</a:t>
            </a:r>
          </a:p>
          <a:p>
            <a:pPr fontAlgn="ctr"/>
            <a:r>
              <a:rPr lang="ru-RU" dirty="0"/>
              <a:t>Работа с характеристиками</a:t>
            </a:r>
          </a:p>
          <a:p>
            <a:pPr fontAlgn="ctr"/>
            <a:r>
              <a:rPr lang="ru-RU" dirty="0"/>
              <a:t>Работа с серийными номерами</a:t>
            </a:r>
          </a:p>
          <a:p>
            <a:pPr fontAlgn="ctr"/>
            <a:r>
              <a:rPr lang="ru-RU" dirty="0"/>
              <a:t>Работа с сериями товара</a:t>
            </a:r>
          </a:p>
          <a:p>
            <a:pPr fontAlgn="ctr"/>
            <a:r>
              <a:rPr lang="ru-RU" dirty="0">
                <a:hlinkClick r:id="rId14"/>
              </a:rPr>
              <a:t>Размещение в ячейках</a:t>
            </a:r>
            <a:endParaRPr lang="ru-RU" dirty="0"/>
          </a:p>
          <a:p>
            <a:pPr fontAlgn="ctr"/>
            <a:r>
              <a:rPr lang="ru-RU" dirty="0"/>
              <a:t>Цена товара на экране</a:t>
            </a:r>
          </a:p>
          <a:p>
            <a:pPr fontAlgn="ctr"/>
            <a:r>
              <a:rPr lang="ru-RU" dirty="0"/>
              <a:t>Поддержка типов цен</a:t>
            </a:r>
          </a:p>
          <a:p>
            <a:pPr fontAlgn="ctr"/>
            <a:r>
              <a:rPr lang="ru-RU" dirty="0"/>
              <a:t>Номенклатура</a:t>
            </a:r>
          </a:p>
          <a:p>
            <a:pPr fontAlgn="ctr"/>
            <a:r>
              <a:rPr lang="ru-RU" dirty="0"/>
              <a:t>Склады</a:t>
            </a:r>
          </a:p>
          <a:p>
            <a:pPr fontAlgn="ctr"/>
            <a:r>
              <a:rPr lang="ru-RU" dirty="0" smtClean="0"/>
              <a:t>Контрагенты</a:t>
            </a:r>
          </a:p>
          <a:p>
            <a:pPr fontAlgn="ctr"/>
            <a:r>
              <a:rPr lang="ru-RU" dirty="0"/>
              <a:t>Получение справочников онлайн</a:t>
            </a:r>
            <a:endParaRPr lang="ru-RU" dirty="0">
              <a:solidFill>
                <a:srgbClr val="111111"/>
              </a:solidFill>
            </a:endParaRPr>
          </a:p>
          <a:p>
            <a:pPr fontAlgn="ctr"/>
            <a:r>
              <a:rPr lang="ru-RU" dirty="0" smtClean="0"/>
              <a:t>Ячейки</a:t>
            </a:r>
            <a:endParaRPr lang="ru-RU" dirty="0"/>
          </a:p>
          <a:p>
            <a:pPr fontAlgn="ctr"/>
            <a:r>
              <a:rPr lang="en-US" dirty="0" err="1"/>
              <a:t>Поддержка</a:t>
            </a:r>
            <a:r>
              <a:rPr lang="en-US" dirty="0"/>
              <a:t> Windows CE и Mobile Embedded</a:t>
            </a:r>
            <a:endParaRPr lang="ru-RU" dirty="0"/>
          </a:p>
          <a:p>
            <a:pPr fontAlgn="ctr"/>
            <a:r>
              <a:rPr lang="ru-RU" dirty="0"/>
              <a:t>Поддержка </a:t>
            </a:r>
            <a:r>
              <a:rPr lang="en-US" dirty="0"/>
              <a:t>Android</a:t>
            </a:r>
            <a:endParaRPr lang="ru-RU" dirty="0"/>
          </a:p>
          <a:p>
            <a:pPr fontAlgn="ctr"/>
            <a:r>
              <a:rPr lang="ru-RU" dirty="0"/>
              <a:t>Остатки товара на экране</a:t>
            </a:r>
          </a:p>
          <a:p>
            <a:pPr fontAlgn="ctr"/>
            <a:r>
              <a:rPr lang="ru-RU" dirty="0"/>
              <a:t>Остатки в разрезе </a:t>
            </a:r>
            <a:r>
              <a:rPr lang="ru-RU" dirty="0" smtClean="0"/>
              <a:t>магазинов</a:t>
            </a:r>
          </a:p>
          <a:p>
            <a:pPr fontAlgn="ctr"/>
            <a:r>
              <a:rPr lang="ru-RU" dirty="0" smtClean="0"/>
              <a:t>Актуальные </a:t>
            </a:r>
            <a:r>
              <a:rPr lang="ru-RU" dirty="0"/>
              <a:t>остатки </a:t>
            </a:r>
            <a:r>
              <a:rPr lang="ru-RU" dirty="0" smtClean="0"/>
              <a:t>онлайн</a:t>
            </a:r>
          </a:p>
          <a:p>
            <a:pPr fontAlgn="ctr"/>
            <a:r>
              <a:rPr lang="ru-RU" dirty="0"/>
              <a:t>Добавление собственных </a:t>
            </a:r>
            <a:r>
              <a:rPr lang="ru-RU" dirty="0" smtClean="0"/>
              <a:t>операций</a:t>
            </a:r>
            <a:endParaRPr lang="ru-RU" dirty="0"/>
          </a:p>
          <a:p>
            <a:pPr fontAlgn="ctr"/>
            <a:r>
              <a:rPr lang="ru-RU" dirty="0"/>
              <a:t>Работа с коробами</a:t>
            </a:r>
          </a:p>
          <a:p>
            <a:pPr fontAlgn="ctr"/>
            <a:r>
              <a:rPr lang="ru-RU" dirty="0"/>
              <a:t>Работа с </a:t>
            </a:r>
            <a:r>
              <a:rPr lang="ru-RU" dirty="0" err="1"/>
              <a:t>палетами</a:t>
            </a:r>
            <a:endParaRPr lang="ru-RU" dirty="0"/>
          </a:p>
          <a:p>
            <a:pPr fontAlgn="ctr"/>
            <a:endParaRPr lang="ru-RU" dirty="0" smtClean="0"/>
          </a:p>
          <a:p>
            <a:pPr fontAlgn="ctr"/>
            <a:endParaRPr lang="ru-RU" dirty="0" smtClean="0"/>
          </a:p>
          <a:p>
            <a:pPr fontAlgn="ctr"/>
            <a:endParaRPr lang="ru-RU" dirty="0" smtClean="0">
              <a:solidFill>
                <a:srgbClr val="111111"/>
              </a:solidFill>
            </a:endParaRPr>
          </a:p>
          <a:p>
            <a:pPr fontAlgn="ctr"/>
            <a:endParaRPr lang="ru-RU" dirty="0" smtClean="0"/>
          </a:p>
          <a:p>
            <a:pPr fontAlgn="ctr"/>
            <a:endParaRPr lang="ru-RU" dirty="0" smtClean="0"/>
          </a:p>
          <a:p>
            <a:pPr fontAlgn="ctr"/>
            <a:endParaRPr lang="ru-RU" dirty="0" smtClean="0"/>
          </a:p>
          <a:p>
            <a:pPr fontAlgn="ctr"/>
            <a:endParaRPr lang="ru-RU" dirty="0" smtClean="0"/>
          </a:p>
          <a:p>
            <a:pPr font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203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492896"/>
            <a:ext cx="3411901" cy="4176464"/>
          </a:xfrm>
        </p:spPr>
        <p:txBody>
          <a:bodyPr>
            <a:normAutofit fontScale="25000" lnSpcReduction="20000"/>
          </a:bodyPr>
          <a:lstStyle/>
          <a:p>
            <a:pPr fontAlgn="ctr"/>
            <a:r>
              <a:rPr lang="ru-RU" sz="4000" dirty="0"/>
              <a:t>Агрегация, </a:t>
            </a:r>
            <a:r>
              <a:rPr lang="ru-RU" sz="4000" dirty="0" err="1"/>
              <a:t>переагрегация</a:t>
            </a:r>
            <a:endParaRPr lang="ru-RU" sz="4000" dirty="0">
              <a:solidFill>
                <a:srgbClr val="111111"/>
              </a:solidFill>
            </a:endParaRPr>
          </a:p>
          <a:p>
            <a:pPr fontAlgn="ctr"/>
            <a:r>
              <a:rPr lang="ru-RU" sz="4000" dirty="0">
                <a:hlinkClick r:id="rId2"/>
              </a:rPr>
              <a:t>Приход на склад</a:t>
            </a:r>
            <a:endParaRPr lang="ru-RU" sz="4000" dirty="0"/>
          </a:p>
          <a:p>
            <a:pPr fontAlgn="ctr"/>
            <a:r>
              <a:rPr lang="ru-RU" sz="4000" dirty="0">
                <a:hlinkClick r:id="rId3"/>
              </a:rPr>
              <a:t>Подбор заказа</a:t>
            </a:r>
            <a:endParaRPr lang="ru-RU" sz="4000" dirty="0"/>
          </a:p>
          <a:p>
            <a:pPr fontAlgn="ctr"/>
            <a:r>
              <a:rPr lang="ru-RU" sz="4000" dirty="0">
                <a:hlinkClick r:id="rId4"/>
              </a:rPr>
              <a:t>Инвентаризация на складе</a:t>
            </a:r>
            <a:endParaRPr lang="ru-RU" sz="4000" dirty="0"/>
          </a:p>
          <a:p>
            <a:pPr fontAlgn="ctr"/>
            <a:r>
              <a:rPr lang="ru-RU" sz="4000" dirty="0">
                <a:hlinkClick r:id="rId5"/>
              </a:rPr>
              <a:t>Перемещение по ячейкам</a:t>
            </a:r>
            <a:endParaRPr lang="ru-RU" sz="4000" dirty="0"/>
          </a:p>
          <a:p>
            <a:pPr fontAlgn="ctr"/>
            <a:r>
              <a:rPr lang="ru-RU" sz="4000" dirty="0">
                <a:hlinkClick r:id="rId6"/>
              </a:rPr>
              <a:t>Перемещение по складам</a:t>
            </a:r>
            <a:endParaRPr lang="ru-RU" sz="4000" dirty="0"/>
          </a:p>
          <a:p>
            <a:pPr fontAlgn="ctr"/>
            <a:r>
              <a:rPr lang="ru-RU" sz="4000" dirty="0">
                <a:hlinkClick r:id="rId7"/>
              </a:rPr>
              <a:t>Остатки в ячейках</a:t>
            </a:r>
            <a:endParaRPr lang="ru-RU" sz="4000" dirty="0"/>
          </a:p>
          <a:p>
            <a:pPr fontAlgn="ctr"/>
            <a:r>
              <a:rPr lang="ru-RU" sz="4000" dirty="0">
                <a:hlinkClick r:id="rId8"/>
              </a:rPr>
              <a:t>Упаковочный лист</a:t>
            </a:r>
            <a:endParaRPr lang="ru-RU" sz="4000" dirty="0"/>
          </a:p>
          <a:p>
            <a:pPr fontAlgn="ctr"/>
            <a:r>
              <a:rPr lang="ru-RU" sz="4000" dirty="0"/>
              <a:t>Сбор </a:t>
            </a:r>
            <a:r>
              <a:rPr lang="ru-RU" sz="4000" dirty="0" err="1"/>
              <a:t>штрихкодов</a:t>
            </a:r>
            <a:endParaRPr lang="ru-RU" sz="4000" dirty="0"/>
          </a:p>
          <a:p>
            <a:pPr fontAlgn="ctr"/>
            <a:r>
              <a:rPr lang="ru-RU" sz="4000" dirty="0"/>
              <a:t>Информация о товаре по </a:t>
            </a:r>
            <a:r>
              <a:rPr lang="ru-RU" sz="4000" dirty="0" err="1"/>
              <a:t>штрихкоду</a:t>
            </a:r>
            <a:endParaRPr lang="ru-RU" sz="4000" dirty="0"/>
          </a:p>
          <a:p>
            <a:pPr fontAlgn="ctr"/>
            <a:r>
              <a:rPr lang="ru-RU" sz="4000" dirty="0"/>
              <a:t>Просмотр справочников</a:t>
            </a:r>
          </a:p>
          <a:p>
            <a:pPr fontAlgn="ctr"/>
            <a:r>
              <a:rPr lang="ru-RU" sz="4000" dirty="0"/>
              <a:t>Приёмка сигарет</a:t>
            </a:r>
          </a:p>
          <a:p>
            <a:pPr fontAlgn="ctr"/>
            <a:r>
              <a:rPr lang="ru-RU" sz="4000" dirty="0"/>
              <a:t>Отгрузка сигарет</a:t>
            </a:r>
          </a:p>
          <a:p>
            <a:pPr fontAlgn="ctr"/>
            <a:r>
              <a:rPr lang="ru-RU" sz="4000" dirty="0"/>
              <a:t>Агрегация блоков в коробки</a:t>
            </a:r>
          </a:p>
          <a:p>
            <a:pPr fontAlgn="ctr"/>
            <a:r>
              <a:rPr lang="ru-RU" sz="4000" dirty="0"/>
              <a:t>Списание сигарет</a:t>
            </a:r>
          </a:p>
          <a:p>
            <a:pPr fontAlgn="ctr"/>
            <a:r>
              <a:rPr lang="ru-RU" sz="4000" dirty="0"/>
              <a:t>Агрегация алкоголя</a:t>
            </a:r>
          </a:p>
          <a:p>
            <a:pPr fontAlgn="ctr"/>
            <a:r>
              <a:rPr lang="ru-RU" sz="4000" dirty="0">
                <a:hlinkClick r:id="rId9"/>
              </a:rPr>
              <a:t>Приемка алкоголя</a:t>
            </a:r>
            <a:endParaRPr lang="ru-RU" sz="4000" dirty="0"/>
          </a:p>
          <a:p>
            <a:pPr fontAlgn="ctr"/>
            <a:r>
              <a:rPr lang="ru-RU" sz="4000" dirty="0">
                <a:hlinkClick r:id="rId10"/>
              </a:rPr>
              <a:t>Отгрузка </a:t>
            </a:r>
            <a:r>
              <a:rPr lang="ru-RU" sz="4000" dirty="0" smtClean="0">
                <a:hlinkClick r:id="rId10"/>
              </a:rPr>
              <a:t>алкоголя</a:t>
            </a:r>
            <a:endParaRPr lang="ru-RU" sz="4000" dirty="0" smtClean="0"/>
          </a:p>
          <a:p>
            <a:pPr fontAlgn="ctr"/>
            <a:r>
              <a:rPr lang="ru-RU" sz="4000" dirty="0"/>
              <a:t>Проверка легальности через </a:t>
            </a:r>
            <a:r>
              <a:rPr lang="ru-RU" sz="4000" dirty="0" err="1"/>
              <a:t>Check</a:t>
            </a:r>
            <a:r>
              <a:rPr lang="ru-RU" sz="4000" dirty="0"/>
              <a:t> </a:t>
            </a:r>
            <a:r>
              <a:rPr lang="ru-RU" sz="4000" dirty="0" err="1"/>
              <a:t>Mark</a:t>
            </a:r>
            <a:r>
              <a:rPr lang="ru-RU" sz="4000" dirty="0"/>
              <a:t> </a:t>
            </a:r>
            <a:r>
              <a:rPr lang="ru-RU" sz="4000" dirty="0" smtClean="0"/>
              <a:t>2</a:t>
            </a:r>
            <a:endParaRPr lang="ru-RU" sz="4000" dirty="0"/>
          </a:p>
          <a:p>
            <a:pPr fontAlgn="ctr"/>
            <a:r>
              <a:rPr lang="ru-RU" sz="4000" dirty="0"/>
              <a:t>Создание документов прямо на ТСД</a:t>
            </a:r>
          </a:p>
          <a:p>
            <a:pPr fontAlgn="ctr"/>
            <a:r>
              <a:rPr lang="ru-RU" sz="4000" dirty="0"/>
              <a:t>Работа по накладным из 1С</a:t>
            </a:r>
          </a:p>
          <a:p>
            <a:pPr fontAlgn="ctr"/>
            <a:r>
              <a:rPr lang="ru-RU" sz="4000" dirty="0">
                <a:hlinkClick r:id="rId11"/>
              </a:rPr>
              <a:t>Автономная работа</a:t>
            </a:r>
            <a:endParaRPr lang="ru-RU" sz="4000" dirty="0"/>
          </a:p>
          <a:p>
            <a:pPr fontAlgn="ctr"/>
            <a:r>
              <a:rPr lang="ru-RU" sz="4000" dirty="0">
                <a:hlinkClick r:id="rId12"/>
              </a:rPr>
              <a:t>Полуавтономная работа с </a:t>
            </a:r>
            <a:r>
              <a:rPr lang="en-US" sz="4000" dirty="0">
                <a:hlinkClick r:id="rId12"/>
              </a:rPr>
              <a:t>Wi-Fi</a:t>
            </a:r>
            <a:endParaRPr lang="ru-RU" sz="4000" dirty="0"/>
          </a:p>
          <a:p>
            <a:pPr fontAlgn="ctr"/>
            <a:r>
              <a:rPr lang="ru-RU" sz="4000" dirty="0">
                <a:hlinkClick r:id="rId13"/>
              </a:rPr>
              <a:t>Работа полностью онлайн</a:t>
            </a:r>
            <a:endParaRPr lang="ru-RU" sz="4000" dirty="0">
              <a:solidFill>
                <a:srgbClr val="111111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Функции </a:t>
            </a:r>
            <a:r>
              <a:rPr lang="ru-RU" dirty="0" smtClean="0"/>
              <a:t>лицензии </a:t>
            </a:r>
            <a:r>
              <a:rPr lang="ru-RU" dirty="0"/>
              <a:t>Полный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от </a:t>
            </a:r>
            <a:r>
              <a:rPr lang="ru-RU" dirty="0"/>
              <a:t>30 899</a:t>
            </a:r>
          </a:p>
        </p:txBody>
      </p:sp>
      <p:sp>
        <p:nvSpPr>
          <p:cNvPr id="4" name="Объект 1"/>
          <p:cNvSpPr txBox="1">
            <a:spLocks/>
          </p:cNvSpPr>
          <p:nvPr/>
        </p:nvSpPr>
        <p:spPr>
          <a:xfrm>
            <a:off x="5292080" y="2492896"/>
            <a:ext cx="3284736" cy="3744416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ru-RU" dirty="0" smtClean="0"/>
              <a:t>Привязка </a:t>
            </a:r>
            <a:r>
              <a:rPr lang="ru-RU" dirty="0" err="1"/>
              <a:t>штрихкодов</a:t>
            </a:r>
            <a:r>
              <a:rPr lang="ru-RU" dirty="0"/>
              <a:t> к товарам</a:t>
            </a:r>
          </a:p>
          <a:p>
            <a:pPr fontAlgn="ctr"/>
            <a:r>
              <a:rPr lang="ru-RU" dirty="0"/>
              <a:t>Работа с характеристиками</a:t>
            </a:r>
          </a:p>
          <a:p>
            <a:pPr fontAlgn="ctr"/>
            <a:r>
              <a:rPr lang="ru-RU" dirty="0"/>
              <a:t>Работа с серийными номерами</a:t>
            </a:r>
          </a:p>
          <a:p>
            <a:pPr fontAlgn="ctr"/>
            <a:r>
              <a:rPr lang="ru-RU" dirty="0"/>
              <a:t>Работа с сериями товара</a:t>
            </a:r>
          </a:p>
          <a:p>
            <a:pPr fontAlgn="ctr"/>
            <a:r>
              <a:rPr lang="ru-RU" dirty="0">
                <a:hlinkClick r:id="rId14"/>
              </a:rPr>
              <a:t>Размещение в ячейках</a:t>
            </a:r>
            <a:endParaRPr lang="ru-RU" dirty="0"/>
          </a:p>
          <a:p>
            <a:pPr fontAlgn="ctr"/>
            <a:r>
              <a:rPr lang="ru-RU" dirty="0"/>
              <a:t>Цена товара на экране</a:t>
            </a:r>
          </a:p>
          <a:p>
            <a:pPr fontAlgn="ctr"/>
            <a:r>
              <a:rPr lang="ru-RU" dirty="0"/>
              <a:t>Поддержка типов цен</a:t>
            </a:r>
          </a:p>
          <a:p>
            <a:pPr fontAlgn="ctr"/>
            <a:r>
              <a:rPr lang="ru-RU" dirty="0"/>
              <a:t>Номенклатура</a:t>
            </a:r>
          </a:p>
          <a:p>
            <a:pPr fontAlgn="ctr"/>
            <a:r>
              <a:rPr lang="ru-RU" dirty="0"/>
              <a:t>Склады</a:t>
            </a:r>
          </a:p>
          <a:p>
            <a:pPr fontAlgn="ctr"/>
            <a:r>
              <a:rPr lang="ru-RU" dirty="0" smtClean="0"/>
              <a:t>Контрагенты</a:t>
            </a:r>
          </a:p>
          <a:p>
            <a:pPr fontAlgn="ctr"/>
            <a:r>
              <a:rPr lang="ru-RU" dirty="0"/>
              <a:t>Получение справочников онлайн</a:t>
            </a:r>
            <a:endParaRPr lang="ru-RU" dirty="0">
              <a:solidFill>
                <a:srgbClr val="111111"/>
              </a:solidFill>
            </a:endParaRPr>
          </a:p>
          <a:p>
            <a:pPr fontAlgn="ctr"/>
            <a:r>
              <a:rPr lang="ru-RU" dirty="0" smtClean="0"/>
              <a:t>Ячейки</a:t>
            </a:r>
            <a:endParaRPr lang="ru-RU" dirty="0"/>
          </a:p>
          <a:p>
            <a:pPr fontAlgn="ctr"/>
            <a:r>
              <a:rPr lang="en-US" dirty="0" err="1"/>
              <a:t>Поддержка</a:t>
            </a:r>
            <a:r>
              <a:rPr lang="en-US" dirty="0"/>
              <a:t> Windows CE и Mobile Embedded</a:t>
            </a:r>
            <a:endParaRPr lang="ru-RU" dirty="0"/>
          </a:p>
          <a:p>
            <a:pPr fontAlgn="ctr"/>
            <a:r>
              <a:rPr lang="ru-RU" dirty="0"/>
              <a:t>Поддержка </a:t>
            </a:r>
            <a:r>
              <a:rPr lang="en-US" dirty="0"/>
              <a:t>Android</a:t>
            </a:r>
            <a:endParaRPr lang="ru-RU" dirty="0"/>
          </a:p>
          <a:p>
            <a:pPr fontAlgn="ctr"/>
            <a:r>
              <a:rPr lang="ru-RU" dirty="0"/>
              <a:t>Остатки товара на экране</a:t>
            </a:r>
          </a:p>
          <a:p>
            <a:pPr fontAlgn="ctr"/>
            <a:r>
              <a:rPr lang="ru-RU" dirty="0"/>
              <a:t>Остатки в разрезе </a:t>
            </a:r>
            <a:r>
              <a:rPr lang="ru-RU" dirty="0" smtClean="0"/>
              <a:t>магазинов</a:t>
            </a:r>
          </a:p>
          <a:p>
            <a:pPr fontAlgn="ctr"/>
            <a:r>
              <a:rPr lang="ru-RU" dirty="0" smtClean="0"/>
              <a:t>Актуальные </a:t>
            </a:r>
            <a:r>
              <a:rPr lang="ru-RU" dirty="0"/>
              <a:t>остатки </a:t>
            </a:r>
            <a:r>
              <a:rPr lang="ru-RU" dirty="0" smtClean="0"/>
              <a:t>онлайн</a:t>
            </a:r>
          </a:p>
          <a:p>
            <a:pPr fontAlgn="ctr"/>
            <a:r>
              <a:rPr lang="ru-RU" dirty="0"/>
              <a:t>Добавление собственных </a:t>
            </a:r>
            <a:r>
              <a:rPr lang="ru-RU" dirty="0" smtClean="0"/>
              <a:t>операций</a:t>
            </a:r>
            <a:endParaRPr lang="ru-RU" dirty="0"/>
          </a:p>
          <a:p>
            <a:pPr fontAlgn="ctr"/>
            <a:r>
              <a:rPr lang="ru-RU" dirty="0"/>
              <a:t>Работа с коробами</a:t>
            </a:r>
          </a:p>
          <a:p>
            <a:pPr fontAlgn="ctr"/>
            <a:r>
              <a:rPr lang="ru-RU" dirty="0"/>
              <a:t>Работа с </a:t>
            </a:r>
            <a:r>
              <a:rPr lang="ru-RU" dirty="0" err="1"/>
              <a:t>палетами</a:t>
            </a:r>
            <a:endParaRPr lang="ru-RU" dirty="0"/>
          </a:p>
          <a:p>
            <a:pPr fontAlgn="ctr"/>
            <a:endParaRPr lang="ru-RU" dirty="0" smtClean="0"/>
          </a:p>
          <a:p>
            <a:pPr fontAlgn="ctr"/>
            <a:endParaRPr lang="ru-RU" dirty="0" smtClean="0"/>
          </a:p>
          <a:p>
            <a:pPr fontAlgn="ctr"/>
            <a:endParaRPr lang="ru-RU" dirty="0" smtClean="0">
              <a:solidFill>
                <a:srgbClr val="111111"/>
              </a:solidFill>
            </a:endParaRPr>
          </a:p>
          <a:p>
            <a:pPr fontAlgn="ctr"/>
            <a:endParaRPr lang="ru-RU" dirty="0" smtClean="0"/>
          </a:p>
          <a:p>
            <a:pPr fontAlgn="ctr"/>
            <a:endParaRPr lang="ru-RU" dirty="0" smtClean="0"/>
          </a:p>
          <a:p>
            <a:pPr fontAlgn="ctr"/>
            <a:endParaRPr lang="ru-RU" dirty="0" smtClean="0"/>
          </a:p>
          <a:p>
            <a:pPr fontAlgn="ctr"/>
            <a:endParaRPr lang="ru-RU" dirty="0" smtClean="0"/>
          </a:p>
          <a:p>
            <a:pPr font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286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573016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/>
              <a:t>Спасибо за внимание !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6603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Отгрузка </a:t>
            </a:r>
            <a:r>
              <a:rPr lang="ru-RU" dirty="0" smtClean="0"/>
              <a:t>алкоголя</a:t>
            </a:r>
          </a:p>
          <a:p>
            <a:r>
              <a:rPr lang="ru-RU" dirty="0"/>
              <a:t>Автономная </a:t>
            </a:r>
            <a:r>
              <a:rPr lang="ru-RU" dirty="0" smtClean="0"/>
              <a:t>работа</a:t>
            </a:r>
          </a:p>
          <a:p>
            <a:r>
              <a:rPr lang="ru-RU" dirty="0"/>
              <a:t>Полуавтономная работа с </a:t>
            </a:r>
            <a:r>
              <a:rPr lang="en-US" dirty="0" smtClean="0"/>
              <a:t>Wi-Fi</a:t>
            </a:r>
            <a:endParaRPr lang="ru-RU" dirty="0" smtClean="0"/>
          </a:p>
          <a:p>
            <a:r>
              <a:rPr lang="ru-RU" dirty="0"/>
              <a:t>Работа полностью </a:t>
            </a:r>
            <a:r>
              <a:rPr lang="ru-RU" dirty="0" smtClean="0"/>
              <a:t>онлайн</a:t>
            </a:r>
          </a:p>
          <a:p>
            <a:r>
              <a:rPr lang="ru-RU" dirty="0"/>
              <a:t>Коллективная работа с единой </a:t>
            </a:r>
            <a:r>
              <a:rPr lang="ru-RU" dirty="0" smtClean="0"/>
              <a:t>накладной</a:t>
            </a:r>
          </a:p>
          <a:p>
            <a:r>
              <a:rPr lang="ru-RU" dirty="0" smtClean="0"/>
              <a:t>Размещение </a:t>
            </a:r>
            <a:r>
              <a:rPr lang="ru-RU" dirty="0"/>
              <a:t>в </a:t>
            </a:r>
            <a:r>
              <a:rPr lang="ru-RU" dirty="0" smtClean="0"/>
              <a:t>ячейках</a:t>
            </a:r>
          </a:p>
          <a:p>
            <a:r>
              <a:rPr lang="ru-RU" dirty="0"/>
              <a:t>Работа с </a:t>
            </a:r>
            <a:r>
              <a:rPr lang="ru-RU" dirty="0" smtClean="0"/>
              <a:t>характеристиками</a:t>
            </a:r>
          </a:p>
          <a:p>
            <a:r>
              <a:rPr lang="ru-RU" dirty="0"/>
              <a:t>Работа с серийными </a:t>
            </a:r>
            <a:r>
              <a:rPr lang="ru-RU" dirty="0" smtClean="0"/>
              <a:t>номерами</a:t>
            </a:r>
          </a:p>
          <a:p>
            <a:r>
              <a:rPr lang="ru-RU" dirty="0"/>
              <a:t>Работа с сериями товара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</a:t>
            </a:r>
            <a:r>
              <a:rPr lang="en-US" dirty="0"/>
              <a:t> «Mobile SMARTS: </a:t>
            </a:r>
            <a:r>
              <a:rPr lang="ru-RU" dirty="0"/>
              <a:t>Склад 15»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267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Позволяет подбирать заказ и проверять отгрузку алкоголя в соответствии с правилами ЕГАИС 3.0, т.е. </a:t>
            </a:r>
            <a:r>
              <a:rPr lang="ru-RU" dirty="0" err="1"/>
              <a:t>помарочно</a:t>
            </a:r>
            <a:r>
              <a:rPr lang="ru-RU" dirty="0"/>
              <a:t>.  Можно отгружать как бутылками, так и целыми коробками.</a:t>
            </a:r>
          </a:p>
          <a:p>
            <a:r>
              <a:rPr lang="ru-RU" dirty="0"/>
              <a:t>Одновременно с подбором может осуществляться агрегация бутылок в новые коробки.  Для этого в операции подбора предусмотрена настройка “Коробки подбора”.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Отгрузка алкоголя</a:t>
            </a:r>
          </a:p>
        </p:txBody>
      </p:sp>
    </p:spTree>
    <p:extLst>
      <p:ext uri="{BB962C8B-B14F-4D97-AF65-F5344CB8AC3E}">
        <p14:creationId xmlns:p14="http://schemas.microsoft.com/office/powerpoint/2010/main" val="420101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Отгрузка по факту</a:t>
            </a:r>
          </a:p>
          <a:p>
            <a:r>
              <a:rPr lang="ru-RU" dirty="0"/>
              <a:t>Отгрузка по накладной</a:t>
            </a:r>
          </a:p>
          <a:p>
            <a:r>
              <a:rPr lang="ru-RU" dirty="0"/>
              <a:t>Отгрузка без </a:t>
            </a:r>
            <a:r>
              <a:rPr lang="ru-RU" dirty="0" smtClean="0"/>
              <a:t>остатков</a:t>
            </a:r>
          </a:p>
          <a:p>
            <a:r>
              <a:rPr lang="ru-RU" dirty="0"/>
              <a:t>Отгрузка с имеющимися остатками</a:t>
            </a:r>
          </a:p>
          <a:p>
            <a:r>
              <a:rPr lang="ru-RU" dirty="0"/>
              <a:t>Отгрузка в заранее сформированных коробках</a:t>
            </a:r>
          </a:p>
          <a:p>
            <a:r>
              <a:rPr lang="ru-RU" dirty="0"/>
              <a:t>Отгрузка с одновременной агрегацией в новые коробки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Возможные отгрузки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367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Отгрузка по </a:t>
            </a:r>
            <a:r>
              <a:rPr lang="ru-RU" dirty="0" smtClean="0"/>
              <a:t>факту:</a:t>
            </a:r>
          </a:p>
          <a:p>
            <a:pPr marL="0" indent="0">
              <a:buNone/>
            </a:pPr>
            <a:r>
              <a:rPr lang="ru-RU" dirty="0" smtClean="0"/>
              <a:t>Данные </a:t>
            </a:r>
            <a:r>
              <a:rPr lang="ru-RU" dirty="0"/>
              <a:t>ниоткуда не приходят.  Кладовщик создает документ прямо на ТСД, набирает туда коробки и бутылки.  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Отгрузка по </a:t>
            </a:r>
            <a:r>
              <a:rPr lang="ru-RU" dirty="0" smtClean="0"/>
              <a:t>накладной:</a:t>
            </a:r>
            <a:endParaRPr lang="ru-RU" dirty="0"/>
          </a:p>
          <a:p>
            <a:r>
              <a:rPr lang="ru-RU" dirty="0"/>
              <a:t>Из учетной системы или в виде файлика TXT/</a:t>
            </a:r>
            <a:r>
              <a:rPr lang="ru-RU" dirty="0" err="1"/>
              <a:t>Excel</a:t>
            </a:r>
            <a:r>
              <a:rPr lang="ru-RU" dirty="0"/>
              <a:t> приходит ордер на подбор заказа.  Ордер формируется в терминах номенклатуры, а не в конкретных коробках или бутылках (чтобы не ходить и не искать их на складе).</a:t>
            </a:r>
          </a:p>
          <a:p>
            <a:r>
              <a:rPr lang="ru-RU" dirty="0"/>
              <a:t>Скорее всего ордер - это счет из учетной системы. В этом случае в нём заполнена только номенклатура и количество.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256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Отгрузка без остатков</a:t>
            </a:r>
          </a:p>
          <a:p>
            <a:r>
              <a:rPr lang="ru-RU" dirty="0"/>
              <a:t>Если остатков нет или бутылки(коробки) не найдено на остатках, то максимум из PDF вынимается информация об </a:t>
            </a:r>
            <a:r>
              <a:rPr lang="ru-RU" dirty="0" err="1"/>
              <a:t>АлкоКоде</a:t>
            </a:r>
            <a:r>
              <a:rPr lang="ru-RU" dirty="0"/>
              <a:t>.  Если при этом выгружена номенклатура, то по </a:t>
            </a:r>
            <a:r>
              <a:rPr lang="ru-RU" dirty="0" err="1"/>
              <a:t>АлкоКоду</a:t>
            </a:r>
            <a:r>
              <a:rPr lang="ru-RU" dirty="0"/>
              <a:t> вынимается номенклатура и на ТСД видно название номенклатуры.</a:t>
            </a:r>
          </a:p>
          <a:p>
            <a:pPr marL="0" indent="0">
              <a:buNone/>
            </a:pPr>
            <a:r>
              <a:rPr lang="ru-RU" dirty="0"/>
              <a:t>Отгрузка с имеющимися остатками</a:t>
            </a:r>
          </a:p>
          <a:p>
            <a:r>
              <a:rPr lang="ru-RU" dirty="0"/>
              <a:t>Если настроена интеграция с АРМ ЕГАИС или учетной системы с остатками (или таблица остатков просто выгружена в виде файлов), то при сканировании ТСД пытается получать информацию об остатках.  Если остатки найдены, то документ заполняется данными об остатках (из таблицы остатков).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872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37547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Программа </a:t>
            </a:r>
            <a:r>
              <a:rPr lang="ru-RU" sz="2000" dirty="0"/>
              <a:t>понимает, что на складе могут быть готовые коробки или паллеты, которые целиком подходят под заказ.  Для этого ТСД должны быть доступны остатки (онлайн или выгруженные) с указанием, какие бутылки лежат в каких коробках и паллетах.</a:t>
            </a:r>
          </a:p>
          <a:p>
            <a:pPr marL="0" indent="0">
              <a:buNone/>
            </a:pPr>
            <a:r>
              <a:rPr lang="ru-RU" sz="2000" dirty="0"/>
              <a:t>Это вариант с отгрузкой целыми коробками, которые были заранее сформированы (так приехали или были собраны отдельно).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192" y="387384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dirty="0"/>
              <a:t>Отгрузка в заранее сформированных коробках</a:t>
            </a:r>
            <a:br>
              <a:rPr lang="ru-RU" dirty="0"/>
            </a:b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0" t="19782" r="48959" b="17600"/>
          <a:stretch/>
        </p:blipFill>
        <p:spPr bwMode="auto">
          <a:xfrm>
            <a:off x="4499992" y="1640112"/>
            <a:ext cx="4499429" cy="4580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668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339472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dirty="0"/>
              <a:t>Можно не только отгружать готовые коробки, но и набирать новые прямо во время подбора заказа и отгрузки. </a:t>
            </a:r>
          </a:p>
          <a:p>
            <a:pPr marL="0" indent="0">
              <a:buNone/>
            </a:pPr>
            <a:r>
              <a:rPr lang="ru-RU" sz="2000" dirty="0" smtClean="0"/>
              <a:t>Когда </a:t>
            </a:r>
            <a:r>
              <a:rPr lang="ru-RU" sz="2000" dirty="0"/>
              <a:t>коробки формируются «на лету» во время отгрузки, когда необходимо собрать или пересобрать бутылки в собственные новые коробки.</a:t>
            </a:r>
          </a:p>
          <a:p>
            <a:pPr marL="0" indent="0">
              <a:buNone/>
            </a:pPr>
            <a:r>
              <a:rPr lang="ru-RU" sz="2000" dirty="0" smtClean="0"/>
              <a:t>Этикетки </a:t>
            </a:r>
            <a:r>
              <a:rPr lang="ru-RU" sz="2000" dirty="0"/>
              <a:t>печатаем либо заранее, либо новые прямо на месте.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dirty="0"/>
              <a:t>Отгрузка с одновременной агрегацией в новые коробки</a:t>
            </a:r>
            <a:br>
              <a:rPr lang="ru-RU" dirty="0"/>
            </a:b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86" t="21428" r="48909" b="9659"/>
          <a:stretch/>
        </p:blipFill>
        <p:spPr bwMode="auto">
          <a:xfrm>
            <a:off x="4383314" y="1557784"/>
            <a:ext cx="4528457" cy="5041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369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77</TotalTime>
  <Words>1206</Words>
  <Application>Microsoft Office PowerPoint</Application>
  <PresentationFormat>Экран (4:3)</PresentationFormat>
  <Paragraphs>248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Волна</vt:lpstr>
      <vt:lpstr>«Mobile SMARTS: Склад 15» </vt:lpstr>
      <vt:lpstr>Склад 15</vt:lpstr>
      <vt:lpstr>Функции «Mobile SMARTS: Склад 15» </vt:lpstr>
      <vt:lpstr>Отгрузка алкоголя</vt:lpstr>
      <vt:lpstr>Возможные отгрузки </vt:lpstr>
      <vt:lpstr> </vt:lpstr>
      <vt:lpstr>Презентация PowerPoint</vt:lpstr>
      <vt:lpstr>Отгрузка в заранее сформированных коробках </vt:lpstr>
      <vt:lpstr>Отгрузка с одновременной агрегацией в новые коробки </vt:lpstr>
      <vt:lpstr>Автономная работа</vt:lpstr>
      <vt:lpstr>Полуавтономная работа с Wi-Fi</vt:lpstr>
      <vt:lpstr>Работа полностью онлайн</vt:lpstr>
      <vt:lpstr>Коллективная работа с единой накладной</vt:lpstr>
      <vt:lpstr>Размещение в ячейках</vt:lpstr>
      <vt:lpstr>Презентация PowerPoint</vt:lpstr>
      <vt:lpstr>Работа с характеристиками</vt:lpstr>
      <vt:lpstr>Работа с серийными номерами</vt:lpstr>
      <vt:lpstr>Работа с сериями товара</vt:lpstr>
      <vt:lpstr>Презентация PowerPoint</vt:lpstr>
      <vt:lpstr>Функции лицензии Минимум  от 2 449</vt:lpstr>
      <vt:lpstr>Функции лицензии Базовый  от 10 259</vt:lpstr>
      <vt:lpstr>Функции лицензии Расширенный  от 18 779</vt:lpstr>
      <vt:lpstr>Функции лицензии Полный  от 30 899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Склад 15 </dc:title>
  <dc:creator>user</dc:creator>
  <cp:lastModifiedBy>Пользователь Windows</cp:lastModifiedBy>
  <cp:revision>17</cp:revision>
  <dcterms:created xsi:type="dcterms:W3CDTF">2020-04-05T04:30:12Z</dcterms:created>
  <dcterms:modified xsi:type="dcterms:W3CDTF">2020-04-28T06:52:17Z</dcterms:modified>
</cp:coreProperties>
</file>