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27" r:id="rId2"/>
    <p:sldId id="256" r:id="rId3"/>
    <p:sldId id="341" r:id="rId4"/>
    <p:sldId id="257" r:id="rId5"/>
    <p:sldId id="344" r:id="rId6"/>
    <p:sldId id="259" r:id="rId7"/>
    <p:sldId id="342" r:id="rId8"/>
    <p:sldId id="343" r:id="rId9"/>
    <p:sldId id="284" r:id="rId10"/>
    <p:sldId id="258" r:id="rId11"/>
    <p:sldId id="261" r:id="rId12"/>
    <p:sldId id="262" r:id="rId13"/>
    <p:sldId id="263" r:id="rId14"/>
    <p:sldId id="264" r:id="rId15"/>
    <p:sldId id="328" r:id="rId16"/>
    <p:sldId id="329" r:id="rId17"/>
    <p:sldId id="330" r:id="rId18"/>
    <p:sldId id="265" r:id="rId19"/>
    <p:sldId id="267" r:id="rId20"/>
    <p:sldId id="345" r:id="rId21"/>
    <p:sldId id="346" r:id="rId22"/>
    <p:sldId id="294" r:id="rId23"/>
    <p:sldId id="321" r:id="rId24"/>
    <p:sldId id="292" r:id="rId25"/>
    <p:sldId id="272" r:id="rId26"/>
    <p:sldId id="296" r:id="rId27"/>
    <p:sldId id="347" r:id="rId28"/>
    <p:sldId id="298" r:id="rId29"/>
    <p:sldId id="299" r:id="rId30"/>
    <p:sldId id="319" r:id="rId31"/>
    <p:sldId id="300" r:id="rId32"/>
    <p:sldId id="301" r:id="rId33"/>
    <p:sldId id="348" r:id="rId34"/>
    <p:sldId id="277" r:id="rId35"/>
    <p:sldId id="280" r:id="rId36"/>
    <p:sldId id="278" r:id="rId37"/>
    <p:sldId id="282" r:id="rId38"/>
    <p:sldId id="315" r:id="rId39"/>
    <p:sldId id="275" r:id="rId40"/>
    <p:sldId id="276" r:id="rId41"/>
    <p:sldId id="309" r:id="rId42"/>
    <p:sldId id="310" r:id="rId43"/>
    <p:sldId id="332" r:id="rId44"/>
    <p:sldId id="336" r:id="rId45"/>
    <p:sldId id="340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D29"/>
    <a:srgbClr val="C01D2E"/>
    <a:srgbClr val="3551A2"/>
    <a:srgbClr val="F8931D"/>
    <a:srgbClr val="00A650"/>
    <a:srgbClr val="3551A4"/>
    <a:srgbClr val="7E0000"/>
    <a:srgbClr val="DF5718"/>
    <a:srgbClr val="242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90"/>
    </p:cViewPr>
  </p:sorterViewPr>
  <p:notesViewPr>
    <p:cSldViewPr snapToGrid="0">
      <p:cViewPr varScale="1">
        <p:scale>
          <a:sx n="92" d="100"/>
          <a:sy n="92" d="100"/>
        </p:scale>
        <p:origin x="-354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Инвентаризация</a:t>
          </a:r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/>
        </a:p>
      </dgm:t>
    </dgm:pt>
    <dgm:pt modelId="{8F20E59A-BF56-405A-9358-C69CE00CE847}">
      <dgm:prSet phldrT="[Текст]"/>
      <dgm:spPr/>
      <dgm:t>
        <a:bodyPr/>
        <a:lstStyle/>
        <a:p>
          <a:r>
            <a:rPr lang="ru-RU" dirty="0"/>
            <a:t>Сбор штрихкодов</a:t>
          </a:r>
        </a:p>
      </dgm:t>
    </dgm:pt>
    <dgm:pt modelId="{8F0B8EC6-9CE8-45F2-B5D4-C80A42D8A141}" type="parTrans" cxnId="{64155EB4-0B27-4DB1-931A-9557DEB4528F}">
      <dgm:prSet/>
      <dgm:spPr/>
      <dgm:t>
        <a:bodyPr/>
        <a:lstStyle/>
        <a:p>
          <a:endParaRPr lang="ru-RU"/>
        </a:p>
      </dgm:t>
    </dgm:pt>
    <dgm:pt modelId="{F2A1C1D0-9672-4D51-90D9-0BF1847B2BB3}" type="sibTrans" cxnId="{64155EB4-0B27-4DB1-931A-9557DEB4528F}">
      <dgm:prSet/>
      <dgm:spPr/>
      <dgm:t>
        <a:bodyPr/>
        <a:lstStyle/>
        <a:p>
          <a:endParaRPr lang="ru-RU"/>
        </a:p>
      </dgm:t>
    </dgm:pt>
    <dgm:pt modelId="{1880B104-22EE-485D-A441-EC94720FFFA1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Поступление</a:t>
          </a:r>
        </a:p>
      </dgm:t>
    </dgm:pt>
    <dgm:pt modelId="{CC2244F1-3742-457A-BDD0-AFB3B0F4F69D}" type="parTrans" cxnId="{49A55122-44BE-4CF4-AFD8-B034D265B0A8}">
      <dgm:prSet/>
      <dgm:spPr/>
      <dgm:t>
        <a:bodyPr/>
        <a:lstStyle/>
        <a:p>
          <a:endParaRPr lang="ru-RU"/>
        </a:p>
      </dgm:t>
    </dgm:pt>
    <dgm:pt modelId="{9949B31A-E55F-41C2-A812-153BB62B96EC}" type="sibTrans" cxnId="{49A55122-44BE-4CF4-AFD8-B034D265B0A8}">
      <dgm:prSet/>
      <dgm:spPr/>
      <dgm:t>
        <a:bodyPr/>
        <a:lstStyle/>
        <a:p>
          <a:endParaRPr lang="ru-RU"/>
        </a:p>
      </dgm:t>
    </dgm:pt>
    <dgm:pt modelId="{5429DB12-FF50-4A5A-899D-1854559E10D8}">
      <dgm:prSet phldrT="[Текст]"/>
      <dgm:spPr/>
      <dgm:t>
        <a:bodyPr/>
        <a:lstStyle/>
        <a:p>
          <a:r>
            <a:rPr lang="ru-RU" dirty="0"/>
            <a:t>Возврат</a:t>
          </a:r>
        </a:p>
      </dgm:t>
    </dgm:pt>
    <dgm:pt modelId="{668FD9B8-3AE7-4B12-95B7-79A1407DF0B8}" type="parTrans" cxnId="{7FD7CD93-DA41-4110-9A9A-771D17EC9719}">
      <dgm:prSet/>
      <dgm:spPr/>
      <dgm:t>
        <a:bodyPr/>
        <a:lstStyle/>
        <a:p>
          <a:endParaRPr lang="ru-RU"/>
        </a:p>
      </dgm:t>
    </dgm:pt>
    <dgm:pt modelId="{8AA919AD-5765-4770-B067-96CE7B51CB99}" type="sibTrans" cxnId="{7FD7CD93-DA41-4110-9A9A-771D17EC9719}">
      <dgm:prSet/>
      <dgm:spPr/>
      <dgm:t>
        <a:bodyPr/>
        <a:lstStyle/>
        <a:p>
          <a:endParaRPr lang="ru-RU"/>
        </a:p>
      </dgm:t>
    </dgm:pt>
    <dgm:pt modelId="{BECBFCD7-B9D2-4288-A2D5-E37D22327D38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Перемещение</a:t>
          </a:r>
        </a:p>
      </dgm:t>
    </dgm:pt>
    <dgm:pt modelId="{62AEB06F-3148-4764-8A02-9C81D450844A}" type="parTrans" cxnId="{E2B253D5-292D-4336-AF22-1BBFB7AC7100}">
      <dgm:prSet/>
      <dgm:spPr/>
      <dgm:t>
        <a:bodyPr/>
        <a:lstStyle/>
        <a:p>
          <a:endParaRPr lang="ru-RU"/>
        </a:p>
      </dgm:t>
    </dgm:pt>
    <dgm:pt modelId="{56B9C18E-C21B-4689-9ABC-0410A904F6B3}" type="sibTrans" cxnId="{E2B253D5-292D-4336-AF22-1BBFB7AC7100}">
      <dgm:prSet/>
      <dgm:spPr/>
      <dgm:t>
        <a:bodyPr/>
        <a:lstStyle/>
        <a:p>
          <a:endParaRPr lang="ru-RU"/>
        </a:p>
      </dgm:t>
    </dgm:pt>
    <dgm:pt modelId="{12EF5962-AFF9-4021-A0E2-F7E97F524AE4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Переоценка</a:t>
          </a:r>
        </a:p>
      </dgm:t>
    </dgm:pt>
    <dgm:pt modelId="{75D4FB8F-8CD3-4E03-8869-3A4814EA9978}" type="parTrans" cxnId="{2E59BC26-1F66-46E6-83D5-442F6C9BF707}">
      <dgm:prSet/>
      <dgm:spPr/>
      <dgm:t>
        <a:bodyPr/>
        <a:lstStyle/>
        <a:p>
          <a:endParaRPr lang="ru-RU"/>
        </a:p>
      </dgm:t>
    </dgm:pt>
    <dgm:pt modelId="{D0DC97AF-00BB-445E-AD0D-9E816E4BC97D}" type="sibTrans" cxnId="{2E59BC26-1F66-46E6-83D5-442F6C9BF707}">
      <dgm:prSet/>
      <dgm:spPr/>
      <dgm:t>
        <a:bodyPr/>
        <a:lstStyle/>
        <a:p>
          <a:endParaRPr lang="ru-RU"/>
        </a:p>
      </dgm:t>
    </dgm:pt>
    <dgm:pt modelId="{C0DB9146-8A25-46E7-B6B8-8B93F5F134DE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0000"/>
            </a:gs>
            <a:gs pos="50000">
              <a:srgbClr val="C00000"/>
            </a:gs>
            <a:gs pos="100000">
              <a:srgbClr val="FF0000"/>
            </a:gs>
          </a:gsLst>
        </a:gradFill>
      </dgm:spPr>
      <dgm:t>
        <a:bodyPr/>
        <a:lstStyle/>
        <a:p>
          <a:pPr>
            <a:lnSpc>
              <a:spcPct val="100000"/>
            </a:lnSpc>
          </a:pPr>
          <a:r>
            <a:rPr lang="ru-RU" dirty="0"/>
            <a:t>Реализация (торговля по образцам)</a:t>
          </a:r>
        </a:p>
      </dgm:t>
    </dgm:pt>
    <dgm:pt modelId="{678FDF6B-2E69-413B-85BC-8C153D90F47C}" type="parTrans" cxnId="{AF621692-83C8-434F-97C3-B653939FB904}">
      <dgm:prSet/>
      <dgm:spPr/>
      <dgm:t>
        <a:bodyPr/>
        <a:lstStyle/>
        <a:p>
          <a:endParaRPr lang="ru-RU"/>
        </a:p>
      </dgm:t>
    </dgm:pt>
    <dgm:pt modelId="{AF539067-B1B5-4F29-B45F-1920567C2430}" type="sibTrans" cxnId="{AF621692-83C8-434F-97C3-B653939FB904}">
      <dgm:prSet/>
      <dgm:spPr/>
      <dgm:t>
        <a:bodyPr/>
        <a:lstStyle/>
        <a:p>
          <a:endParaRPr lang="ru-RU"/>
        </a:p>
      </dgm:t>
    </dgm:pt>
    <dgm:pt modelId="{9A8863FD-0C37-491D-83E0-4F67D1589492}">
      <dgm:prSet phldrT="[Текст]"/>
      <dgm:spPr/>
      <dgm:t>
        <a:bodyPr/>
        <a:lstStyle/>
        <a:p>
          <a:r>
            <a:rPr lang="ru-RU" dirty="0"/>
            <a:t>Информация о товарах</a:t>
          </a:r>
        </a:p>
      </dgm:t>
    </dgm:pt>
    <dgm:pt modelId="{48347C2B-6632-4CD3-BE71-DDE76DFBD76B}" type="parTrans" cxnId="{36318FAB-1A7E-4517-A697-2EC6F75D08CD}">
      <dgm:prSet/>
      <dgm:spPr/>
      <dgm:t>
        <a:bodyPr/>
        <a:lstStyle/>
        <a:p>
          <a:endParaRPr lang="ru-RU"/>
        </a:p>
      </dgm:t>
    </dgm:pt>
    <dgm:pt modelId="{FE191362-8DCF-4B1C-8074-F646C8B52276}" type="sibTrans" cxnId="{36318FAB-1A7E-4517-A697-2EC6F75D08CD}">
      <dgm:prSet/>
      <dgm:spPr/>
      <dgm:t>
        <a:bodyPr/>
        <a:lstStyle/>
        <a:p>
          <a:endParaRPr lang="ru-RU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</dgm:pt>
    <dgm:pt modelId="{350E579E-ED1B-4A5A-AC43-CC7FE85B23A2}" type="pres">
      <dgm:prSet presAssocID="{8F20E59A-BF56-405A-9358-C69CE00CE847}" presName="node" presStyleLbl="node1" presStyleIdx="0" presStyleCnt="8" custScaleY="72862">
        <dgm:presLayoutVars>
          <dgm:bulletEnabled val="1"/>
        </dgm:presLayoutVars>
      </dgm:prSet>
      <dgm:spPr/>
    </dgm:pt>
    <dgm:pt modelId="{91DD6AAC-B550-4249-A092-F8307868C1A9}" type="pres">
      <dgm:prSet presAssocID="{F2A1C1D0-9672-4D51-90D9-0BF1847B2BB3}" presName="sibTrans" presStyleCnt="0"/>
      <dgm:spPr/>
    </dgm:pt>
    <dgm:pt modelId="{734CE1DC-3DE5-4DF7-8660-01D61CA2771C}" type="pres">
      <dgm:prSet presAssocID="{4EDAC122-8FC7-44BA-B568-865A63DB402E}" presName="node" presStyleLbl="node1" presStyleIdx="1" presStyleCnt="8" custScaleY="72726">
        <dgm:presLayoutVars>
          <dgm:bulletEnabled val="1"/>
        </dgm:presLayoutVars>
      </dgm:prSet>
      <dgm:spPr/>
    </dgm:pt>
    <dgm:pt modelId="{0293C441-A7B1-46B5-B3BA-7458D34F6091}" type="pres">
      <dgm:prSet presAssocID="{0F60BE79-D0AD-45DB-89B1-4C1183FE3919}" presName="sibTrans" presStyleCnt="0"/>
      <dgm:spPr/>
    </dgm:pt>
    <dgm:pt modelId="{C0A44CEE-4087-4948-AF1E-BA639CF07325}" type="pres">
      <dgm:prSet presAssocID="{9A8863FD-0C37-491D-83E0-4F67D1589492}" presName="node" presStyleLbl="node1" presStyleIdx="2" presStyleCnt="8" custScaleY="70823">
        <dgm:presLayoutVars>
          <dgm:bulletEnabled val="1"/>
        </dgm:presLayoutVars>
      </dgm:prSet>
      <dgm:spPr/>
    </dgm:pt>
    <dgm:pt modelId="{9890B04C-6DE8-4105-A338-C1BEEC077B54}" type="pres">
      <dgm:prSet presAssocID="{FE191362-8DCF-4B1C-8074-F646C8B52276}" presName="sibTrans" presStyleCnt="0"/>
      <dgm:spPr/>
    </dgm:pt>
    <dgm:pt modelId="{A994BA66-0A3A-490C-B76D-5CEC8B78C113}" type="pres">
      <dgm:prSet presAssocID="{1880B104-22EE-485D-A441-EC94720FFFA1}" presName="node" presStyleLbl="node1" presStyleIdx="3" presStyleCnt="8" custScaleY="56526">
        <dgm:presLayoutVars>
          <dgm:bulletEnabled val="1"/>
        </dgm:presLayoutVars>
      </dgm:prSet>
      <dgm:spPr/>
    </dgm:pt>
    <dgm:pt modelId="{36E249A4-6AF3-42FF-9A28-71871D780A9C}" type="pres">
      <dgm:prSet presAssocID="{9949B31A-E55F-41C2-A812-153BB62B96EC}" presName="sibTrans" presStyleCnt="0"/>
      <dgm:spPr/>
    </dgm:pt>
    <dgm:pt modelId="{EA26B3BB-EE9A-4C50-9267-9AE3789209E7}" type="pres">
      <dgm:prSet presAssocID="{5429DB12-FF50-4A5A-899D-1854559E10D8}" presName="node" presStyleLbl="node1" presStyleIdx="4" presStyleCnt="8" custScaleY="56526">
        <dgm:presLayoutVars>
          <dgm:bulletEnabled val="1"/>
        </dgm:presLayoutVars>
      </dgm:prSet>
      <dgm:spPr/>
    </dgm:pt>
    <dgm:pt modelId="{AD7BB27B-DE11-4ED0-902E-EA24726D5EE3}" type="pres">
      <dgm:prSet presAssocID="{8AA919AD-5765-4770-B067-96CE7B51CB99}" presName="sibTrans" presStyleCnt="0"/>
      <dgm:spPr/>
    </dgm:pt>
    <dgm:pt modelId="{4C8CB67B-E096-40B8-A483-66F7E798314D}" type="pres">
      <dgm:prSet presAssocID="{BECBFCD7-B9D2-4288-A2D5-E37D22327D38}" presName="node" presStyleLbl="node1" presStyleIdx="5" presStyleCnt="8" custScaleY="53562">
        <dgm:presLayoutVars>
          <dgm:bulletEnabled val="1"/>
        </dgm:presLayoutVars>
      </dgm:prSet>
      <dgm:spPr/>
    </dgm:pt>
    <dgm:pt modelId="{ABAC65FB-12ED-4D3F-83E6-FED162A8CADE}" type="pres">
      <dgm:prSet presAssocID="{56B9C18E-C21B-4689-9ABC-0410A904F6B3}" presName="sibTrans" presStyleCnt="0"/>
      <dgm:spPr/>
    </dgm:pt>
    <dgm:pt modelId="{61A22032-09CB-4A74-8EE6-87AAEBE37B51}" type="pres">
      <dgm:prSet presAssocID="{12EF5962-AFF9-4021-A0E2-F7E97F524AE4}" presName="node" presStyleLbl="node1" presStyleIdx="6" presStyleCnt="8" custScaleY="51808">
        <dgm:presLayoutVars>
          <dgm:bulletEnabled val="1"/>
        </dgm:presLayoutVars>
      </dgm:prSet>
      <dgm:spPr/>
    </dgm:pt>
    <dgm:pt modelId="{A6B1DBF5-6AAA-4300-A07F-E067A3EF859A}" type="pres">
      <dgm:prSet presAssocID="{D0DC97AF-00BB-445E-AD0D-9E816E4BC97D}" presName="sibTrans" presStyleCnt="0"/>
      <dgm:spPr/>
    </dgm:pt>
    <dgm:pt modelId="{4B7CA2B6-A45A-49BB-985D-B99BF192F4C4}" type="pres">
      <dgm:prSet presAssocID="{C0DB9146-8A25-46E7-B6B8-8B93F5F134DE}" presName="node" presStyleLbl="node1" presStyleIdx="7" presStyleCnt="8" custScaleX="210051" custScaleY="57224">
        <dgm:presLayoutVars>
          <dgm:bulletEnabled val="1"/>
        </dgm:presLayoutVars>
      </dgm:prSet>
      <dgm:spPr/>
    </dgm:pt>
  </dgm:ptLst>
  <dgm:cxnLst>
    <dgm:cxn modelId="{FADF4D06-1856-40E8-83FE-35893312147C}" type="presOf" srcId="{12EF5962-AFF9-4021-A0E2-F7E97F524AE4}" destId="{61A22032-09CB-4A74-8EE6-87AAEBE37B51}" srcOrd="0" destOrd="0" presId="urn:microsoft.com/office/officeart/2005/8/layout/default"/>
    <dgm:cxn modelId="{49A55122-44BE-4CF4-AFD8-B034D265B0A8}" srcId="{4D89E381-8302-42DD-92B4-21BEAB2F84EC}" destId="{1880B104-22EE-485D-A441-EC94720FFFA1}" srcOrd="3" destOrd="0" parTransId="{CC2244F1-3742-457A-BDD0-AFB3B0F4F69D}" sibTransId="{9949B31A-E55F-41C2-A812-153BB62B96EC}"/>
    <dgm:cxn modelId="{2C803523-D82F-4BD5-AAEA-CB33FAF40B10}" type="presOf" srcId="{4D89E381-8302-42DD-92B4-21BEAB2F84EC}" destId="{162284CF-F313-4F80-A89C-433345F80144}" srcOrd="0" destOrd="0" presId="urn:microsoft.com/office/officeart/2005/8/layout/default"/>
    <dgm:cxn modelId="{2E59BC26-1F66-46E6-83D5-442F6C9BF707}" srcId="{4D89E381-8302-42DD-92B4-21BEAB2F84EC}" destId="{12EF5962-AFF9-4021-A0E2-F7E97F524AE4}" srcOrd="6" destOrd="0" parTransId="{75D4FB8F-8CD3-4E03-8869-3A4814EA9978}" sibTransId="{D0DC97AF-00BB-445E-AD0D-9E816E4BC97D}"/>
    <dgm:cxn modelId="{DC847D28-D676-4EF3-82FF-A4E7DE7098E2}" type="presOf" srcId="{9A8863FD-0C37-491D-83E0-4F67D1589492}" destId="{C0A44CEE-4087-4948-AF1E-BA639CF07325}" srcOrd="0" destOrd="0" presId="urn:microsoft.com/office/officeart/2005/8/layout/default"/>
    <dgm:cxn modelId="{3CD92183-190E-46DE-B235-1E5BA5D9EFB0}" type="presOf" srcId="{C0DB9146-8A25-46E7-B6B8-8B93F5F134DE}" destId="{4B7CA2B6-A45A-49BB-985D-B99BF192F4C4}" srcOrd="0" destOrd="0" presId="urn:microsoft.com/office/officeart/2005/8/layout/default"/>
    <dgm:cxn modelId="{AF621692-83C8-434F-97C3-B653939FB904}" srcId="{4D89E381-8302-42DD-92B4-21BEAB2F84EC}" destId="{C0DB9146-8A25-46E7-B6B8-8B93F5F134DE}" srcOrd="7" destOrd="0" parTransId="{678FDF6B-2E69-413B-85BC-8C153D90F47C}" sibTransId="{AF539067-B1B5-4F29-B45F-1920567C2430}"/>
    <dgm:cxn modelId="{7FD7CD93-DA41-4110-9A9A-771D17EC9719}" srcId="{4D89E381-8302-42DD-92B4-21BEAB2F84EC}" destId="{5429DB12-FF50-4A5A-899D-1854559E10D8}" srcOrd="4" destOrd="0" parTransId="{668FD9B8-3AE7-4B12-95B7-79A1407DF0B8}" sibTransId="{8AA919AD-5765-4770-B067-96CE7B51CB99}"/>
    <dgm:cxn modelId="{130539AA-2A34-4C97-8948-981D37E7F1D7}" type="presOf" srcId="{4EDAC122-8FC7-44BA-B568-865A63DB402E}" destId="{734CE1DC-3DE5-4DF7-8660-01D61CA2771C}" srcOrd="0" destOrd="0" presId="urn:microsoft.com/office/officeart/2005/8/layout/default"/>
    <dgm:cxn modelId="{36318FAB-1A7E-4517-A697-2EC6F75D08CD}" srcId="{4D89E381-8302-42DD-92B4-21BEAB2F84EC}" destId="{9A8863FD-0C37-491D-83E0-4F67D1589492}" srcOrd="2" destOrd="0" parTransId="{48347C2B-6632-4CD3-BE71-DDE76DFBD76B}" sibTransId="{FE191362-8DCF-4B1C-8074-F646C8B52276}"/>
    <dgm:cxn modelId="{64155EB4-0B27-4DB1-931A-9557DEB4528F}" srcId="{4D89E381-8302-42DD-92B4-21BEAB2F84EC}" destId="{8F20E59A-BF56-405A-9358-C69CE00CE847}" srcOrd="0" destOrd="0" parTransId="{8F0B8EC6-9CE8-45F2-B5D4-C80A42D8A141}" sibTransId="{F2A1C1D0-9672-4D51-90D9-0BF1847B2BB3}"/>
    <dgm:cxn modelId="{E274EEB9-DB36-4991-A94C-1E089BC3C1AC}" type="presOf" srcId="{8F20E59A-BF56-405A-9358-C69CE00CE847}" destId="{350E579E-ED1B-4A5A-AC43-CC7FE85B23A2}" srcOrd="0" destOrd="0" presId="urn:microsoft.com/office/officeart/2005/8/layout/default"/>
    <dgm:cxn modelId="{7F01CFC8-5CD1-4E47-B1D4-A865A1FB652C}" type="presOf" srcId="{1880B104-22EE-485D-A441-EC94720FFFA1}" destId="{A994BA66-0A3A-490C-B76D-5CEC8B78C113}" srcOrd="0" destOrd="0" presId="urn:microsoft.com/office/officeart/2005/8/layout/default"/>
    <dgm:cxn modelId="{82B577D2-FCE2-4F77-BA0F-CC9ECA0BC989}" srcId="{4D89E381-8302-42DD-92B4-21BEAB2F84EC}" destId="{4EDAC122-8FC7-44BA-B568-865A63DB402E}" srcOrd="1" destOrd="0" parTransId="{AF887A38-D530-4B55-86DA-4A5CF7797640}" sibTransId="{0F60BE79-D0AD-45DB-89B1-4C1183FE3919}"/>
    <dgm:cxn modelId="{E2B253D5-292D-4336-AF22-1BBFB7AC7100}" srcId="{4D89E381-8302-42DD-92B4-21BEAB2F84EC}" destId="{BECBFCD7-B9D2-4288-A2D5-E37D22327D38}" srcOrd="5" destOrd="0" parTransId="{62AEB06F-3148-4764-8A02-9C81D450844A}" sibTransId="{56B9C18E-C21B-4689-9ABC-0410A904F6B3}"/>
    <dgm:cxn modelId="{C34D4EF1-49E7-41FA-AFB6-ABF4A72CADA3}" type="presOf" srcId="{5429DB12-FF50-4A5A-899D-1854559E10D8}" destId="{EA26B3BB-EE9A-4C50-9267-9AE3789209E7}" srcOrd="0" destOrd="0" presId="urn:microsoft.com/office/officeart/2005/8/layout/default"/>
    <dgm:cxn modelId="{750E01FD-0E97-4CAD-85EF-FBA041BF30FE}" type="presOf" srcId="{BECBFCD7-B9D2-4288-A2D5-E37D22327D38}" destId="{4C8CB67B-E096-40B8-A483-66F7E798314D}" srcOrd="0" destOrd="0" presId="urn:microsoft.com/office/officeart/2005/8/layout/default"/>
    <dgm:cxn modelId="{6921FCB4-0D6C-4237-BA98-E973FBE44990}" type="presParOf" srcId="{162284CF-F313-4F80-A89C-433345F80144}" destId="{350E579E-ED1B-4A5A-AC43-CC7FE85B23A2}" srcOrd="0" destOrd="0" presId="urn:microsoft.com/office/officeart/2005/8/layout/default"/>
    <dgm:cxn modelId="{00BCFB8F-1CDA-4105-95C9-5945218502FC}" type="presParOf" srcId="{162284CF-F313-4F80-A89C-433345F80144}" destId="{91DD6AAC-B550-4249-A092-F8307868C1A9}" srcOrd="1" destOrd="0" presId="urn:microsoft.com/office/officeart/2005/8/layout/default"/>
    <dgm:cxn modelId="{1C995BC8-003E-4AA9-A9FE-2D11B71EFC52}" type="presParOf" srcId="{162284CF-F313-4F80-A89C-433345F80144}" destId="{734CE1DC-3DE5-4DF7-8660-01D61CA2771C}" srcOrd="2" destOrd="0" presId="urn:microsoft.com/office/officeart/2005/8/layout/default"/>
    <dgm:cxn modelId="{ED255E79-A818-484E-83C9-9E203F869210}" type="presParOf" srcId="{162284CF-F313-4F80-A89C-433345F80144}" destId="{0293C441-A7B1-46B5-B3BA-7458D34F6091}" srcOrd="3" destOrd="0" presId="urn:microsoft.com/office/officeart/2005/8/layout/default"/>
    <dgm:cxn modelId="{B2C63C1C-55AA-4717-A270-B0FE830DB7F1}" type="presParOf" srcId="{162284CF-F313-4F80-A89C-433345F80144}" destId="{C0A44CEE-4087-4948-AF1E-BA639CF07325}" srcOrd="4" destOrd="0" presId="urn:microsoft.com/office/officeart/2005/8/layout/default"/>
    <dgm:cxn modelId="{511AA0E9-9CFE-429D-BDE9-76C5B72444CF}" type="presParOf" srcId="{162284CF-F313-4F80-A89C-433345F80144}" destId="{9890B04C-6DE8-4105-A338-C1BEEC077B54}" srcOrd="5" destOrd="0" presId="urn:microsoft.com/office/officeart/2005/8/layout/default"/>
    <dgm:cxn modelId="{C9C9CCE3-F933-4B9F-9D75-5486CF51AA82}" type="presParOf" srcId="{162284CF-F313-4F80-A89C-433345F80144}" destId="{A994BA66-0A3A-490C-B76D-5CEC8B78C113}" srcOrd="6" destOrd="0" presId="urn:microsoft.com/office/officeart/2005/8/layout/default"/>
    <dgm:cxn modelId="{92EEDB31-9AD9-41F6-929F-F87ABD354F15}" type="presParOf" srcId="{162284CF-F313-4F80-A89C-433345F80144}" destId="{36E249A4-6AF3-42FF-9A28-71871D780A9C}" srcOrd="7" destOrd="0" presId="urn:microsoft.com/office/officeart/2005/8/layout/default"/>
    <dgm:cxn modelId="{EBD49B8A-8D63-4C19-A96A-1ED3AA5F16E8}" type="presParOf" srcId="{162284CF-F313-4F80-A89C-433345F80144}" destId="{EA26B3BB-EE9A-4C50-9267-9AE3789209E7}" srcOrd="8" destOrd="0" presId="urn:microsoft.com/office/officeart/2005/8/layout/default"/>
    <dgm:cxn modelId="{63D82BE5-5105-4288-825A-359EA86A720A}" type="presParOf" srcId="{162284CF-F313-4F80-A89C-433345F80144}" destId="{AD7BB27B-DE11-4ED0-902E-EA24726D5EE3}" srcOrd="9" destOrd="0" presId="urn:microsoft.com/office/officeart/2005/8/layout/default"/>
    <dgm:cxn modelId="{77367837-2A75-40C7-B2E9-47C1C23C8002}" type="presParOf" srcId="{162284CF-F313-4F80-A89C-433345F80144}" destId="{4C8CB67B-E096-40B8-A483-66F7E798314D}" srcOrd="10" destOrd="0" presId="urn:microsoft.com/office/officeart/2005/8/layout/default"/>
    <dgm:cxn modelId="{58DBCDF2-F894-4E11-9D43-293711F66B95}" type="presParOf" srcId="{162284CF-F313-4F80-A89C-433345F80144}" destId="{ABAC65FB-12ED-4D3F-83E6-FED162A8CADE}" srcOrd="11" destOrd="0" presId="urn:microsoft.com/office/officeart/2005/8/layout/default"/>
    <dgm:cxn modelId="{CA0EFF89-5795-42A6-A88D-6BAF6C97CD0A}" type="presParOf" srcId="{162284CF-F313-4F80-A89C-433345F80144}" destId="{61A22032-09CB-4A74-8EE6-87AAEBE37B51}" srcOrd="12" destOrd="0" presId="urn:microsoft.com/office/officeart/2005/8/layout/default"/>
    <dgm:cxn modelId="{AFB7BB60-C8F4-4AC5-A1BF-CA5083F4306B}" type="presParOf" srcId="{162284CF-F313-4F80-A89C-433345F80144}" destId="{A6B1DBF5-6AAA-4300-A07F-E067A3EF859A}" srcOrd="13" destOrd="0" presId="urn:microsoft.com/office/officeart/2005/8/layout/default"/>
    <dgm:cxn modelId="{FA72F523-7CCF-4A15-93E6-24B97F973F6F}" type="presParOf" srcId="{162284CF-F313-4F80-A89C-433345F80144}" destId="{4B7CA2B6-A45A-49BB-985D-B99BF192F4C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/>
      <dgm:spPr/>
      <dgm:t>
        <a:bodyPr/>
        <a:lstStyle/>
        <a:p>
          <a:r>
            <a:rPr lang="en-US" dirty="0"/>
            <a:t>[</a:t>
          </a:r>
          <a:r>
            <a:rPr lang="ru-RU" dirty="0"/>
            <a:t>ЕГАИС</a:t>
          </a:r>
          <a:r>
            <a:rPr lang="en-US" dirty="0"/>
            <a:t>] </a:t>
          </a:r>
          <a:r>
            <a:rPr lang="ru-RU" dirty="0"/>
            <a:t>Поступление ТТН</a:t>
          </a:r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/>
        </a:p>
      </dgm:t>
    </dgm:pt>
    <dgm:pt modelId="{8F20E59A-BF56-405A-9358-C69CE00CE847}">
      <dgm:prSet phldrT="[Текст]"/>
      <dgm:spPr/>
      <dgm:t>
        <a:bodyPr/>
        <a:lstStyle/>
        <a:p>
          <a:r>
            <a:rPr lang="en-US" dirty="0"/>
            <a:t>[</a:t>
          </a:r>
          <a:r>
            <a:rPr lang="ru-RU" dirty="0"/>
            <a:t>ЕГАИС</a:t>
          </a:r>
          <a:r>
            <a:rPr lang="en-US" dirty="0"/>
            <a:t>] </a:t>
          </a:r>
          <a:r>
            <a:rPr lang="ru-RU" dirty="0"/>
            <a:t>Инвентаризация</a:t>
          </a:r>
        </a:p>
      </dgm:t>
    </dgm:pt>
    <dgm:pt modelId="{8F0B8EC6-9CE8-45F2-B5D4-C80A42D8A141}" type="parTrans" cxnId="{64155EB4-0B27-4DB1-931A-9557DEB4528F}">
      <dgm:prSet/>
      <dgm:spPr/>
      <dgm:t>
        <a:bodyPr/>
        <a:lstStyle/>
        <a:p>
          <a:endParaRPr lang="ru-RU"/>
        </a:p>
      </dgm:t>
    </dgm:pt>
    <dgm:pt modelId="{F2A1C1D0-9672-4D51-90D9-0BF1847B2BB3}" type="sibTrans" cxnId="{64155EB4-0B27-4DB1-931A-9557DEB4528F}">
      <dgm:prSet/>
      <dgm:spPr/>
      <dgm:t>
        <a:bodyPr/>
        <a:lstStyle/>
        <a:p>
          <a:endParaRPr lang="ru-RU"/>
        </a:p>
      </dgm:t>
    </dgm:pt>
    <dgm:pt modelId="{1880B104-22EE-485D-A441-EC94720FFFA1}">
      <dgm:prSet phldrT="[Текст]"/>
      <dgm:spPr/>
      <dgm:t>
        <a:bodyPr/>
        <a:lstStyle/>
        <a:p>
          <a:r>
            <a:rPr lang="en-US" dirty="0"/>
            <a:t>[</a:t>
          </a:r>
          <a:r>
            <a:rPr lang="ru-RU" dirty="0"/>
            <a:t>ЕГАИС</a:t>
          </a:r>
          <a:r>
            <a:rPr lang="en-US" dirty="0"/>
            <a:t>]</a:t>
          </a:r>
          <a:r>
            <a:rPr lang="ru-RU" dirty="0"/>
            <a:t>  Возврат ТТН</a:t>
          </a:r>
        </a:p>
      </dgm:t>
    </dgm:pt>
    <dgm:pt modelId="{CC2244F1-3742-457A-BDD0-AFB3B0F4F69D}" type="parTrans" cxnId="{49A55122-44BE-4CF4-AFD8-B034D265B0A8}">
      <dgm:prSet/>
      <dgm:spPr/>
      <dgm:t>
        <a:bodyPr/>
        <a:lstStyle/>
        <a:p>
          <a:endParaRPr lang="ru-RU"/>
        </a:p>
      </dgm:t>
    </dgm:pt>
    <dgm:pt modelId="{9949B31A-E55F-41C2-A812-153BB62B96EC}" type="sibTrans" cxnId="{49A55122-44BE-4CF4-AFD8-B034D265B0A8}">
      <dgm:prSet/>
      <dgm:spPr/>
      <dgm:t>
        <a:bodyPr/>
        <a:lstStyle/>
        <a:p>
          <a:endParaRPr lang="ru-RU"/>
        </a:p>
      </dgm:t>
    </dgm:pt>
    <dgm:pt modelId="{1187DF4A-9776-42E3-B648-345A4D7348D3}">
      <dgm:prSet phldrT="[Текст]"/>
      <dgm:spPr/>
      <dgm:t>
        <a:bodyPr/>
        <a:lstStyle/>
        <a:p>
          <a:r>
            <a:rPr lang="en-US" dirty="0"/>
            <a:t>[</a:t>
          </a:r>
          <a:r>
            <a:rPr lang="ru-RU" dirty="0"/>
            <a:t>ЕГАИС</a:t>
          </a:r>
          <a:r>
            <a:rPr lang="en-US" dirty="0"/>
            <a:t>] </a:t>
          </a:r>
          <a:r>
            <a:rPr lang="ru-RU" dirty="0"/>
            <a:t>Списание</a:t>
          </a:r>
        </a:p>
      </dgm:t>
    </dgm:pt>
    <dgm:pt modelId="{6E998E07-CE78-4B36-A9AA-8E9B3D3D719C}" type="parTrans" cxnId="{FBC32B34-173A-4128-9768-A1D8997BCB61}">
      <dgm:prSet/>
      <dgm:spPr/>
      <dgm:t>
        <a:bodyPr/>
        <a:lstStyle/>
        <a:p>
          <a:endParaRPr lang="ru-RU"/>
        </a:p>
      </dgm:t>
    </dgm:pt>
    <dgm:pt modelId="{F9D7454D-7C0F-4C5E-810A-55E30650B06B}" type="sibTrans" cxnId="{FBC32B34-173A-4128-9768-A1D8997BCB61}">
      <dgm:prSet/>
      <dgm:spPr/>
      <dgm:t>
        <a:bodyPr/>
        <a:lstStyle/>
        <a:p>
          <a:endParaRPr lang="ru-RU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</dgm:pt>
    <dgm:pt modelId="{350E579E-ED1B-4A5A-AC43-CC7FE85B23A2}" type="pres">
      <dgm:prSet presAssocID="{8F20E59A-BF56-405A-9358-C69CE00CE847}" presName="node" presStyleLbl="node1" presStyleIdx="0" presStyleCnt="4" custScaleY="72862">
        <dgm:presLayoutVars>
          <dgm:bulletEnabled val="1"/>
        </dgm:presLayoutVars>
      </dgm:prSet>
      <dgm:spPr/>
    </dgm:pt>
    <dgm:pt modelId="{91DD6AAC-B550-4249-A092-F8307868C1A9}" type="pres">
      <dgm:prSet presAssocID="{F2A1C1D0-9672-4D51-90D9-0BF1847B2BB3}" presName="sibTrans" presStyleCnt="0"/>
      <dgm:spPr/>
    </dgm:pt>
    <dgm:pt modelId="{734CE1DC-3DE5-4DF7-8660-01D61CA2771C}" type="pres">
      <dgm:prSet presAssocID="{4EDAC122-8FC7-44BA-B568-865A63DB402E}" presName="node" presStyleLbl="node1" presStyleIdx="1" presStyleCnt="4" custScaleY="72726">
        <dgm:presLayoutVars>
          <dgm:bulletEnabled val="1"/>
        </dgm:presLayoutVars>
      </dgm:prSet>
      <dgm:spPr/>
    </dgm:pt>
    <dgm:pt modelId="{0293C441-A7B1-46B5-B3BA-7458D34F6091}" type="pres">
      <dgm:prSet presAssocID="{0F60BE79-D0AD-45DB-89B1-4C1183FE3919}" presName="sibTrans" presStyleCnt="0"/>
      <dgm:spPr/>
    </dgm:pt>
    <dgm:pt modelId="{A994BA66-0A3A-490C-B76D-5CEC8B78C113}" type="pres">
      <dgm:prSet presAssocID="{1880B104-22EE-485D-A441-EC94720FFFA1}" presName="node" presStyleLbl="node1" presStyleIdx="2" presStyleCnt="4" custScaleY="73951">
        <dgm:presLayoutVars>
          <dgm:bulletEnabled val="1"/>
        </dgm:presLayoutVars>
      </dgm:prSet>
      <dgm:spPr/>
    </dgm:pt>
    <dgm:pt modelId="{4F2179DB-69BE-4ED5-A482-9B3CA2054479}" type="pres">
      <dgm:prSet presAssocID="{9949B31A-E55F-41C2-A812-153BB62B96EC}" presName="sibTrans" presStyleCnt="0"/>
      <dgm:spPr/>
    </dgm:pt>
    <dgm:pt modelId="{F1117BB4-4A37-4E73-932D-1269C1C9D29F}" type="pres">
      <dgm:prSet presAssocID="{1187DF4A-9776-42E3-B648-345A4D7348D3}" presName="node" presStyleLbl="node1" presStyleIdx="3" presStyleCnt="4" custScaleY="81947">
        <dgm:presLayoutVars>
          <dgm:bulletEnabled val="1"/>
        </dgm:presLayoutVars>
      </dgm:prSet>
      <dgm:spPr/>
    </dgm:pt>
  </dgm:ptLst>
  <dgm:cxnLst>
    <dgm:cxn modelId="{D0A2B213-6D9D-4088-B0F3-A944DA161AFC}" type="presOf" srcId="{4EDAC122-8FC7-44BA-B568-865A63DB402E}" destId="{734CE1DC-3DE5-4DF7-8660-01D61CA2771C}" srcOrd="0" destOrd="0" presId="urn:microsoft.com/office/officeart/2005/8/layout/default"/>
    <dgm:cxn modelId="{A7C4E013-6B25-48F2-B9AC-F1D402CC6BB1}" type="presOf" srcId="{1187DF4A-9776-42E3-B648-345A4D7348D3}" destId="{F1117BB4-4A37-4E73-932D-1269C1C9D29F}" srcOrd="0" destOrd="0" presId="urn:microsoft.com/office/officeart/2005/8/layout/default"/>
    <dgm:cxn modelId="{49A55122-44BE-4CF4-AFD8-B034D265B0A8}" srcId="{4D89E381-8302-42DD-92B4-21BEAB2F84EC}" destId="{1880B104-22EE-485D-A441-EC94720FFFA1}" srcOrd="2" destOrd="0" parTransId="{CC2244F1-3742-457A-BDD0-AFB3B0F4F69D}" sibTransId="{9949B31A-E55F-41C2-A812-153BB62B96EC}"/>
    <dgm:cxn modelId="{9217C022-A597-427B-88F4-15F3D5D3F285}" type="presOf" srcId="{8F20E59A-BF56-405A-9358-C69CE00CE847}" destId="{350E579E-ED1B-4A5A-AC43-CC7FE85B23A2}" srcOrd="0" destOrd="0" presId="urn:microsoft.com/office/officeart/2005/8/layout/default"/>
    <dgm:cxn modelId="{FBC32B34-173A-4128-9768-A1D8997BCB61}" srcId="{4D89E381-8302-42DD-92B4-21BEAB2F84EC}" destId="{1187DF4A-9776-42E3-B648-345A4D7348D3}" srcOrd="3" destOrd="0" parTransId="{6E998E07-CE78-4B36-A9AA-8E9B3D3D719C}" sibTransId="{F9D7454D-7C0F-4C5E-810A-55E30650B06B}"/>
    <dgm:cxn modelId="{891E1953-04B3-435A-B220-E5FE9B49FC30}" type="presOf" srcId="{4D89E381-8302-42DD-92B4-21BEAB2F84EC}" destId="{162284CF-F313-4F80-A89C-433345F80144}" srcOrd="0" destOrd="0" presId="urn:microsoft.com/office/officeart/2005/8/layout/default"/>
    <dgm:cxn modelId="{64155EB4-0B27-4DB1-931A-9557DEB4528F}" srcId="{4D89E381-8302-42DD-92B4-21BEAB2F84EC}" destId="{8F20E59A-BF56-405A-9358-C69CE00CE847}" srcOrd="0" destOrd="0" parTransId="{8F0B8EC6-9CE8-45F2-B5D4-C80A42D8A141}" sibTransId="{F2A1C1D0-9672-4D51-90D9-0BF1847B2BB3}"/>
    <dgm:cxn modelId="{A2A1DDC6-7A9A-49FF-8020-D764247DB0C7}" type="presOf" srcId="{1880B104-22EE-485D-A441-EC94720FFFA1}" destId="{A994BA66-0A3A-490C-B76D-5CEC8B78C113}" srcOrd="0" destOrd="0" presId="urn:microsoft.com/office/officeart/2005/8/layout/default"/>
    <dgm:cxn modelId="{82B577D2-FCE2-4F77-BA0F-CC9ECA0BC989}" srcId="{4D89E381-8302-42DD-92B4-21BEAB2F84EC}" destId="{4EDAC122-8FC7-44BA-B568-865A63DB402E}" srcOrd="1" destOrd="0" parTransId="{AF887A38-D530-4B55-86DA-4A5CF7797640}" sibTransId="{0F60BE79-D0AD-45DB-89B1-4C1183FE3919}"/>
    <dgm:cxn modelId="{F325CD99-12CD-4314-A71D-97C35AF3283E}" type="presParOf" srcId="{162284CF-F313-4F80-A89C-433345F80144}" destId="{350E579E-ED1B-4A5A-AC43-CC7FE85B23A2}" srcOrd="0" destOrd="0" presId="urn:microsoft.com/office/officeart/2005/8/layout/default"/>
    <dgm:cxn modelId="{F6B92724-EFCA-4034-9EA0-DA9F4A8304B3}" type="presParOf" srcId="{162284CF-F313-4F80-A89C-433345F80144}" destId="{91DD6AAC-B550-4249-A092-F8307868C1A9}" srcOrd="1" destOrd="0" presId="urn:microsoft.com/office/officeart/2005/8/layout/default"/>
    <dgm:cxn modelId="{4ADE6A5B-5F0B-4A4B-9EBC-438BA7443DD4}" type="presParOf" srcId="{162284CF-F313-4F80-A89C-433345F80144}" destId="{734CE1DC-3DE5-4DF7-8660-01D61CA2771C}" srcOrd="2" destOrd="0" presId="urn:microsoft.com/office/officeart/2005/8/layout/default"/>
    <dgm:cxn modelId="{EE388B30-ED20-4437-BE99-0955C79B00D6}" type="presParOf" srcId="{162284CF-F313-4F80-A89C-433345F80144}" destId="{0293C441-A7B1-46B5-B3BA-7458D34F6091}" srcOrd="3" destOrd="0" presId="urn:microsoft.com/office/officeart/2005/8/layout/default"/>
    <dgm:cxn modelId="{4877D248-E9A1-441E-8425-605CD72A0868}" type="presParOf" srcId="{162284CF-F313-4F80-A89C-433345F80144}" destId="{A994BA66-0A3A-490C-B76D-5CEC8B78C113}" srcOrd="4" destOrd="0" presId="urn:microsoft.com/office/officeart/2005/8/layout/default"/>
    <dgm:cxn modelId="{F3AA0CF0-56DD-46B9-B601-CD8515815A60}" type="presParOf" srcId="{162284CF-F313-4F80-A89C-433345F80144}" destId="{4F2179DB-69BE-4ED5-A482-9B3CA2054479}" srcOrd="5" destOrd="0" presId="urn:microsoft.com/office/officeart/2005/8/layout/default"/>
    <dgm:cxn modelId="{FCF26155-66B7-41D5-9FD6-EBDA790CE30C}" type="presParOf" srcId="{162284CF-F313-4F80-A89C-433345F80144}" destId="{F1117BB4-4A37-4E73-932D-1269C1C9D29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/>
      <dgm:spPr/>
      <dgm:t>
        <a:bodyPr/>
        <a:lstStyle/>
        <a:p>
          <a:r>
            <a:rPr lang="ru-RU" dirty="0" err="1"/>
            <a:t>Далион</a:t>
          </a:r>
          <a:endParaRPr lang="ru-RU" dirty="0"/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/>
        </a:p>
      </dgm:t>
    </dgm:pt>
    <dgm:pt modelId="{8F20E59A-BF56-405A-9358-C69CE00CE847}">
      <dgm:prSet phldrT="[Текст]"/>
      <dgm:spPr/>
      <dgm:t>
        <a:bodyPr/>
        <a:lstStyle/>
        <a:p>
          <a:r>
            <a:rPr lang="ru-RU" dirty="0"/>
            <a:t>Розница 2</a:t>
          </a:r>
        </a:p>
      </dgm:t>
    </dgm:pt>
    <dgm:pt modelId="{8F0B8EC6-9CE8-45F2-B5D4-C80A42D8A141}" type="parTrans" cxnId="{64155EB4-0B27-4DB1-931A-9557DEB4528F}">
      <dgm:prSet/>
      <dgm:spPr/>
      <dgm:t>
        <a:bodyPr/>
        <a:lstStyle/>
        <a:p>
          <a:endParaRPr lang="ru-RU"/>
        </a:p>
      </dgm:t>
    </dgm:pt>
    <dgm:pt modelId="{F2A1C1D0-9672-4D51-90D9-0BF1847B2BB3}" type="sibTrans" cxnId="{64155EB4-0B27-4DB1-931A-9557DEB4528F}">
      <dgm:prSet/>
      <dgm:spPr/>
      <dgm:t>
        <a:bodyPr/>
        <a:lstStyle/>
        <a:p>
          <a:endParaRPr lang="ru-RU"/>
        </a:p>
      </dgm:t>
    </dgm:pt>
    <dgm:pt modelId="{1880B104-22EE-485D-A441-EC94720FFFA1}">
      <dgm:prSet phldrT="[Текст]"/>
      <dgm:spPr/>
      <dgm:t>
        <a:bodyPr/>
        <a:lstStyle/>
        <a:p>
          <a:r>
            <a:rPr lang="ru-RU" dirty="0"/>
            <a:t>АСТОР</a:t>
          </a:r>
        </a:p>
      </dgm:t>
    </dgm:pt>
    <dgm:pt modelId="{CC2244F1-3742-457A-BDD0-AFB3B0F4F69D}" type="parTrans" cxnId="{49A55122-44BE-4CF4-AFD8-B034D265B0A8}">
      <dgm:prSet/>
      <dgm:spPr/>
      <dgm:t>
        <a:bodyPr/>
        <a:lstStyle/>
        <a:p>
          <a:endParaRPr lang="ru-RU"/>
        </a:p>
      </dgm:t>
    </dgm:pt>
    <dgm:pt modelId="{9949B31A-E55F-41C2-A812-153BB62B96EC}" type="sibTrans" cxnId="{49A55122-44BE-4CF4-AFD8-B034D265B0A8}">
      <dgm:prSet/>
      <dgm:spPr/>
      <dgm:t>
        <a:bodyPr/>
        <a:lstStyle/>
        <a:p>
          <a:endParaRPr lang="ru-RU"/>
        </a:p>
      </dgm:t>
    </dgm:pt>
    <dgm:pt modelId="{4A34A334-CA74-447D-832B-DC8718502C61}">
      <dgm:prSet phldrT="[Текст]"/>
      <dgm:spPr/>
      <dgm:t>
        <a:bodyPr/>
        <a:lstStyle/>
        <a:p>
          <a:r>
            <a:rPr lang="ru-RU" dirty="0"/>
            <a:t>Штрих-М</a:t>
          </a:r>
        </a:p>
      </dgm:t>
    </dgm:pt>
    <dgm:pt modelId="{690F2BF8-588A-497F-9264-07A03F8B4298}" type="parTrans" cxnId="{08E02E07-A8E4-460D-9E7D-53AC350A6F4E}">
      <dgm:prSet/>
      <dgm:spPr/>
      <dgm:t>
        <a:bodyPr/>
        <a:lstStyle/>
        <a:p>
          <a:endParaRPr lang="ru-RU"/>
        </a:p>
      </dgm:t>
    </dgm:pt>
    <dgm:pt modelId="{FDA416A7-852B-4BE6-8AD1-5EDCBE02E872}" type="sibTrans" cxnId="{08E02E07-A8E4-460D-9E7D-53AC350A6F4E}">
      <dgm:prSet/>
      <dgm:spPr/>
      <dgm:t>
        <a:bodyPr/>
        <a:lstStyle/>
        <a:p>
          <a:endParaRPr lang="ru-RU"/>
        </a:p>
      </dgm:t>
    </dgm:pt>
    <dgm:pt modelId="{F0846067-2572-475A-BF4D-0934566AE36A}">
      <dgm:prSet/>
      <dgm:spPr/>
      <dgm:t>
        <a:bodyPr/>
        <a:lstStyle/>
        <a:p>
          <a:r>
            <a:rPr lang="ru-RU" dirty="0"/>
            <a:t>УНФ 1.6</a:t>
          </a:r>
        </a:p>
      </dgm:t>
    </dgm:pt>
    <dgm:pt modelId="{59199795-561D-4D30-82D5-07377008E018}" type="parTrans" cxnId="{BA0F5317-66A6-42A6-A4AD-665721F4B76F}">
      <dgm:prSet/>
      <dgm:spPr/>
      <dgm:t>
        <a:bodyPr/>
        <a:lstStyle/>
        <a:p>
          <a:endParaRPr lang="ru-RU"/>
        </a:p>
      </dgm:t>
    </dgm:pt>
    <dgm:pt modelId="{2880D0BF-C06E-449D-838F-A10411268684}" type="sibTrans" cxnId="{BA0F5317-66A6-42A6-A4AD-665721F4B76F}">
      <dgm:prSet/>
      <dgm:spPr/>
      <dgm:t>
        <a:bodyPr/>
        <a:lstStyle/>
        <a:p>
          <a:endParaRPr lang="ru-RU"/>
        </a:p>
      </dgm:t>
    </dgm:pt>
    <dgm:pt modelId="{E941A850-6984-4840-B99F-5340EC031E35}">
      <dgm:prSet/>
      <dgm:spPr/>
      <dgm:t>
        <a:bodyPr/>
        <a:lstStyle/>
        <a:p>
          <a:r>
            <a:rPr lang="ru-RU" dirty="0"/>
            <a:t>УТ 10.3, 11</a:t>
          </a:r>
        </a:p>
      </dgm:t>
    </dgm:pt>
    <dgm:pt modelId="{4730701C-DA75-44CD-AEB1-B5BC996BB7C5}" type="parTrans" cxnId="{372DFC25-060F-4EB8-9F68-6D05ED6CFB8A}">
      <dgm:prSet/>
      <dgm:spPr/>
      <dgm:t>
        <a:bodyPr/>
        <a:lstStyle/>
        <a:p>
          <a:endParaRPr lang="ru-RU"/>
        </a:p>
      </dgm:t>
    </dgm:pt>
    <dgm:pt modelId="{34551431-C461-4EB3-8A87-99D2FE5C559A}" type="sibTrans" cxnId="{372DFC25-060F-4EB8-9F68-6D05ED6CFB8A}">
      <dgm:prSet/>
      <dgm:spPr/>
      <dgm:t>
        <a:bodyPr/>
        <a:lstStyle/>
        <a:p>
          <a:endParaRPr lang="ru-RU"/>
        </a:p>
      </dgm:t>
    </dgm:pt>
    <dgm:pt modelId="{E57CF92F-E70F-482F-8BAF-FEAA9E773ECF}">
      <dgm:prSet/>
      <dgm:spPr/>
      <dgm:t>
        <a:bodyPr/>
        <a:lstStyle/>
        <a:p>
          <a:r>
            <a:rPr lang="ru-RU" dirty="0" err="1"/>
            <a:t>Рарус</a:t>
          </a:r>
          <a:r>
            <a:rPr lang="ru-RU" dirty="0"/>
            <a:t> ТК</a:t>
          </a:r>
        </a:p>
      </dgm:t>
    </dgm:pt>
    <dgm:pt modelId="{0E1C3AE6-FC0E-464E-B301-067CCFE8A4C7}" type="parTrans" cxnId="{52D07D76-5F30-43AA-8920-6C4041C1BFDE}">
      <dgm:prSet/>
      <dgm:spPr/>
      <dgm:t>
        <a:bodyPr/>
        <a:lstStyle/>
        <a:p>
          <a:endParaRPr lang="ru-RU"/>
        </a:p>
      </dgm:t>
    </dgm:pt>
    <dgm:pt modelId="{D916022C-B3A3-4490-8DF0-61155F236DD0}" type="sibTrans" cxnId="{52D07D76-5F30-43AA-8920-6C4041C1BFDE}">
      <dgm:prSet/>
      <dgm:spPr/>
      <dgm:t>
        <a:bodyPr/>
        <a:lstStyle/>
        <a:p>
          <a:endParaRPr lang="ru-RU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</dgm:pt>
    <dgm:pt modelId="{350E579E-ED1B-4A5A-AC43-CC7FE85B23A2}" type="pres">
      <dgm:prSet presAssocID="{8F20E59A-BF56-405A-9358-C69CE00CE847}" presName="node" presStyleLbl="node1" presStyleIdx="0" presStyleCnt="7" custScaleY="72862">
        <dgm:presLayoutVars>
          <dgm:bulletEnabled val="1"/>
        </dgm:presLayoutVars>
      </dgm:prSet>
      <dgm:spPr/>
    </dgm:pt>
    <dgm:pt modelId="{91DD6AAC-B550-4249-A092-F8307868C1A9}" type="pres">
      <dgm:prSet presAssocID="{F2A1C1D0-9672-4D51-90D9-0BF1847B2BB3}" presName="sibTrans" presStyleCnt="0"/>
      <dgm:spPr/>
    </dgm:pt>
    <dgm:pt modelId="{01278CCE-D5DB-4D63-BB8A-EABFA12D762B}" type="pres">
      <dgm:prSet presAssocID="{4A34A334-CA74-447D-832B-DC8718502C61}" presName="node" presStyleLbl="node1" presStyleIdx="1" presStyleCnt="7" custScaleY="72118">
        <dgm:presLayoutVars>
          <dgm:bulletEnabled val="1"/>
        </dgm:presLayoutVars>
      </dgm:prSet>
      <dgm:spPr/>
    </dgm:pt>
    <dgm:pt modelId="{DE28F9C3-168C-4683-8EC8-9B0185428701}" type="pres">
      <dgm:prSet presAssocID="{FDA416A7-852B-4BE6-8AD1-5EDCBE02E872}" presName="sibTrans" presStyleCnt="0"/>
      <dgm:spPr/>
    </dgm:pt>
    <dgm:pt modelId="{734CE1DC-3DE5-4DF7-8660-01D61CA2771C}" type="pres">
      <dgm:prSet presAssocID="{4EDAC122-8FC7-44BA-B568-865A63DB402E}" presName="node" presStyleLbl="node1" presStyleIdx="2" presStyleCnt="7" custScaleY="72726">
        <dgm:presLayoutVars>
          <dgm:bulletEnabled val="1"/>
        </dgm:presLayoutVars>
      </dgm:prSet>
      <dgm:spPr/>
    </dgm:pt>
    <dgm:pt modelId="{0293C441-A7B1-46B5-B3BA-7458D34F6091}" type="pres">
      <dgm:prSet presAssocID="{0F60BE79-D0AD-45DB-89B1-4C1183FE3919}" presName="sibTrans" presStyleCnt="0"/>
      <dgm:spPr/>
    </dgm:pt>
    <dgm:pt modelId="{C93FFFD8-AA69-466F-AE28-320899CDBEB7}" type="pres">
      <dgm:prSet presAssocID="{E941A850-6984-4840-B99F-5340EC031E35}" presName="node" presStyleLbl="node1" presStyleIdx="3" presStyleCnt="7" custScaleY="75318">
        <dgm:presLayoutVars>
          <dgm:bulletEnabled val="1"/>
        </dgm:presLayoutVars>
      </dgm:prSet>
      <dgm:spPr/>
    </dgm:pt>
    <dgm:pt modelId="{27570989-E814-4D52-8E99-1983B159A9EC}" type="pres">
      <dgm:prSet presAssocID="{34551431-C461-4EB3-8A87-99D2FE5C559A}" presName="sibTrans" presStyleCnt="0"/>
      <dgm:spPr/>
    </dgm:pt>
    <dgm:pt modelId="{A994BA66-0A3A-490C-B76D-5CEC8B78C113}" type="pres">
      <dgm:prSet presAssocID="{1880B104-22EE-485D-A441-EC94720FFFA1}" presName="node" presStyleLbl="node1" presStyleIdx="4" presStyleCnt="7" custScaleY="73951">
        <dgm:presLayoutVars>
          <dgm:bulletEnabled val="1"/>
        </dgm:presLayoutVars>
      </dgm:prSet>
      <dgm:spPr/>
    </dgm:pt>
    <dgm:pt modelId="{EAA558E3-1D39-4269-ADED-6F4A46A97245}" type="pres">
      <dgm:prSet presAssocID="{9949B31A-E55F-41C2-A812-153BB62B96EC}" presName="sibTrans" presStyleCnt="0"/>
      <dgm:spPr/>
    </dgm:pt>
    <dgm:pt modelId="{A667B8AD-54ED-4E6D-9C80-3ACC74FDD024}" type="pres">
      <dgm:prSet presAssocID="{F0846067-2572-475A-BF4D-0934566AE36A}" presName="node" presStyleLbl="node1" presStyleIdx="5" presStyleCnt="7" custScaleY="75318">
        <dgm:presLayoutVars>
          <dgm:bulletEnabled val="1"/>
        </dgm:presLayoutVars>
      </dgm:prSet>
      <dgm:spPr/>
    </dgm:pt>
    <dgm:pt modelId="{EA00E28F-EF0A-4804-BB83-5E4F4FC2B04E}" type="pres">
      <dgm:prSet presAssocID="{2880D0BF-C06E-449D-838F-A10411268684}" presName="sibTrans" presStyleCnt="0"/>
      <dgm:spPr/>
    </dgm:pt>
    <dgm:pt modelId="{61341302-DA2C-43D0-8A0E-61372FB3EB2A}" type="pres">
      <dgm:prSet presAssocID="{E57CF92F-E70F-482F-8BAF-FEAA9E773ECF}" presName="node" presStyleLbl="node1" presStyleIdx="6" presStyleCnt="7" custScaleY="75318">
        <dgm:presLayoutVars>
          <dgm:bulletEnabled val="1"/>
        </dgm:presLayoutVars>
      </dgm:prSet>
      <dgm:spPr/>
    </dgm:pt>
  </dgm:ptLst>
  <dgm:cxnLst>
    <dgm:cxn modelId="{265D2E00-26CC-4795-B4ED-96C187504BD1}" type="presOf" srcId="{F0846067-2572-475A-BF4D-0934566AE36A}" destId="{A667B8AD-54ED-4E6D-9C80-3ACC74FDD024}" srcOrd="0" destOrd="0" presId="urn:microsoft.com/office/officeart/2005/8/layout/default"/>
    <dgm:cxn modelId="{08E02E07-A8E4-460D-9E7D-53AC350A6F4E}" srcId="{4D89E381-8302-42DD-92B4-21BEAB2F84EC}" destId="{4A34A334-CA74-447D-832B-DC8718502C61}" srcOrd="1" destOrd="0" parTransId="{690F2BF8-588A-497F-9264-07A03F8B4298}" sibTransId="{FDA416A7-852B-4BE6-8AD1-5EDCBE02E872}"/>
    <dgm:cxn modelId="{BA0F5317-66A6-42A6-A4AD-665721F4B76F}" srcId="{4D89E381-8302-42DD-92B4-21BEAB2F84EC}" destId="{F0846067-2572-475A-BF4D-0934566AE36A}" srcOrd="5" destOrd="0" parTransId="{59199795-561D-4D30-82D5-07377008E018}" sibTransId="{2880D0BF-C06E-449D-838F-A10411268684}"/>
    <dgm:cxn modelId="{5A6DB91A-A302-4D23-8797-7FAA7B0998D0}" type="presOf" srcId="{E57CF92F-E70F-482F-8BAF-FEAA9E773ECF}" destId="{61341302-DA2C-43D0-8A0E-61372FB3EB2A}" srcOrd="0" destOrd="0" presId="urn:microsoft.com/office/officeart/2005/8/layout/default"/>
    <dgm:cxn modelId="{49A55122-44BE-4CF4-AFD8-B034D265B0A8}" srcId="{4D89E381-8302-42DD-92B4-21BEAB2F84EC}" destId="{1880B104-22EE-485D-A441-EC94720FFFA1}" srcOrd="4" destOrd="0" parTransId="{CC2244F1-3742-457A-BDD0-AFB3B0F4F69D}" sibTransId="{9949B31A-E55F-41C2-A812-153BB62B96EC}"/>
    <dgm:cxn modelId="{5DFFCE24-0A02-41CB-8CD1-C9381311B885}" type="presOf" srcId="{E941A850-6984-4840-B99F-5340EC031E35}" destId="{C93FFFD8-AA69-466F-AE28-320899CDBEB7}" srcOrd="0" destOrd="0" presId="urn:microsoft.com/office/officeart/2005/8/layout/default"/>
    <dgm:cxn modelId="{372DFC25-060F-4EB8-9F68-6D05ED6CFB8A}" srcId="{4D89E381-8302-42DD-92B4-21BEAB2F84EC}" destId="{E941A850-6984-4840-B99F-5340EC031E35}" srcOrd="3" destOrd="0" parTransId="{4730701C-DA75-44CD-AEB1-B5BC996BB7C5}" sibTransId="{34551431-C461-4EB3-8A87-99D2FE5C559A}"/>
    <dgm:cxn modelId="{B1904C5D-21DB-4DE7-979F-2019912318DA}" type="presOf" srcId="{4EDAC122-8FC7-44BA-B568-865A63DB402E}" destId="{734CE1DC-3DE5-4DF7-8660-01D61CA2771C}" srcOrd="0" destOrd="0" presId="urn:microsoft.com/office/officeart/2005/8/layout/default"/>
    <dgm:cxn modelId="{EC1B9C44-6C2F-405C-8C34-215C36BA7AA1}" type="presOf" srcId="{4D89E381-8302-42DD-92B4-21BEAB2F84EC}" destId="{162284CF-F313-4F80-A89C-433345F80144}" srcOrd="0" destOrd="0" presId="urn:microsoft.com/office/officeart/2005/8/layout/default"/>
    <dgm:cxn modelId="{52D07D76-5F30-43AA-8920-6C4041C1BFDE}" srcId="{4D89E381-8302-42DD-92B4-21BEAB2F84EC}" destId="{E57CF92F-E70F-482F-8BAF-FEAA9E773ECF}" srcOrd="6" destOrd="0" parTransId="{0E1C3AE6-FC0E-464E-B301-067CCFE8A4C7}" sibTransId="{D916022C-B3A3-4490-8DF0-61155F236DD0}"/>
    <dgm:cxn modelId="{C33BA856-2C49-439B-8D75-B575A33AC525}" type="presOf" srcId="{1880B104-22EE-485D-A441-EC94720FFFA1}" destId="{A994BA66-0A3A-490C-B76D-5CEC8B78C113}" srcOrd="0" destOrd="0" presId="urn:microsoft.com/office/officeart/2005/8/layout/default"/>
    <dgm:cxn modelId="{64155EB4-0B27-4DB1-931A-9557DEB4528F}" srcId="{4D89E381-8302-42DD-92B4-21BEAB2F84EC}" destId="{8F20E59A-BF56-405A-9358-C69CE00CE847}" srcOrd="0" destOrd="0" parTransId="{8F0B8EC6-9CE8-45F2-B5D4-C80A42D8A141}" sibTransId="{F2A1C1D0-9672-4D51-90D9-0BF1847B2BB3}"/>
    <dgm:cxn modelId="{82B577D2-FCE2-4F77-BA0F-CC9ECA0BC989}" srcId="{4D89E381-8302-42DD-92B4-21BEAB2F84EC}" destId="{4EDAC122-8FC7-44BA-B568-865A63DB402E}" srcOrd="2" destOrd="0" parTransId="{AF887A38-D530-4B55-86DA-4A5CF7797640}" sibTransId="{0F60BE79-D0AD-45DB-89B1-4C1183FE3919}"/>
    <dgm:cxn modelId="{834CD2D3-08C1-4E2C-ACEC-AE252714CE9D}" type="presOf" srcId="{8F20E59A-BF56-405A-9358-C69CE00CE847}" destId="{350E579E-ED1B-4A5A-AC43-CC7FE85B23A2}" srcOrd="0" destOrd="0" presId="urn:microsoft.com/office/officeart/2005/8/layout/default"/>
    <dgm:cxn modelId="{B6ACF0F0-F1D7-4666-8109-6CB5FB00E283}" type="presOf" srcId="{4A34A334-CA74-447D-832B-DC8718502C61}" destId="{01278CCE-D5DB-4D63-BB8A-EABFA12D762B}" srcOrd="0" destOrd="0" presId="urn:microsoft.com/office/officeart/2005/8/layout/default"/>
    <dgm:cxn modelId="{A854830E-0407-4E53-9224-6BF859AE355C}" type="presParOf" srcId="{162284CF-F313-4F80-A89C-433345F80144}" destId="{350E579E-ED1B-4A5A-AC43-CC7FE85B23A2}" srcOrd="0" destOrd="0" presId="urn:microsoft.com/office/officeart/2005/8/layout/default"/>
    <dgm:cxn modelId="{62E130F3-E7B9-4F54-A364-29C1E705F16F}" type="presParOf" srcId="{162284CF-F313-4F80-A89C-433345F80144}" destId="{91DD6AAC-B550-4249-A092-F8307868C1A9}" srcOrd="1" destOrd="0" presId="urn:microsoft.com/office/officeart/2005/8/layout/default"/>
    <dgm:cxn modelId="{209BF6F8-6A87-486E-8B66-69C8FCBA8692}" type="presParOf" srcId="{162284CF-F313-4F80-A89C-433345F80144}" destId="{01278CCE-D5DB-4D63-BB8A-EABFA12D762B}" srcOrd="2" destOrd="0" presId="urn:microsoft.com/office/officeart/2005/8/layout/default"/>
    <dgm:cxn modelId="{B2C6657E-6DBD-4D17-B4A8-D8D9AAFEF9F6}" type="presParOf" srcId="{162284CF-F313-4F80-A89C-433345F80144}" destId="{DE28F9C3-168C-4683-8EC8-9B0185428701}" srcOrd="3" destOrd="0" presId="urn:microsoft.com/office/officeart/2005/8/layout/default"/>
    <dgm:cxn modelId="{B08A5CAE-E0B2-40E8-9AD5-D226134E4FE1}" type="presParOf" srcId="{162284CF-F313-4F80-A89C-433345F80144}" destId="{734CE1DC-3DE5-4DF7-8660-01D61CA2771C}" srcOrd="4" destOrd="0" presId="urn:microsoft.com/office/officeart/2005/8/layout/default"/>
    <dgm:cxn modelId="{59CD722F-510C-454D-ABBF-D426CB6A3F9F}" type="presParOf" srcId="{162284CF-F313-4F80-A89C-433345F80144}" destId="{0293C441-A7B1-46B5-B3BA-7458D34F6091}" srcOrd="5" destOrd="0" presId="urn:microsoft.com/office/officeart/2005/8/layout/default"/>
    <dgm:cxn modelId="{737AF065-A84D-4484-98E8-F60A8A934936}" type="presParOf" srcId="{162284CF-F313-4F80-A89C-433345F80144}" destId="{C93FFFD8-AA69-466F-AE28-320899CDBEB7}" srcOrd="6" destOrd="0" presId="urn:microsoft.com/office/officeart/2005/8/layout/default"/>
    <dgm:cxn modelId="{228757C5-6383-4CB2-BFB2-4C7787E716F2}" type="presParOf" srcId="{162284CF-F313-4F80-A89C-433345F80144}" destId="{27570989-E814-4D52-8E99-1983B159A9EC}" srcOrd="7" destOrd="0" presId="urn:microsoft.com/office/officeart/2005/8/layout/default"/>
    <dgm:cxn modelId="{7AB81155-734A-4F1C-9203-DF63B9DDFAF1}" type="presParOf" srcId="{162284CF-F313-4F80-A89C-433345F80144}" destId="{A994BA66-0A3A-490C-B76D-5CEC8B78C113}" srcOrd="8" destOrd="0" presId="urn:microsoft.com/office/officeart/2005/8/layout/default"/>
    <dgm:cxn modelId="{D62F2C75-56CF-4227-A5B7-151BF02A4EC3}" type="presParOf" srcId="{162284CF-F313-4F80-A89C-433345F80144}" destId="{EAA558E3-1D39-4269-ADED-6F4A46A97245}" srcOrd="9" destOrd="0" presId="urn:microsoft.com/office/officeart/2005/8/layout/default"/>
    <dgm:cxn modelId="{EFDCCA81-F283-4FD4-93EC-3303E640C3AC}" type="presParOf" srcId="{162284CF-F313-4F80-A89C-433345F80144}" destId="{A667B8AD-54ED-4E6D-9C80-3ACC74FDD024}" srcOrd="10" destOrd="0" presId="urn:microsoft.com/office/officeart/2005/8/layout/default"/>
    <dgm:cxn modelId="{1FFAB95E-E7FC-4480-88C6-14E86255508D}" type="presParOf" srcId="{162284CF-F313-4F80-A89C-433345F80144}" destId="{EA00E28F-EF0A-4804-BB83-5E4F4FC2B04E}" srcOrd="11" destOrd="0" presId="urn:microsoft.com/office/officeart/2005/8/layout/default"/>
    <dgm:cxn modelId="{AA2FC738-8DA2-469B-BC4D-E533618B184B}" type="presParOf" srcId="{162284CF-F313-4F80-A89C-433345F80144}" destId="{61341302-DA2C-43D0-8A0E-61372FB3EB2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E579E-ED1B-4A5A-AC43-CC7FE85B23A2}">
      <dsp:nvSpPr>
        <dsp:cNvPr id="0" name=""/>
        <dsp:cNvSpPr/>
      </dsp:nvSpPr>
      <dsp:spPr>
        <a:xfrm>
          <a:off x="8200" y="355285"/>
          <a:ext cx="3274908" cy="14316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Сбор штрихкодов</a:t>
          </a:r>
        </a:p>
      </dsp:txBody>
      <dsp:txXfrm>
        <a:off x="8200" y="355285"/>
        <a:ext cx="3274908" cy="1431698"/>
      </dsp:txXfrm>
    </dsp:sp>
    <dsp:sp modelId="{734CE1DC-3DE5-4DF7-8660-01D61CA2771C}">
      <dsp:nvSpPr>
        <dsp:cNvPr id="0" name=""/>
        <dsp:cNvSpPr/>
      </dsp:nvSpPr>
      <dsp:spPr>
        <a:xfrm>
          <a:off x="3610599" y="356621"/>
          <a:ext cx="3274908" cy="1429025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Инвентаризация</a:t>
          </a:r>
        </a:p>
      </dsp:txBody>
      <dsp:txXfrm>
        <a:off x="3610599" y="356621"/>
        <a:ext cx="3274908" cy="1429025"/>
      </dsp:txXfrm>
    </dsp:sp>
    <dsp:sp modelId="{C0A44CEE-4087-4948-AF1E-BA639CF07325}">
      <dsp:nvSpPr>
        <dsp:cNvPr id="0" name=""/>
        <dsp:cNvSpPr/>
      </dsp:nvSpPr>
      <dsp:spPr>
        <a:xfrm>
          <a:off x="7212998" y="375317"/>
          <a:ext cx="3274908" cy="139163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1429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1429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1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Информация о товарах</a:t>
          </a:r>
        </a:p>
      </dsp:txBody>
      <dsp:txXfrm>
        <a:off x="7212998" y="375317"/>
        <a:ext cx="3274908" cy="1391633"/>
      </dsp:txXfrm>
    </dsp:sp>
    <dsp:sp modelId="{A994BA66-0A3A-490C-B76D-5CEC8B78C113}">
      <dsp:nvSpPr>
        <dsp:cNvPr id="0" name=""/>
        <dsp:cNvSpPr/>
      </dsp:nvSpPr>
      <dsp:spPr>
        <a:xfrm>
          <a:off x="8200" y="2114474"/>
          <a:ext cx="3274908" cy="1110704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Поступление</a:t>
          </a:r>
        </a:p>
      </dsp:txBody>
      <dsp:txXfrm>
        <a:off x="8200" y="2114474"/>
        <a:ext cx="3274908" cy="1110704"/>
      </dsp:txXfrm>
    </dsp:sp>
    <dsp:sp modelId="{EA26B3BB-EE9A-4C50-9267-9AE3789209E7}">
      <dsp:nvSpPr>
        <dsp:cNvPr id="0" name=""/>
        <dsp:cNvSpPr/>
      </dsp:nvSpPr>
      <dsp:spPr>
        <a:xfrm>
          <a:off x="3610599" y="2114474"/>
          <a:ext cx="3274908" cy="111070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85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285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Возврат</a:t>
          </a:r>
        </a:p>
      </dsp:txBody>
      <dsp:txXfrm>
        <a:off x="3610599" y="2114474"/>
        <a:ext cx="3274908" cy="1110704"/>
      </dsp:txXfrm>
    </dsp:sp>
    <dsp:sp modelId="{4C8CB67B-E096-40B8-A483-66F7E798314D}">
      <dsp:nvSpPr>
        <dsp:cNvPr id="0" name=""/>
        <dsp:cNvSpPr/>
      </dsp:nvSpPr>
      <dsp:spPr>
        <a:xfrm>
          <a:off x="7212998" y="2143594"/>
          <a:ext cx="3274908" cy="1052463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Перемещение</a:t>
          </a:r>
        </a:p>
      </dsp:txBody>
      <dsp:txXfrm>
        <a:off x="7212998" y="2143594"/>
        <a:ext cx="3274908" cy="1052463"/>
      </dsp:txXfrm>
    </dsp:sp>
    <dsp:sp modelId="{61A22032-09CB-4A74-8EE6-87AAEBE37B51}">
      <dsp:nvSpPr>
        <dsp:cNvPr id="0" name=""/>
        <dsp:cNvSpPr/>
      </dsp:nvSpPr>
      <dsp:spPr>
        <a:xfrm>
          <a:off x="7364" y="3605880"/>
          <a:ext cx="3274908" cy="1017998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Переоценка</a:t>
          </a:r>
        </a:p>
      </dsp:txBody>
      <dsp:txXfrm>
        <a:off x="7364" y="3605880"/>
        <a:ext cx="3274908" cy="1017998"/>
      </dsp:txXfrm>
    </dsp:sp>
    <dsp:sp modelId="{4B7CA2B6-A45A-49BB-985D-B99BF192F4C4}">
      <dsp:nvSpPr>
        <dsp:cNvPr id="0" name=""/>
        <dsp:cNvSpPr/>
      </dsp:nvSpPr>
      <dsp:spPr>
        <a:xfrm>
          <a:off x="3609764" y="3552669"/>
          <a:ext cx="6878977" cy="1124420"/>
        </a:xfrm>
        <a:prstGeom prst="rect">
          <a:avLst/>
        </a:prstGeom>
        <a:gradFill rotWithShape="0">
          <a:gsLst>
            <a:gs pos="0">
              <a:srgbClr val="FF0000"/>
            </a:gs>
            <a:gs pos="50000">
              <a:srgbClr val="C00000"/>
            </a:gs>
            <a:gs pos="100000">
              <a:srgbClr val="FF0000"/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Реализация (торговля по образцам)</a:t>
          </a:r>
        </a:p>
      </dsp:txBody>
      <dsp:txXfrm>
        <a:off x="3609764" y="3552669"/>
        <a:ext cx="6878977" cy="1124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E579E-ED1B-4A5A-AC43-CC7FE85B23A2}">
      <dsp:nvSpPr>
        <dsp:cNvPr id="0" name=""/>
        <dsp:cNvSpPr/>
      </dsp:nvSpPr>
      <dsp:spPr>
        <a:xfrm>
          <a:off x="316706" y="10595"/>
          <a:ext cx="2969121" cy="12980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[</a:t>
          </a:r>
          <a:r>
            <a:rPr lang="ru-RU" sz="2800" kern="1200" dirty="0"/>
            <a:t>ЕГАИС</a:t>
          </a:r>
          <a:r>
            <a:rPr lang="en-US" sz="2800" kern="1200" dirty="0"/>
            <a:t>] </a:t>
          </a:r>
          <a:r>
            <a:rPr lang="ru-RU" sz="2800" kern="1200" dirty="0"/>
            <a:t>Инвентаризация</a:t>
          </a:r>
        </a:p>
      </dsp:txBody>
      <dsp:txXfrm>
        <a:off x="316706" y="10595"/>
        <a:ext cx="2969121" cy="1298016"/>
      </dsp:txXfrm>
    </dsp:sp>
    <dsp:sp modelId="{734CE1DC-3DE5-4DF7-8660-01D61CA2771C}">
      <dsp:nvSpPr>
        <dsp:cNvPr id="0" name=""/>
        <dsp:cNvSpPr/>
      </dsp:nvSpPr>
      <dsp:spPr>
        <a:xfrm>
          <a:off x="3582739" y="11807"/>
          <a:ext cx="2969121" cy="12955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[</a:t>
          </a:r>
          <a:r>
            <a:rPr lang="ru-RU" sz="2800" kern="1200" dirty="0"/>
            <a:t>ЕГАИС</a:t>
          </a:r>
          <a:r>
            <a:rPr lang="en-US" sz="2800" kern="1200" dirty="0"/>
            <a:t>] </a:t>
          </a:r>
          <a:r>
            <a:rPr lang="ru-RU" sz="2800" kern="1200" dirty="0"/>
            <a:t>Поступление ТТН</a:t>
          </a:r>
        </a:p>
      </dsp:txBody>
      <dsp:txXfrm>
        <a:off x="3582739" y="11807"/>
        <a:ext cx="2969121" cy="1295593"/>
      </dsp:txXfrm>
    </dsp:sp>
    <dsp:sp modelId="{A994BA66-0A3A-490C-B76D-5CEC8B78C113}">
      <dsp:nvSpPr>
        <dsp:cNvPr id="0" name=""/>
        <dsp:cNvSpPr/>
      </dsp:nvSpPr>
      <dsp:spPr>
        <a:xfrm>
          <a:off x="6848772" y="895"/>
          <a:ext cx="2969121" cy="13174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[</a:t>
          </a:r>
          <a:r>
            <a:rPr lang="ru-RU" sz="2800" kern="1200" dirty="0"/>
            <a:t>ЕГАИС</a:t>
          </a:r>
          <a:r>
            <a:rPr lang="en-US" sz="2800" kern="1200" dirty="0"/>
            <a:t>]</a:t>
          </a:r>
          <a:r>
            <a:rPr lang="ru-RU" sz="2800" kern="1200" dirty="0"/>
            <a:t>  Возврат ТТН</a:t>
          </a:r>
        </a:p>
      </dsp:txBody>
      <dsp:txXfrm>
        <a:off x="6848772" y="895"/>
        <a:ext cx="2969121" cy="1317416"/>
      </dsp:txXfrm>
    </dsp:sp>
    <dsp:sp modelId="{F1117BB4-4A37-4E73-932D-1269C1C9D29F}">
      <dsp:nvSpPr>
        <dsp:cNvPr id="0" name=""/>
        <dsp:cNvSpPr/>
      </dsp:nvSpPr>
      <dsp:spPr>
        <a:xfrm>
          <a:off x="3582739" y="1615224"/>
          <a:ext cx="2969121" cy="14598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[</a:t>
          </a:r>
          <a:r>
            <a:rPr lang="ru-RU" sz="2800" kern="1200" dirty="0"/>
            <a:t>ЕГАИС</a:t>
          </a:r>
          <a:r>
            <a:rPr lang="en-US" sz="2800" kern="1200" dirty="0"/>
            <a:t>] </a:t>
          </a:r>
          <a:r>
            <a:rPr lang="ru-RU" sz="2800" kern="1200" dirty="0"/>
            <a:t>Списание</a:t>
          </a:r>
        </a:p>
      </dsp:txBody>
      <dsp:txXfrm>
        <a:off x="3582739" y="1615224"/>
        <a:ext cx="2969121" cy="14598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E579E-ED1B-4A5A-AC43-CC7FE85B23A2}">
      <dsp:nvSpPr>
        <dsp:cNvPr id="0" name=""/>
        <dsp:cNvSpPr/>
      </dsp:nvSpPr>
      <dsp:spPr>
        <a:xfrm>
          <a:off x="2928" y="388887"/>
          <a:ext cx="2323582" cy="10158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Розница 2</a:t>
          </a:r>
        </a:p>
      </dsp:txBody>
      <dsp:txXfrm>
        <a:off x="2928" y="388887"/>
        <a:ext cx="2323582" cy="1015805"/>
      </dsp:txXfrm>
    </dsp:sp>
    <dsp:sp modelId="{01278CCE-D5DB-4D63-BB8A-EABFA12D762B}">
      <dsp:nvSpPr>
        <dsp:cNvPr id="0" name=""/>
        <dsp:cNvSpPr/>
      </dsp:nvSpPr>
      <dsp:spPr>
        <a:xfrm>
          <a:off x="2558869" y="394073"/>
          <a:ext cx="2323582" cy="10054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Штрих-М</a:t>
          </a:r>
        </a:p>
      </dsp:txBody>
      <dsp:txXfrm>
        <a:off x="2558869" y="394073"/>
        <a:ext cx="2323582" cy="1005432"/>
      </dsp:txXfrm>
    </dsp:sp>
    <dsp:sp modelId="{734CE1DC-3DE5-4DF7-8660-01D61CA2771C}">
      <dsp:nvSpPr>
        <dsp:cNvPr id="0" name=""/>
        <dsp:cNvSpPr/>
      </dsp:nvSpPr>
      <dsp:spPr>
        <a:xfrm>
          <a:off x="5114810" y="389835"/>
          <a:ext cx="2323582" cy="1013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 err="1"/>
            <a:t>Далион</a:t>
          </a:r>
          <a:endParaRPr lang="ru-RU" sz="3500" kern="1200" dirty="0"/>
        </a:p>
      </dsp:txBody>
      <dsp:txXfrm>
        <a:off x="5114810" y="389835"/>
        <a:ext cx="2323582" cy="1013909"/>
      </dsp:txXfrm>
    </dsp:sp>
    <dsp:sp modelId="{C93FFFD8-AA69-466F-AE28-320899CDBEB7}">
      <dsp:nvSpPr>
        <dsp:cNvPr id="0" name=""/>
        <dsp:cNvSpPr/>
      </dsp:nvSpPr>
      <dsp:spPr>
        <a:xfrm>
          <a:off x="7670750" y="371767"/>
          <a:ext cx="2323582" cy="1050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УТ 10.3, 11</a:t>
          </a:r>
        </a:p>
      </dsp:txBody>
      <dsp:txXfrm>
        <a:off x="7670750" y="371767"/>
        <a:ext cx="2323582" cy="1050045"/>
      </dsp:txXfrm>
    </dsp:sp>
    <dsp:sp modelId="{A994BA66-0A3A-490C-B76D-5CEC8B78C113}">
      <dsp:nvSpPr>
        <dsp:cNvPr id="0" name=""/>
        <dsp:cNvSpPr/>
      </dsp:nvSpPr>
      <dsp:spPr>
        <a:xfrm>
          <a:off x="1280899" y="1663700"/>
          <a:ext cx="2323582" cy="10309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АСТОР</a:t>
          </a:r>
        </a:p>
      </dsp:txBody>
      <dsp:txXfrm>
        <a:off x="1280899" y="1663700"/>
        <a:ext cx="2323582" cy="1030987"/>
      </dsp:txXfrm>
    </dsp:sp>
    <dsp:sp modelId="{A667B8AD-54ED-4E6D-9C80-3ACC74FDD024}">
      <dsp:nvSpPr>
        <dsp:cNvPr id="0" name=""/>
        <dsp:cNvSpPr/>
      </dsp:nvSpPr>
      <dsp:spPr>
        <a:xfrm>
          <a:off x="3836839" y="1654171"/>
          <a:ext cx="2323582" cy="1050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УНФ 1.6</a:t>
          </a:r>
        </a:p>
      </dsp:txBody>
      <dsp:txXfrm>
        <a:off x="3836839" y="1654171"/>
        <a:ext cx="2323582" cy="1050045"/>
      </dsp:txXfrm>
    </dsp:sp>
    <dsp:sp modelId="{61341302-DA2C-43D0-8A0E-61372FB3EB2A}">
      <dsp:nvSpPr>
        <dsp:cNvPr id="0" name=""/>
        <dsp:cNvSpPr/>
      </dsp:nvSpPr>
      <dsp:spPr>
        <a:xfrm>
          <a:off x="6392780" y="1654171"/>
          <a:ext cx="2323582" cy="1050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 err="1"/>
            <a:t>Рарус</a:t>
          </a:r>
          <a:r>
            <a:rPr lang="ru-RU" sz="3500" kern="1200" dirty="0"/>
            <a:t> ТК</a:t>
          </a:r>
        </a:p>
      </dsp:txBody>
      <dsp:txXfrm>
        <a:off x="6392780" y="1654171"/>
        <a:ext cx="2323582" cy="1050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A479C-4BEB-45F7-8A14-883A4083EE9C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003E0-FEFB-4C37-8A3F-08F13C0F5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7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Ymck78q-XM?list=PL7VM7rFldULePrIOoNbJmue_P9_0zlhOu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aHyosuRw0k?list=PL7VM7rFldULdnSE-vYnp-1mQMN_nArzQW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hPHeg2L5Uk?list=PL7VM7rFldULfytSnz8SVvgA-o2NzIs84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79319" y="4462896"/>
            <a:ext cx="5486400" cy="3600450"/>
          </a:xfrm>
        </p:spPr>
        <p:txBody>
          <a:bodyPr/>
          <a:lstStyle/>
          <a:p>
            <a:r>
              <a:rPr lang="ru-RU" dirty="0"/>
              <a:t>9 Августа 2016 компания </a:t>
            </a:r>
            <a:r>
              <a:rPr lang="ru-RU" dirty="0" err="1"/>
              <a:t>Клеверенс</a:t>
            </a:r>
            <a:r>
              <a:rPr lang="ru-RU" dirty="0"/>
              <a:t> анонсировала новый современный продукт для решения задач мобильной автоматизации магазинов совершенно любого масштаба.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44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Стройдепо</a:t>
            </a:r>
            <a:endParaRPr lang="ru-RU" dirty="0"/>
          </a:p>
          <a:p>
            <a:r>
              <a:rPr lang="ru-RU" dirty="0"/>
              <a:t>Цифр они не посчитали, но совершенно точно избавились от ошибок связанный с человеческим фактором.</a:t>
            </a:r>
          </a:p>
          <a:p>
            <a:endParaRPr lang="ru-RU" dirty="0"/>
          </a:p>
          <a:p>
            <a:r>
              <a:rPr lang="en-US" dirty="0">
                <a:hlinkClick r:id="rId3"/>
              </a:rPr>
              <a:t>https://youtu.be/kYmck78q-XM?list=PL7VM7rFldULePrIOoNbJmue_P9_0zlhOu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77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Мираторг</a:t>
            </a:r>
            <a:r>
              <a:rPr lang="ru-RU" dirty="0"/>
              <a:t> внедрил более 300 терминалов и </a:t>
            </a:r>
            <a:r>
              <a:rPr lang="ru-RU" dirty="0" err="1"/>
              <a:t>микрокиосков</a:t>
            </a:r>
            <a:r>
              <a:rPr lang="ru-RU" dirty="0"/>
              <a:t>. Остались довольны продуктом ,  его надежностью и удобством в разработке и поддержке.</a:t>
            </a:r>
          </a:p>
          <a:p>
            <a:endParaRPr lang="ru-RU" dirty="0"/>
          </a:p>
          <a:p>
            <a:r>
              <a:rPr lang="en-US" dirty="0">
                <a:hlinkClick r:id="rId3"/>
              </a:rPr>
              <a:t>https://youtu.be/MaHyosuRw0k?list=PL7VM7rFldULdnSE-vYnp-1mQMN_nArzQW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47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Зачем магазину нужны терминалы?</a:t>
            </a:r>
          </a:p>
          <a:p>
            <a:endParaRPr lang="ru-RU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1600" dirty="0"/>
              <a:t>Постоянный бардак с товаром</a:t>
            </a:r>
          </a:p>
          <a:p>
            <a:pPr marL="534988" indent="0">
              <a:lnSpc>
                <a:spcPct val="100000"/>
              </a:lnSpc>
              <a:buNone/>
            </a:pPr>
            <a:r>
              <a:rPr lang="ru-RU" dirty="0"/>
              <a:t>Точных количеств и наличия никто не знает, пока не пойдет и сам не посчитает.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ru-RU" sz="1600" dirty="0"/>
              <a:t>Недопоставки и пере-поставки</a:t>
            </a:r>
          </a:p>
          <a:p>
            <a:pPr marL="534988" indent="0">
              <a:lnSpc>
                <a:spcPct val="100000"/>
              </a:lnSpc>
              <a:buNone/>
            </a:pPr>
            <a:r>
              <a:rPr lang="ru-RU" dirty="0"/>
              <a:t>Заказываем одно, а по факту поставщики или даже собственные контрагенты привозят другое.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ru-RU" sz="1600" dirty="0"/>
              <a:t>Неверные ценники</a:t>
            </a:r>
          </a:p>
          <a:p>
            <a:pPr marL="534988" indent="0">
              <a:lnSpc>
                <a:spcPct val="150000"/>
              </a:lnSpc>
              <a:buNone/>
            </a:pPr>
            <a:r>
              <a:rPr lang="ru-RU" dirty="0"/>
              <a:t>Целая головная боль с утра обновить ценники.</a:t>
            </a:r>
          </a:p>
          <a:p>
            <a:pPr marL="534988" indent="0">
              <a:lnSpc>
                <a:spcPct val="150000"/>
              </a:lnSpc>
              <a:buNone/>
            </a:pPr>
            <a:r>
              <a:rPr lang="ru-RU" dirty="0"/>
              <a:t>С помощью терминала и мобильного принтера это делается в разы быстрее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53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Касаемо ЕГАИС. Касса пробивает все что угодно, любой алкоголь  вне зависимости от того поддельный он или не поступал в магазин по системе </a:t>
            </a:r>
            <a:r>
              <a:rPr lang="ru-RU" dirty="0" err="1"/>
              <a:t>егаис</a:t>
            </a:r>
            <a:r>
              <a:rPr lang="ru-RU" dirty="0"/>
              <a:t>.</a:t>
            </a:r>
          </a:p>
          <a:p>
            <a:r>
              <a:rPr lang="ru-RU" dirty="0"/>
              <a:t>Это специально так задумано, что бы отслеживать весь контрафакт и другие нарушения – собирать статистику.</a:t>
            </a:r>
          </a:p>
          <a:p>
            <a:endParaRPr lang="ru-RU" dirty="0"/>
          </a:p>
          <a:p>
            <a:r>
              <a:rPr lang="ru-RU" dirty="0"/>
              <a:t>Как не попасть на штраф?</a:t>
            </a:r>
          </a:p>
          <a:p>
            <a:r>
              <a:rPr lang="ru-RU" dirty="0"/>
              <a:t>Сканировать и проверять весь алкоголь  по </a:t>
            </a:r>
            <a:r>
              <a:rPr lang="ru-RU" dirty="0" err="1"/>
              <a:t>алкокодам</a:t>
            </a:r>
            <a:r>
              <a:rPr lang="ru-RU" dirty="0"/>
              <a:t> на приемке!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969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проверять бутылки можно терминалом или сканером, подключенным к компьютеру с личным кабинетом РАР</a:t>
            </a:r>
          </a:p>
          <a:p>
            <a:endParaRPr lang="ru-RU" dirty="0"/>
          </a:p>
          <a:p>
            <a:r>
              <a:rPr lang="ru-RU" dirty="0"/>
              <a:t>С ТСД нет ограничений сколько сканировать, в личном кабинете есть.</a:t>
            </a:r>
          </a:p>
          <a:p>
            <a:r>
              <a:rPr lang="ru-RU" dirty="0"/>
              <a:t>С ТСД не нужно нести ящики к компьютеру товароведа, со сканером нужно.</a:t>
            </a:r>
          </a:p>
          <a:p>
            <a:endParaRPr lang="ru-RU" dirty="0"/>
          </a:p>
          <a:p>
            <a:r>
              <a:rPr lang="ru-RU" dirty="0"/>
              <a:t>Специальная программа для проверки легальности алкоголя - </a:t>
            </a:r>
            <a:r>
              <a:rPr lang="en-US" dirty="0"/>
              <a:t>Check Mark 2 </a:t>
            </a:r>
            <a:r>
              <a:rPr lang="ru-RU" dirty="0"/>
              <a:t>– является самым надежным способом проверки.  </a:t>
            </a:r>
          </a:p>
          <a:p>
            <a:r>
              <a:rPr lang="ru-RU" dirty="0"/>
              <a:t>В личном кабинете есть ограничения на количество сканирований, и проверка многого не выявит.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66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Еще раз, только подробнее про то, что магазин 15 – это отраслевой продукт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289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Сейчас Рассмотрим подробнее три этих аспекта, того, что  такое отраслевой продукт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24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Реализованы сквозные алгоритмы обмена между бык офисом и мобильным ПО.</a:t>
            </a:r>
          </a:p>
          <a:p>
            <a:r>
              <a:rPr lang="ru-RU" dirty="0"/>
              <a:t>Благодаря этому выстраивается нужный бизнес процесс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05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Цитирую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71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Еще пример продуманных бизнес процессов</a:t>
            </a:r>
          </a:p>
          <a:p>
            <a:endParaRPr lang="ru-RU" dirty="0"/>
          </a:p>
          <a:p>
            <a:r>
              <a:rPr lang="ru-RU" dirty="0"/>
              <a:t>На терминале  отображаются разные цены в разных операциях.</a:t>
            </a:r>
          </a:p>
          <a:p>
            <a:r>
              <a:rPr lang="ru-RU" dirty="0"/>
              <a:t>В шапке документа указывается  то что логически нужно – например выбор контрагента или склада и т.п.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91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автоматизация магазинов происходит с помощью терминалов сбора данных и смартфонов с установленной программой Магазин 15</a:t>
            </a:r>
          </a:p>
          <a:p>
            <a:endParaRPr lang="ru-RU" dirty="0"/>
          </a:p>
          <a:p>
            <a:r>
              <a:rPr lang="ru-RU" dirty="0"/>
              <a:t>Презентация предназначена для партнеров </a:t>
            </a:r>
            <a:r>
              <a:rPr lang="ru-RU" dirty="0" err="1"/>
              <a:t>Клверенс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82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Реализована интеграция  с вот этими учетными системами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98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Я рассказал про 3 </a:t>
            </a:r>
            <a:r>
              <a:rPr lang="ru-RU" dirty="0" err="1"/>
              <a:t>аспеспекта</a:t>
            </a:r>
            <a:r>
              <a:rPr lang="ru-RU" dirty="0"/>
              <a:t>  того что Магазин 15 – это отраслевой продукт. Сейчас я расскажу про  лицензионную политику. Она несколько отличается от лицензирования , например Драйверов.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20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Минимум.</a:t>
            </a:r>
          </a:p>
          <a:p>
            <a:r>
              <a:rPr lang="ru-RU" dirty="0"/>
              <a:t>Это самые дешевые лицензии.</a:t>
            </a:r>
          </a:p>
          <a:p>
            <a:r>
              <a:rPr lang="ru-RU" dirty="0"/>
              <a:t>По сути аналог прошивок на </a:t>
            </a:r>
            <a:r>
              <a:rPr lang="ru-RU" dirty="0" err="1"/>
              <a:t>дос</a:t>
            </a:r>
            <a:r>
              <a:rPr lang="ru-RU" dirty="0"/>
              <a:t> терминалах</a:t>
            </a:r>
          </a:p>
          <a:p>
            <a:r>
              <a:rPr lang="ru-RU" dirty="0"/>
              <a:t>Можно выгружать как через  кабель так и по </a:t>
            </a:r>
            <a:r>
              <a:rPr lang="en-US" dirty="0" err="1"/>
              <a:t>wi-fi</a:t>
            </a:r>
            <a:endParaRPr lang="en-US" dirty="0"/>
          </a:p>
          <a:p>
            <a:r>
              <a:rPr lang="ru-RU" dirty="0"/>
              <a:t>Две операции – сбор </a:t>
            </a:r>
            <a:r>
              <a:rPr lang="ru-RU" dirty="0" err="1"/>
              <a:t>штрихкодов</a:t>
            </a:r>
            <a:r>
              <a:rPr lang="ru-RU" dirty="0"/>
              <a:t> и инвентаризация</a:t>
            </a:r>
          </a:p>
          <a:p>
            <a:r>
              <a:rPr lang="ru-RU" dirty="0"/>
              <a:t>Нельзя добавлять новые операции</a:t>
            </a:r>
          </a:p>
          <a:p>
            <a:r>
              <a:rPr lang="ru-RU" dirty="0"/>
              <a:t>Нет возможности сверяться по накладной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34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Базовый</a:t>
            </a:r>
          </a:p>
          <a:p>
            <a:r>
              <a:rPr lang="ru-RU" dirty="0"/>
              <a:t>Предполагается что это самые ходовые лицензии</a:t>
            </a:r>
          </a:p>
          <a:p>
            <a:r>
              <a:rPr lang="ru-RU" dirty="0"/>
              <a:t>Так же обмен через кабель или по </a:t>
            </a:r>
            <a:r>
              <a:rPr lang="en-US" dirty="0" err="1"/>
              <a:t>wi-fi</a:t>
            </a:r>
            <a:endParaRPr lang="en-US" dirty="0"/>
          </a:p>
          <a:p>
            <a:r>
              <a:rPr lang="ru-RU" dirty="0"/>
              <a:t>Все магазинные операции перечисленные ранее</a:t>
            </a:r>
          </a:p>
          <a:p>
            <a:r>
              <a:rPr lang="ru-RU" dirty="0"/>
              <a:t>Можно добавлять операции</a:t>
            </a:r>
          </a:p>
          <a:p>
            <a:r>
              <a:rPr lang="ru-RU" dirty="0"/>
              <a:t>Нет </a:t>
            </a:r>
            <a:r>
              <a:rPr lang="ru-RU" dirty="0" err="1"/>
              <a:t>онлайна</a:t>
            </a:r>
            <a:r>
              <a:rPr lang="ru-RU" dirty="0"/>
              <a:t>, нет </a:t>
            </a:r>
            <a:r>
              <a:rPr lang="ru-RU" dirty="0" err="1"/>
              <a:t>автообмена</a:t>
            </a:r>
            <a:r>
              <a:rPr lang="ru-RU" dirty="0"/>
              <a:t> документами</a:t>
            </a:r>
          </a:p>
          <a:p>
            <a:r>
              <a:rPr lang="ru-RU" dirty="0"/>
              <a:t>Есть печать на мобильный принтер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20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Есть базовые для непродовольственных магазинов</a:t>
            </a:r>
          </a:p>
          <a:p>
            <a:r>
              <a:rPr lang="ru-RU" dirty="0"/>
              <a:t>И есть Базовые с ЕГАИС операциями для продовольственных магазинов, стоит соответственно дороже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053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Уровень «расширенный»</a:t>
            </a:r>
          </a:p>
          <a:p>
            <a:r>
              <a:rPr lang="ru-RU" dirty="0"/>
              <a:t>Появляется  возможность онлайн режима</a:t>
            </a:r>
          </a:p>
          <a:p>
            <a:r>
              <a:rPr lang="ru-RU" dirty="0"/>
              <a:t>Автоматическая выгрузка загрузка документов</a:t>
            </a:r>
          </a:p>
          <a:p>
            <a:r>
              <a:rPr lang="ru-RU" dirty="0"/>
              <a:t>Операция Переоценка с мобильным принтером</a:t>
            </a:r>
          </a:p>
          <a:p>
            <a:r>
              <a:rPr lang="ru-RU" dirty="0"/>
              <a:t>Также как и базовый может быть с </a:t>
            </a:r>
            <a:r>
              <a:rPr lang="ru-RU" dirty="0" err="1"/>
              <a:t>егаис</a:t>
            </a:r>
            <a:r>
              <a:rPr lang="ru-RU" dirty="0"/>
              <a:t> и без него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14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Уровень «Полный»</a:t>
            </a:r>
          </a:p>
          <a:p>
            <a:endParaRPr lang="ru-RU" dirty="0"/>
          </a:p>
          <a:p>
            <a:r>
              <a:rPr lang="ru-RU" dirty="0"/>
              <a:t>Все возможные операции для магазина</a:t>
            </a:r>
          </a:p>
          <a:p>
            <a:r>
              <a:rPr lang="ru-RU" dirty="0"/>
              <a:t>Есть коллективное выполнение операций</a:t>
            </a:r>
            <a:endParaRPr lang="en-US" dirty="0"/>
          </a:p>
          <a:p>
            <a:r>
              <a:rPr lang="ru-RU" dirty="0"/>
              <a:t>Появляется проверка легальности через </a:t>
            </a:r>
            <a:r>
              <a:rPr lang="en-US" dirty="0"/>
              <a:t>checkMark2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44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Лицензии так и остались бессрочными</a:t>
            </a:r>
          </a:p>
          <a:p>
            <a:r>
              <a:rPr lang="ru-RU" dirty="0"/>
              <a:t>Подписка только на возможность обновления</a:t>
            </a:r>
          </a:p>
          <a:p>
            <a:r>
              <a:rPr lang="ru-RU" dirty="0"/>
              <a:t>Во все лицензии входит 1 год подписки</a:t>
            </a:r>
          </a:p>
          <a:p>
            <a:r>
              <a:rPr lang="ru-RU" dirty="0"/>
              <a:t>Если проблема решается обновлением, то техподдержка потребует обновиться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143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Стоимость подписки 20% от стоимости лицензии в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050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20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6913" y="1154113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797877"/>
          </a:xfrm>
        </p:spPr>
        <p:txBody>
          <a:bodyPr/>
          <a:lstStyle/>
          <a:p>
            <a:r>
              <a:rPr lang="en-US" dirty="0"/>
              <a:t>-</a:t>
            </a:r>
            <a:r>
              <a:rPr lang="ru-RU" dirty="0"/>
              <a:t>Что это за программный продукт? </a:t>
            </a:r>
            <a:br>
              <a:rPr lang="ru-RU" dirty="0"/>
            </a:br>
            <a:r>
              <a:rPr lang="ru-RU" dirty="0"/>
              <a:t>Раньше, продукты </a:t>
            </a:r>
            <a:r>
              <a:rPr lang="ru-RU" dirty="0" err="1"/>
              <a:t>Клеверенс</a:t>
            </a:r>
            <a:r>
              <a:rPr lang="ru-RU" dirty="0"/>
              <a:t> назывались: </a:t>
            </a:r>
            <a:r>
              <a:rPr lang="ru-RU" dirty="0" err="1"/>
              <a:t>Батч</a:t>
            </a:r>
            <a:r>
              <a:rPr lang="ru-RU" dirty="0"/>
              <a:t> драйвер, </a:t>
            </a:r>
            <a:r>
              <a:rPr lang="ru-RU" dirty="0" err="1"/>
              <a:t>Проф</a:t>
            </a:r>
            <a:r>
              <a:rPr lang="ru-RU" dirty="0"/>
              <a:t> Драйвер, универсальная программа для ТСД, всё это НЕ отраслевые продукты, с непонятным техническим названием.</a:t>
            </a:r>
            <a:endParaRPr lang="en-US" dirty="0"/>
          </a:p>
          <a:p>
            <a:r>
              <a:rPr lang="ru-RU" dirty="0"/>
              <a:t>Теперь мы поняли что технический софт гораздо проще продавать если у него понятное название, отражающее, ту, отрасль бизнеса, для которой он предназначен. Магазин для Магазинов! А пользоваться им проще если Функционал продукта – это не просто всё накопленное годами, а только то, что нужно!</a:t>
            </a:r>
          </a:p>
          <a:p>
            <a:endParaRPr lang="ru-RU" dirty="0"/>
          </a:p>
          <a:p>
            <a:pPr marL="171450" indent="-171450">
              <a:buFontTx/>
              <a:buChar char="-"/>
            </a:pPr>
            <a:r>
              <a:rPr lang="ru-RU" dirty="0"/>
              <a:t>Магазин 15 разработан на новой современной версии платформы </a:t>
            </a:r>
            <a:r>
              <a:rPr lang="en-US" dirty="0"/>
              <a:t>MS</a:t>
            </a:r>
            <a:r>
              <a:rPr lang="ru-RU" dirty="0"/>
              <a:t>, главными новшествами которой можно выделить: 1) 64х битный сервер, он снимает проблемы с памятью на больших базах 2) удобную работу с несколькими базами </a:t>
            </a:r>
            <a:r>
              <a:rPr lang="en-US" dirty="0"/>
              <a:t>Mobile SMARTS</a:t>
            </a:r>
            <a:r>
              <a:rPr lang="ru-RU" dirty="0"/>
              <a:t> 3)</a:t>
            </a:r>
            <a:r>
              <a:rPr lang="en-US" dirty="0"/>
              <a:t> </a:t>
            </a:r>
            <a:r>
              <a:rPr lang="ru-RU" dirty="0"/>
              <a:t>Гибридный справочник номенклатуры- он совмещает преимущества онлайн и офлайн режима</a:t>
            </a:r>
            <a:endParaRPr lang="en-US" dirty="0"/>
          </a:p>
          <a:p>
            <a:pPr marL="171450" indent="-171450">
              <a:buFontTx/>
              <a:buChar char="-"/>
            </a:pPr>
            <a:endParaRPr lang="ru-RU" dirty="0"/>
          </a:p>
          <a:p>
            <a:r>
              <a:rPr lang="en-US" dirty="0"/>
              <a:t>- </a:t>
            </a:r>
            <a:r>
              <a:rPr lang="ru-RU" dirty="0"/>
              <a:t>За 2016г клиентам и партнерам было продано 450 лицензий с Магазином. Это голые лицензии , а так же в составе комплектов.</a:t>
            </a:r>
          </a:p>
          <a:p>
            <a:r>
              <a:rPr lang="ru-RU" dirty="0"/>
              <a:t>А За 2017г. На данный момент  продано 1000 лицензий!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91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227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0243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Модули которые разрабатывались постепенно , теперь  встроены в уровни лицензий.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441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414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у вас есть старый продукт от </a:t>
            </a:r>
            <a:r>
              <a:rPr lang="ru-RU" dirty="0" err="1"/>
              <a:t>Клеверенс</a:t>
            </a:r>
            <a:r>
              <a:rPr lang="ru-RU" dirty="0"/>
              <a:t>, можно перейти на магазин 15 с доплатой 50% от стоимости лицензий на магазин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09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876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Магазине 15 как и в любом другом продукте происходит постоянное наращивание функционала, что бы покрыть потребности как можно большего количества клиентов.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908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Онлайн появился не сразу. </a:t>
            </a:r>
            <a:r>
              <a:rPr lang="ru-RU" dirty="0" err="1"/>
              <a:t>Еон</a:t>
            </a:r>
            <a:r>
              <a:rPr lang="ru-RU" dirty="0"/>
              <a:t> добавляется постепенно для некоторых конфигураций 1С</a:t>
            </a:r>
          </a:p>
          <a:p>
            <a:endParaRPr lang="ru-RU" dirty="0"/>
          </a:p>
          <a:p>
            <a:r>
              <a:rPr lang="ru-RU" dirty="0"/>
              <a:t>Конфигурации поддерживающие Онлайн: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200" dirty="0"/>
              <a:t>«1С: Розница 2.2»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200" dirty="0"/>
              <a:t>«1С: Управление торговлей 11.3»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200" dirty="0"/>
              <a:t>«1С: Управление торговлей 11.2»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200" dirty="0"/>
              <a:t>«1С:Управление небольшой фирмой 1.6»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200" dirty="0"/>
              <a:t>«</a:t>
            </a:r>
            <a:r>
              <a:rPr lang="ru-RU" sz="1200" dirty="0" err="1"/>
              <a:t>Далион</a:t>
            </a:r>
            <a:r>
              <a:rPr lang="ru-RU" sz="1200" dirty="0"/>
              <a:t>: Тренд»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103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Итого по Магазину 15: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1200" dirty="0"/>
              <a:t>Магазин 15 – это самый продвинутый продукт нашей компании для работы на ТСД с товаром на штрихкодах.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1200" dirty="0"/>
              <a:t>Есть всё самое необходимое для магазина и работы с ТСД.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1200" dirty="0"/>
              <a:t>Есть возможность работы с ЕГАИС.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4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Еще раз подведу – Магазин 15 – это Магазинные операции , такие как Инвентаризация, приемка, переоценка, возврат </a:t>
            </a:r>
          </a:p>
          <a:p>
            <a:r>
              <a:rPr lang="ru-RU" dirty="0"/>
              <a:t>+</a:t>
            </a:r>
          </a:p>
          <a:p>
            <a:r>
              <a:rPr lang="ru-RU" dirty="0"/>
              <a:t>Операции с алкоголем  по системе ЕГАИС</a:t>
            </a:r>
          </a:p>
          <a:p>
            <a:r>
              <a:rPr lang="ru-RU" dirty="0"/>
              <a:t>+</a:t>
            </a:r>
          </a:p>
          <a:p>
            <a:r>
              <a:rPr lang="ru-RU" dirty="0"/>
              <a:t>Готовая интеграция с тремя десятками </a:t>
            </a:r>
            <a:r>
              <a:rPr lang="ru-RU" dirty="0" err="1"/>
              <a:t>конф</a:t>
            </a:r>
            <a:r>
              <a:rPr lang="ru-RU" dirty="0"/>
              <a:t> на 1С из коробки на сегодняшний день! И пополняется!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чем преимущество?</a:t>
            </a:r>
          </a:p>
          <a:p>
            <a:endParaRPr lang="ru-RU" dirty="0"/>
          </a:p>
          <a:p>
            <a:r>
              <a:rPr lang="ru-RU" dirty="0"/>
              <a:t>- Позволяет быстро автоматизировать , потому что решение коробочное</a:t>
            </a:r>
          </a:p>
          <a:p>
            <a:endParaRPr lang="ru-RU" dirty="0"/>
          </a:p>
          <a:p>
            <a:pPr marL="171450" indent="-171450">
              <a:buFontTx/>
              <a:buChar char="-"/>
            </a:pPr>
            <a:r>
              <a:rPr lang="ru-RU" dirty="0"/>
              <a:t>Оборудование дорогое, что бы  оно оправдывало каждый вложенный рубль, нужен профессиональный прикладной софт.</a:t>
            </a:r>
          </a:p>
          <a:p>
            <a:pPr marL="171450" indent="-171450">
              <a:buFontTx/>
              <a:buChar char="-"/>
            </a:pPr>
            <a:endParaRPr lang="ru-RU" dirty="0"/>
          </a:p>
          <a:p>
            <a:r>
              <a:rPr lang="ru-RU" dirty="0"/>
              <a:t>- Коробочное решение собрано из опыта сотен реальных внедрений, по этому закрывает  все потребности большинства заказчиков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37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Вот такая теорема: Продавать больше, тратить меньше на все, что не ведет напрямую к продажам</a:t>
            </a:r>
          </a:p>
          <a:p>
            <a:endParaRPr lang="ru-RU" dirty="0"/>
          </a:p>
          <a:p>
            <a:r>
              <a:rPr lang="ru-RU" dirty="0"/>
              <a:t>Для Магазина один из путей оптимизации – это автоматизация.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65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693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помощью готового решения </a:t>
            </a:r>
          </a:p>
          <a:p>
            <a:r>
              <a:rPr lang="ru-RU" dirty="0"/>
              <a:t>до 2 раз ускоряется проведение рутинных операций учета</a:t>
            </a:r>
          </a:p>
          <a:p>
            <a:r>
              <a:rPr lang="ru-RU" dirty="0"/>
              <a:t>До 10 раз сокращаются ошибки учета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72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</a:t>
            </a:r>
          </a:p>
          <a:p>
            <a:r>
              <a:rPr lang="ru-RU" dirty="0"/>
              <a:t>Сеть магазинов </a:t>
            </a:r>
            <a:r>
              <a:rPr lang="ru-RU" dirty="0" err="1"/>
              <a:t>Инсити</a:t>
            </a:r>
            <a:endParaRPr lang="ru-RU" dirty="0"/>
          </a:p>
          <a:p>
            <a:endParaRPr lang="ru-RU" dirty="0"/>
          </a:p>
          <a:p>
            <a:r>
              <a:rPr lang="ru-RU" dirty="0"/>
              <a:t>С внедрением </a:t>
            </a:r>
            <a:r>
              <a:rPr lang="en-US" dirty="0"/>
              <a:t>MS </a:t>
            </a:r>
            <a:r>
              <a:rPr lang="ru-RU" dirty="0"/>
              <a:t>магазин 15 сокращена трудоемкость операций приемка, переоценка , инвентаризация  в два раза.</a:t>
            </a:r>
          </a:p>
          <a:p>
            <a:endParaRPr lang="ru-RU" dirty="0"/>
          </a:p>
          <a:p>
            <a:r>
              <a:rPr lang="en-US" dirty="0">
                <a:hlinkClick r:id="rId3"/>
              </a:rPr>
              <a:t>https://youtu.be/XhPHeg2L5Uk?list=PL7VM7rFldULfytSnz8SVvgA-o2NzIs84A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36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7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5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5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3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0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7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4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2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6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5B1DB-FA02-48EA-854C-795534BB5E60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4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90" y="624795"/>
            <a:ext cx="80200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89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6416674" cy="435133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b="1" dirty="0"/>
              <a:t>До 50% времени сотрудники магазина делают что угодно, только не продают.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/>
              <a:t>А что делают?  Принимают, пересчитывают товар, проверяют ценники, курят.</a:t>
            </a:r>
          </a:p>
          <a:p>
            <a:pPr marL="0" indent="0">
              <a:lnSpc>
                <a:spcPct val="100000"/>
              </a:lnSpc>
              <a:buNone/>
            </a:pPr>
            <a:endParaRPr lang="ru-RU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solidFill>
                  <a:srgbClr val="FF0000"/>
                </a:solidFill>
              </a:rPr>
              <a:t>Вывод</a:t>
            </a:r>
            <a:r>
              <a:rPr lang="ru-RU" b="1" dirty="0"/>
              <a:t>: необходима автоматизация труда!</a:t>
            </a:r>
          </a:p>
        </p:txBody>
      </p:sp>
      <p:pic>
        <p:nvPicPr>
          <p:cNvPr id="23556" name="Picture 4" descr="http://mydevelopersway.com/ru/wp-content/uploads/2013/11/stock-takin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04" y="2933700"/>
            <a:ext cx="442689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5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Готовое решение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171290"/>
              </p:ext>
            </p:extLst>
          </p:nvPr>
        </p:nvGraphicFramePr>
        <p:xfrm>
          <a:off x="2669628" y="1899202"/>
          <a:ext cx="8430762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  <a:tabLst>
                          <a:tab pos="3500438" algn="l"/>
                        </a:tabLst>
                      </a:pPr>
                      <a:r>
                        <a:rPr lang="ru-RU" sz="3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До 2-х раз 	</a:t>
                      </a:r>
                    </a:p>
                    <a:p>
                      <a:endParaRPr lang="ru-RU" sz="32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ускоряет проведение рутинных операций товарного учета</a:t>
                      </a:r>
                    </a:p>
                    <a:p>
                      <a:endParaRPr lang="ru-RU" sz="32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0" dirty="0">
                          <a:solidFill>
                            <a:srgbClr val="7E0000"/>
                          </a:solidFill>
                        </a:rPr>
                        <a:t>До 10 раз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rgbClr val="7E0000"/>
                          </a:solidFill>
                        </a:rPr>
                        <a:t>сокращает ошибки учета</a:t>
                      </a:r>
                    </a:p>
                    <a:p>
                      <a:endParaRPr lang="ru-RU" sz="3200" b="0" dirty="0">
                        <a:solidFill>
                          <a:srgbClr val="7E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 rot="13500054">
            <a:off x="1463467" y="1835716"/>
            <a:ext cx="808075" cy="680484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8800446">
            <a:off x="1461941" y="3474194"/>
            <a:ext cx="808075" cy="68048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 rot="21375117">
            <a:off x="3063186" y="4926203"/>
            <a:ext cx="6065626" cy="97746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КЛИЕНТАМИ</a:t>
            </a:r>
          </a:p>
        </p:txBody>
      </p:sp>
    </p:spTree>
    <p:extLst>
      <p:ext uri="{BB962C8B-B14F-4D97-AF65-F5344CB8AC3E}">
        <p14:creationId xmlns:p14="http://schemas.microsoft.com/office/powerpoint/2010/main" val="19630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5.hidemyass.com/ip-1/encoded/Oi8vd3d3LmNsZXZlcmVuY2UucnUvdXBsb2FkL2libG9jay8xYWYvMWFmZGNkZDI1NDU2MTI3M2YwYmUyMDBjMjQ0YmMxYjYuanB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"/>
          <a:stretch>
            <a:fillRect/>
          </a:stretch>
        </p:blipFill>
        <p:spPr bwMode="auto">
          <a:xfrm>
            <a:off x="1012307" y="1301577"/>
            <a:ext cx="2257425" cy="2249057"/>
          </a:xfrm>
          <a:custGeom>
            <a:avLst/>
            <a:gdLst>
              <a:gd name="connsiteX0" fmla="*/ 422775 w 2257425"/>
              <a:gd name="connsiteY0" fmla="*/ 0 h 2249057"/>
              <a:gd name="connsiteX1" fmla="*/ 1834649 w 2257425"/>
              <a:gd name="connsiteY1" fmla="*/ 0 h 2249057"/>
              <a:gd name="connsiteX2" fmla="*/ 1914717 w 2257425"/>
              <a:gd name="connsiteY2" fmla="*/ 59873 h 2249057"/>
              <a:gd name="connsiteX3" fmla="*/ 2215249 w 2257425"/>
              <a:gd name="connsiteY3" fmla="*/ 424385 h 2249057"/>
              <a:gd name="connsiteX4" fmla="*/ 2257425 w 2257425"/>
              <a:gd name="connsiteY4" fmla="*/ 511938 h 2249057"/>
              <a:gd name="connsiteX5" fmla="*/ 2257425 w 2257425"/>
              <a:gd name="connsiteY5" fmla="*/ 1514825 h 2249057"/>
              <a:gd name="connsiteX6" fmla="*/ 2215249 w 2257425"/>
              <a:gd name="connsiteY6" fmla="*/ 1602378 h 2249057"/>
              <a:gd name="connsiteX7" fmla="*/ 1128712 w 2257425"/>
              <a:gd name="connsiteY7" fmla="*/ 2249057 h 2249057"/>
              <a:gd name="connsiteX8" fmla="*/ 42176 w 2257425"/>
              <a:gd name="connsiteY8" fmla="*/ 1602378 h 2249057"/>
              <a:gd name="connsiteX9" fmla="*/ 0 w 2257425"/>
              <a:gd name="connsiteY9" fmla="*/ 1514827 h 2249057"/>
              <a:gd name="connsiteX10" fmla="*/ 0 w 2257425"/>
              <a:gd name="connsiteY10" fmla="*/ 511936 h 2249057"/>
              <a:gd name="connsiteX11" fmla="*/ 42176 w 2257425"/>
              <a:gd name="connsiteY11" fmla="*/ 424385 h 2249057"/>
              <a:gd name="connsiteX12" fmla="*/ 342707 w 2257425"/>
              <a:gd name="connsiteY12" fmla="*/ 59873 h 224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7425" h="2249057">
                <a:moveTo>
                  <a:pt x="422775" y="0"/>
                </a:moveTo>
                <a:lnTo>
                  <a:pt x="1834649" y="0"/>
                </a:lnTo>
                <a:lnTo>
                  <a:pt x="1914717" y="59873"/>
                </a:lnTo>
                <a:cubicBezTo>
                  <a:pt x="2036773" y="160603"/>
                  <a:pt x="2139158" y="284315"/>
                  <a:pt x="2215249" y="424385"/>
                </a:cubicBezTo>
                <a:lnTo>
                  <a:pt x="2257425" y="511938"/>
                </a:lnTo>
                <a:lnTo>
                  <a:pt x="2257425" y="1514825"/>
                </a:lnTo>
                <a:lnTo>
                  <a:pt x="2215249" y="1602378"/>
                </a:lnTo>
                <a:cubicBezTo>
                  <a:pt x="2006000" y="1987569"/>
                  <a:pt x="1597893" y="2249057"/>
                  <a:pt x="1128712" y="2249057"/>
                </a:cubicBezTo>
                <a:cubicBezTo>
                  <a:pt x="659531" y="2249057"/>
                  <a:pt x="251424" y="1987569"/>
                  <a:pt x="42176" y="1602378"/>
                </a:cubicBezTo>
                <a:lnTo>
                  <a:pt x="0" y="1514827"/>
                </a:lnTo>
                <a:lnTo>
                  <a:pt x="0" y="511936"/>
                </a:lnTo>
                <a:lnTo>
                  <a:pt x="42176" y="424385"/>
                </a:lnTo>
                <a:cubicBezTo>
                  <a:pt x="118266" y="284315"/>
                  <a:pt x="220652" y="160603"/>
                  <a:pt x="342707" y="5987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4118916" y="1301577"/>
            <a:ext cx="7397579" cy="4209536"/>
          </a:xfrm>
          <a:prstGeom prst="wedgeRectCallout">
            <a:avLst>
              <a:gd name="adj1" fmla="val -23418"/>
              <a:gd name="adj2" fmla="val 50287"/>
            </a:avLst>
          </a:prstGeom>
          <a:solidFill>
            <a:srgbClr val="242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>
              <a:lnSpc>
                <a:spcPct val="150000"/>
              </a:lnSpc>
            </a:pPr>
            <a:r>
              <a:rPr lang="ru-RU" sz="2000" i="1" dirty="0"/>
              <a:t>До внедрения «Mobile SMARTS: Магазин 15» у сотрудников уходило достаточно большое время на выполнение таких операций как переоценка, инвентаризация, приёмка и отгрузка товара. </a:t>
            </a:r>
          </a:p>
          <a:p>
            <a:pPr marL="271463">
              <a:lnSpc>
                <a:spcPct val="150000"/>
              </a:lnSpc>
            </a:pPr>
            <a:endParaRPr lang="ru-RU" sz="2000" i="1" dirty="0"/>
          </a:p>
          <a:p>
            <a:pPr marL="271463">
              <a:lnSpc>
                <a:spcPct val="150000"/>
              </a:lnSpc>
            </a:pPr>
            <a:r>
              <a:rPr lang="ru-RU" sz="2000" b="1" i="1" dirty="0"/>
              <a:t>После внедрения «Mobile SMARTS: Магазин 15» нам удалось сократить трудоёмкость операций на 50%.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53893" y="4028125"/>
            <a:ext cx="2465251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6A6A6A"/>
                </a:solidFill>
                <a:effectLst/>
                <a:latin typeface="dinI"/>
              </a:rPr>
              <a:t>Данила </a:t>
            </a:r>
            <a:r>
              <a:rPr lang="ru-RU" i="1" dirty="0" err="1">
                <a:solidFill>
                  <a:srgbClr val="6A6A6A"/>
                </a:solidFill>
                <a:effectLst/>
                <a:latin typeface="dinI"/>
              </a:rPr>
              <a:t>Морогин</a:t>
            </a:r>
            <a:r>
              <a:rPr lang="ru-RU" i="1" dirty="0">
                <a:solidFill>
                  <a:srgbClr val="6A6A6A"/>
                </a:solidFill>
                <a:effectLst/>
                <a:latin typeface="dinI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i="1" dirty="0">
                <a:solidFill>
                  <a:srgbClr val="6A6A6A"/>
                </a:solidFill>
                <a:effectLst/>
                <a:latin typeface="dinI"/>
              </a:rPr>
              <a:t>IT-</a:t>
            </a:r>
            <a:r>
              <a:rPr lang="ru-RU" i="1" dirty="0">
                <a:solidFill>
                  <a:srgbClr val="6A6A6A"/>
                </a:solidFill>
                <a:effectLst/>
                <a:latin typeface="dinI"/>
              </a:rPr>
              <a:t>Директор,</a:t>
            </a:r>
          </a:p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6A6A6A"/>
                </a:solidFill>
                <a:effectLst/>
                <a:latin typeface="dinI"/>
              </a:rPr>
              <a:t>«</a:t>
            </a:r>
            <a:r>
              <a:rPr lang="en-US" i="1" dirty="0">
                <a:solidFill>
                  <a:srgbClr val="6A6A6A"/>
                </a:solidFill>
                <a:effectLst/>
                <a:latin typeface="dinI"/>
              </a:rPr>
              <a:t>INCITY»</a:t>
            </a:r>
            <a:endParaRPr lang="ru-RU" i="1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726435">
            <a:off x="3587379" y="2544734"/>
            <a:ext cx="563303" cy="805086"/>
          </a:xfrm>
          <a:prstGeom prst="triangle">
            <a:avLst/>
          </a:prstGeom>
          <a:solidFill>
            <a:srgbClr val="242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lnSpc>
                <a:spcPct val="150000"/>
              </a:lnSpc>
            </a:pPr>
            <a:endParaRPr lang="ru-RU" sz="2000" i="1"/>
          </a:p>
        </p:txBody>
      </p:sp>
      <p:pic>
        <p:nvPicPr>
          <p:cNvPr id="3074" name="Picture 2" descr="http://toplogos.ru/images/logo-inc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26" y="0"/>
            <a:ext cx="1950349" cy="73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923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5"/>
          <p:cNvSpPr/>
          <p:nvPr/>
        </p:nvSpPr>
        <p:spPr>
          <a:xfrm>
            <a:off x="4118916" y="1301577"/>
            <a:ext cx="7397579" cy="4209536"/>
          </a:xfrm>
          <a:prstGeom prst="wedgeRectCallout">
            <a:avLst>
              <a:gd name="adj1" fmla="val -23418"/>
              <a:gd name="adj2" fmla="val 50287"/>
            </a:avLst>
          </a:prstGeom>
          <a:solidFill>
            <a:srgbClr val="DF5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>
              <a:lnSpc>
                <a:spcPct val="150000"/>
              </a:lnSpc>
            </a:pPr>
            <a:r>
              <a:rPr lang="ru-RU" sz="2000" i="1" dirty="0"/>
              <a:t>Мы получили отличное решение для выполнения важных задач: приёмка товара, печать ценников, проверка остатков, проведение инвентаризаций.</a:t>
            </a:r>
          </a:p>
          <a:p>
            <a:pPr marL="271463">
              <a:lnSpc>
                <a:spcPct val="150000"/>
              </a:lnSpc>
            </a:pPr>
            <a:endParaRPr lang="ru-RU" sz="2000" i="1" dirty="0"/>
          </a:p>
          <a:p>
            <a:pPr marL="271463">
              <a:lnSpc>
                <a:spcPct val="150000"/>
              </a:lnSpc>
            </a:pPr>
            <a:r>
              <a:rPr lang="ru-RU" sz="2000" i="1" dirty="0"/>
              <a:t>«Mobile SMARTS: Магазин 15»  искореняет ошибки, уменьшает человеческий фактор при учёте товара.</a:t>
            </a:r>
          </a:p>
          <a:p>
            <a:pPr marL="271463">
              <a:lnSpc>
                <a:spcPct val="150000"/>
              </a:lnSpc>
            </a:pPr>
            <a:r>
              <a:rPr lang="ru-RU" sz="2000" i="1" dirty="0"/>
              <a:t>На автоматизированных участках наблюдается существенное ускорение работы сотрудников.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3893" y="4028125"/>
            <a:ext cx="246525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6A6A6A"/>
                </a:solidFill>
                <a:effectLst/>
                <a:latin typeface="dinI"/>
              </a:rPr>
              <a:t>Сергей Малкин, </a:t>
            </a:r>
          </a:p>
          <a:p>
            <a:pPr>
              <a:lnSpc>
                <a:spcPct val="150000"/>
              </a:lnSpc>
            </a:pPr>
            <a:r>
              <a:rPr lang="en-US" i="1" dirty="0">
                <a:solidFill>
                  <a:srgbClr val="6A6A6A"/>
                </a:solidFill>
                <a:effectLst/>
                <a:latin typeface="dinI"/>
              </a:rPr>
              <a:t>IT-</a:t>
            </a:r>
            <a:r>
              <a:rPr lang="ru-RU" i="1" dirty="0">
                <a:solidFill>
                  <a:srgbClr val="6A6A6A"/>
                </a:solidFill>
                <a:effectLst/>
                <a:latin typeface="dinI"/>
              </a:rPr>
              <a:t>Директор,</a:t>
            </a:r>
          </a:p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6A6A6A"/>
                </a:solidFill>
                <a:effectLst/>
                <a:latin typeface="dinI"/>
              </a:rPr>
              <a:t>«</a:t>
            </a:r>
            <a:r>
              <a:rPr lang="ru-RU" i="1" dirty="0" err="1">
                <a:solidFill>
                  <a:srgbClr val="6A6A6A"/>
                </a:solidFill>
                <a:effectLst/>
                <a:latin typeface="dinI"/>
              </a:rPr>
              <a:t>Стройдепо</a:t>
            </a:r>
            <a:r>
              <a:rPr lang="en-US" i="1" dirty="0">
                <a:solidFill>
                  <a:srgbClr val="6A6A6A"/>
                </a:solidFill>
                <a:effectLst/>
                <a:latin typeface="dinI"/>
              </a:rPr>
              <a:t>»</a:t>
            </a:r>
            <a:endParaRPr lang="ru-RU" i="1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6726435">
            <a:off x="3587379" y="2544734"/>
            <a:ext cx="563303" cy="805086"/>
          </a:xfrm>
          <a:prstGeom prst="triangle">
            <a:avLst/>
          </a:prstGeom>
          <a:solidFill>
            <a:srgbClr val="DF5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lnSpc>
                <a:spcPct val="150000"/>
              </a:lnSpc>
            </a:pPr>
            <a:endParaRPr lang="ru-RU" sz="2000" i="1"/>
          </a:p>
        </p:txBody>
      </p:sp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"/>
          <a:stretch>
            <a:fillRect/>
          </a:stretch>
        </p:blipFill>
        <p:spPr bwMode="auto">
          <a:xfrm>
            <a:off x="1012307" y="1302155"/>
            <a:ext cx="2257425" cy="2183134"/>
          </a:xfrm>
          <a:custGeom>
            <a:avLst/>
            <a:gdLst>
              <a:gd name="connsiteX0" fmla="*/ 422775 w 2257425"/>
              <a:gd name="connsiteY0" fmla="*/ 0 h 2183134"/>
              <a:gd name="connsiteX1" fmla="*/ 1834649 w 2257425"/>
              <a:gd name="connsiteY1" fmla="*/ 0 h 2183134"/>
              <a:gd name="connsiteX2" fmla="*/ 1914717 w 2257425"/>
              <a:gd name="connsiteY2" fmla="*/ 59842 h 2183134"/>
              <a:gd name="connsiteX3" fmla="*/ 2215249 w 2257425"/>
              <a:gd name="connsiteY3" fmla="*/ 424167 h 2183134"/>
              <a:gd name="connsiteX4" fmla="*/ 2257425 w 2257425"/>
              <a:gd name="connsiteY4" fmla="*/ 511675 h 2183134"/>
              <a:gd name="connsiteX5" fmla="*/ 2257425 w 2257425"/>
              <a:gd name="connsiteY5" fmla="*/ 1457258 h 2183134"/>
              <a:gd name="connsiteX6" fmla="*/ 2225117 w 2257425"/>
              <a:gd name="connsiteY6" fmla="*/ 1524326 h 2183134"/>
              <a:gd name="connsiteX7" fmla="*/ 1118202 w 2257425"/>
              <a:gd name="connsiteY7" fmla="*/ 2183134 h 2183134"/>
              <a:gd name="connsiteX8" fmla="*/ 11288 w 2257425"/>
              <a:gd name="connsiteY8" fmla="*/ 1524326 h 2183134"/>
              <a:gd name="connsiteX9" fmla="*/ 0 w 2257425"/>
              <a:gd name="connsiteY9" fmla="*/ 1500895 h 2183134"/>
              <a:gd name="connsiteX10" fmla="*/ 0 w 2257425"/>
              <a:gd name="connsiteY10" fmla="*/ 511673 h 2183134"/>
              <a:gd name="connsiteX11" fmla="*/ 42176 w 2257425"/>
              <a:gd name="connsiteY11" fmla="*/ 424167 h 2183134"/>
              <a:gd name="connsiteX12" fmla="*/ 342707 w 2257425"/>
              <a:gd name="connsiteY12" fmla="*/ 59842 h 218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7425" h="2183134">
                <a:moveTo>
                  <a:pt x="422775" y="0"/>
                </a:moveTo>
                <a:lnTo>
                  <a:pt x="1834649" y="0"/>
                </a:lnTo>
                <a:lnTo>
                  <a:pt x="1914717" y="59842"/>
                </a:lnTo>
                <a:cubicBezTo>
                  <a:pt x="2036773" y="160520"/>
                  <a:pt x="2139158" y="284169"/>
                  <a:pt x="2215249" y="424167"/>
                </a:cubicBezTo>
                <a:lnTo>
                  <a:pt x="2257425" y="511675"/>
                </a:lnTo>
                <a:lnTo>
                  <a:pt x="2257425" y="1457258"/>
                </a:lnTo>
                <a:lnTo>
                  <a:pt x="2225117" y="1524326"/>
                </a:lnTo>
                <a:cubicBezTo>
                  <a:pt x="2011944" y="1916742"/>
                  <a:pt x="1596182" y="2183134"/>
                  <a:pt x="1118202" y="2183134"/>
                </a:cubicBezTo>
                <a:cubicBezTo>
                  <a:pt x="640222" y="2183134"/>
                  <a:pt x="224461" y="1916742"/>
                  <a:pt x="11288" y="1524326"/>
                </a:cubicBezTo>
                <a:lnTo>
                  <a:pt x="0" y="1500895"/>
                </a:lnTo>
                <a:lnTo>
                  <a:pt x="0" y="511673"/>
                </a:lnTo>
                <a:lnTo>
                  <a:pt x="42176" y="424167"/>
                </a:lnTo>
                <a:cubicBezTo>
                  <a:pt x="118266" y="284169"/>
                  <a:pt x="220652" y="160520"/>
                  <a:pt x="342707" y="598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8988"/>
          <a:stretch/>
        </p:blipFill>
        <p:spPr>
          <a:xfrm>
            <a:off x="5071077" y="21020"/>
            <a:ext cx="2049846" cy="8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5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ая выноска 12"/>
          <p:cNvSpPr/>
          <p:nvPr/>
        </p:nvSpPr>
        <p:spPr>
          <a:xfrm>
            <a:off x="4118916" y="1492469"/>
            <a:ext cx="7397579" cy="3367003"/>
          </a:xfrm>
          <a:prstGeom prst="wedgeRectCallout">
            <a:avLst>
              <a:gd name="adj1" fmla="val -23418"/>
              <a:gd name="adj2" fmla="val 5028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>
              <a:lnSpc>
                <a:spcPct val="150000"/>
              </a:lnSpc>
            </a:pPr>
            <a:r>
              <a:rPr lang="ru-RU" sz="2000" i="1" dirty="0"/>
              <a:t>Мы вполне довольны, что остановили свой выбор на этом варианте. </a:t>
            </a:r>
          </a:p>
          <a:p>
            <a:pPr marL="271463">
              <a:lnSpc>
                <a:spcPct val="150000"/>
              </a:lnSpc>
            </a:pPr>
            <a:endParaRPr lang="ru-RU" sz="2000" i="1" dirty="0"/>
          </a:p>
          <a:p>
            <a:pPr marL="271463">
              <a:lnSpc>
                <a:spcPct val="150000"/>
              </a:lnSpc>
            </a:pPr>
            <a:r>
              <a:rPr lang="ru-RU" sz="2000" i="1" dirty="0"/>
              <a:t>Программное обеспечение «Mobile SMARTS: Магазин 15» работает надёжно, удобно в разработке и поддержке.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53893" y="4028125"/>
            <a:ext cx="246525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6A6A6A"/>
                </a:solidFill>
                <a:latin typeface="dinI"/>
              </a:rPr>
              <a:t>Дмитрий Топоров, </a:t>
            </a:r>
            <a:endParaRPr lang="ru-RU" i="1" dirty="0">
              <a:solidFill>
                <a:srgbClr val="6A6A6A"/>
              </a:solidFill>
              <a:effectLst/>
              <a:latin typeface="dinI"/>
            </a:endParaRPr>
          </a:p>
          <a:p>
            <a:pPr>
              <a:lnSpc>
                <a:spcPct val="150000"/>
              </a:lnSpc>
            </a:pPr>
            <a:r>
              <a:rPr lang="en-US" i="1" dirty="0">
                <a:solidFill>
                  <a:srgbClr val="6A6A6A"/>
                </a:solidFill>
                <a:effectLst/>
                <a:latin typeface="dinI"/>
              </a:rPr>
              <a:t>IT-</a:t>
            </a:r>
            <a:r>
              <a:rPr lang="ru-RU" i="1" dirty="0">
                <a:solidFill>
                  <a:srgbClr val="6A6A6A"/>
                </a:solidFill>
                <a:effectLst/>
                <a:latin typeface="dinI"/>
              </a:rPr>
              <a:t>Директор,</a:t>
            </a:r>
          </a:p>
          <a:p>
            <a:pPr>
              <a:lnSpc>
                <a:spcPct val="150000"/>
              </a:lnSpc>
            </a:pPr>
            <a:r>
              <a:rPr lang="ru-RU" i="1" dirty="0">
                <a:solidFill>
                  <a:srgbClr val="6A6A6A"/>
                </a:solidFill>
                <a:effectLst/>
                <a:latin typeface="dinI"/>
              </a:rPr>
              <a:t>«</a:t>
            </a:r>
            <a:r>
              <a:rPr lang="ru-RU" i="1" dirty="0" err="1">
                <a:solidFill>
                  <a:srgbClr val="6A6A6A"/>
                </a:solidFill>
                <a:effectLst/>
                <a:latin typeface="dinI"/>
              </a:rPr>
              <a:t>Мираторг</a:t>
            </a:r>
            <a:r>
              <a:rPr lang="en-US" i="1" dirty="0">
                <a:solidFill>
                  <a:srgbClr val="6A6A6A"/>
                </a:solidFill>
                <a:effectLst/>
                <a:latin typeface="dinI"/>
              </a:rPr>
              <a:t>»</a:t>
            </a:r>
            <a:endParaRPr lang="ru-RU" i="1" dirty="0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6726435">
            <a:off x="3587379" y="2544734"/>
            <a:ext cx="563303" cy="805086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lnSpc>
                <a:spcPct val="150000"/>
              </a:lnSpc>
            </a:pPr>
            <a:endParaRPr lang="ru-RU" sz="2000" i="1"/>
          </a:p>
        </p:txBody>
      </p:sp>
      <p:pic>
        <p:nvPicPr>
          <p:cNvPr id="18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0"/>
          <a:stretch>
            <a:fillRect/>
          </a:stretch>
        </p:blipFill>
        <p:spPr bwMode="auto">
          <a:xfrm>
            <a:off x="1012307" y="1302155"/>
            <a:ext cx="2257425" cy="2205860"/>
          </a:xfrm>
          <a:custGeom>
            <a:avLst/>
            <a:gdLst>
              <a:gd name="connsiteX0" fmla="*/ 422775 w 2257425"/>
              <a:gd name="connsiteY0" fmla="*/ 0 h 2205860"/>
              <a:gd name="connsiteX1" fmla="*/ 1834649 w 2257425"/>
              <a:gd name="connsiteY1" fmla="*/ 0 h 2205860"/>
              <a:gd name="connsiteX2" fmla="*/ 1914717 w 2257425"/>
              <a:gd name="connsiteY2" fmla="*/ 59842 h 2205860"/>
              <a:gd name="connsiteX3" fmla="*/ 2215249 w 2257425"/>
              <a:gd name="connsiteY3" fmla="*/ 424167 h 2205860"/>
              <a:gd name="connsiteX4" fmla="*/ 2257425 w 2257425"/>
              <a:gd name="connsiteY4" fmla="*/ 511675 h 2205860"/>
              <a:gd name="connsiteX5" fmla="*/ 2257425 w 2257425"/>
              <a:gd name="connsiteY5" fmla="*/ 1458166 h 2205860"/>
              <a:gd name="connsiteX6" fmla="*/ 2214607 w 2257425"/>
              <a:gd name="connsiteY6" fmla="*/ 1547052 h 2205860"/>
              <a:gd name="connsiteX7" fmla="*/ 1107692 w 2257425"/>
              <a:gd name="connsiteY7" fmla="*/ 2205860 h 2205860"/>
              <a:gd name="connsiteX8" fmla="*/ 136302 w 2257425"/>
              <a:gd name="connsiteY8" fmla="*/ 1747755 h 2205860"/>
              <a:gd name="connsiteX9" fmla="*/ 125832 w 2257425"/>
              <a:gd name="connsiteY9" fmla="*/ 1733754 h 2205860"/>
              <a:gd name="connsiteX10" fmla="*/ 42176 w 2257425"/>
              <a:gd name="connsiteY10" fmla="*/ 1601554 h 2205860"/>
              <a:gd name="connsiteX11" fmla="*/ 0 w 2257425"/>
              <a:gd name="connsiteY11" fmla="*/ 1514048 h 2205860"/>
              <a:gd name="connsiteX12" fmla="*/ 0 w 2257425"/>
              <a:gd name="connsiteY12" fmla="*/ 511673 h 2205860"/>
              <a:gd name="connsiteX13" fmla="*/ 42176 w 2257425"/>
              <a:gd name="connsiteY13" fmla="*/ 424167 h 2205860"/>
              <a:gd name="connsiteX14" fmla="*/ 342707 w 2257425"/>
              <a:gd name="connsiteY14" fmla="*/ 59842 h 220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57425" h="2205860">
                <a:moveTo>
                  <a:pt x="422775" y="0"/>
                </a:moveTo>
                <a:lnTo>
                  <a:pt x="1834649" y="0"/>
                </a:lnTo>
                <a:lnTo>
                  <a:pt x="1914717" y="59842"/>
                </a:lnTo>
                <a:cubicBezTo>
                  <a:pt x="2036773" y="160520"/>
                  <a:pt x="2139158" y="284169"/>
                  <a:pt x="2215249" y="424167"/>
                </a:cubicBezTo>
                <a:lnTo>
                  <a:pt x="2257425" y="511675"/>
                </a:lnTo>
                <a:lnTo>
                  <a:pt x="2257425" y="1458166"/>
                </a:lnTo>
                <a:lnTo>
                  <a:pt x="2214607" y="1547052"/>
                </a:lnTo>
                <a:cubicBezTo>
                  <a:pt x="2001434" y="1939468"/>
                  <a:pt x="1585672" y="2205860"/>
                  <a:pt x="1107692" y="2205860"/>
                </a:cubicBezTo>
                <a:cubicBezTo>
                  <a:pt x="716617" y="2205860"/>
                  <a:pt x="367193" y="2027531"/>
                  <a:pt x="136302" y="1747755"/>
                </a:cubicBezTo>
                <a:lnTo>
                  <a:pt x="125832" y="1733754"/>
                </a:lnTo>
                <a:lnTo>
                  <a:pt x="42176" y="1601554"/>
                </a:lnTo>
                <a:lnTo>
                  <a:pt x="0" y="1514048"/>
                </a:lnTo>
                <a:lnTo>
                  <a:pt x="0" y="511673"/>
                </a:lnTo>
                <a:lnTo>
                  <a:pt x="42176" y="424167"/>
                </a:lnTo>
                <a:cubicBezTo>
                  <a:pt x="118266" y="284169"/>
                  <a:pt x="220652" y="160520"/>
                  <a:pt x="342707" y="598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319" y="0"/>
            <a:ext cx="2575363" cy="9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79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вообще магазину ТСД?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986024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dirty="0"/>
              <a:t>Постоянный бардак с товаром</a:t>
            </a:r>
          </a:p>
          <a:p>
            <a:pPr marL="534988" indent="0">
              <a:lnSpc>
                <a:spcPct val="100000"/>
              </a:lnSpc>
              <a:buNone/>
            </a:pPr>
            <a:r>
              <a:rPr lang="ru-RU" sz="2400" dirty="0"/>
              <a:t>Точных количеств и наличия никто не знает, пока не пойдет и сам не посчитает.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ru-RU" sz="3200" dirty="0"/>
              <a:t>Недопоставки и пере-поставки</a:t>
            </a:r>
          </a:p>
          <a:p>
            <a:pPr marL="534988" indent="0">
              <a:lnSpc>
                <a:spcPct val="100000"/>
              </a:lnSpc>
              <a:buNone/>
            </a:pPr>
            <a:r>
              <a:rPr lang="ru-RU" sz="2400" dirty="0"/>
              <a:t>Нерадивые поставщики возят что хотят.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ru-RU" sz="3200" dirty="0"/>
              <a:t>Неверные ценники</a:t>
            </a:r>
          </a:p>
          <a:p>
            <a:pPr marL="534988" indent="0">
              <a:lnSpc>
                <a:spcPct val="150000"/>
              </a:lnSpc>
              <a:buNone/>
            </a:pPr>
            <a:r>
              <a:rPr lang="ru-RU" sz="2400" dirty="0"/>
              <a:t>Целая головная боль с утра обновить ценники.</a:t>
            </a:r>
          </a:p>
        </p:txBody>
      </p:sp>
    </p:spTree>
    <p:extLst>
      <p:ext uri="{BB962C8B-B14F-4D97-AF65-F5344CB8AC3E}">
        <p14:creationId xmlns:p14="http://schemas.microsoft.com/office/powerpoint/2010/main" val="3562023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вообще магазину ТСД?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676293"/>
            <a:ext cx="10837128" cy="350067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dirty="0"/>
              <a:t>Касса пробивает и отправляет в РАР любые марки !!!</a:t>
            </a:r>
          </a:p>
          <a:p>
            <a:pPr marL="534988" indent="0">
              <a:lnSpc>
                <a:spcPct val="100000"/>
              </a:lnSpc>
              <a:buNone/>
            </a:pPr>
            <a:r>
              <a:rPr lang="ru-RU" sz="2400" dirty="0"/>
              <a:t>Это заранее так задумано, чтобы тотально собирать весь контрафакт.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ru-RU" sz="3200" dirty="0"/>
              <a:t>Поставщики присылают в ТТН одно, привозят другое !!!</a:t>
            </a:r>
          </a:p>
          <a:p>
            <a:pPr marL="534988" indent="0">
              <a:lnSpc>
                <a:spcPct val="100000"/>
              </a:lnSpc>
              <a:buNone/>
            </a:pPr>
            <a:r>
              <a:rPr lang="ru-RU" sz="2400" dirty="0"/>
              <a:t>Все как работали на коленке, так и продолжают.  ТТН ЕГАИС != реальность.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538869"/>
            <a:ext cx="25755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+mj-lt"/>
              </a:rPr>
              <a:t>ЕГАИС</a:t>
            </a:r>
          </a:p>
        </p:txBody>
      </p:sp>
    </p:spTree>
    <p:extLst>
      <p:ext uri="{BB962C8B-B14F-4D97-AF65-F5344CB8AC3E}">
        <p14:creationId xmlns:p14="http://schemas.microsoft.com/office/powerpoint/2010/main" val="3264419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34898"/>
            <a:ext cx="101952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+mj-lt"/>
              </a:rPr>
              <a:t>ТСД </a:t>
            </a:r>
            <a:r>
              <a:rPr lang="en-US" sz="6000" b="1" dirty="0">
                <a:solidFill>
                  <a:srgbClr val="C00000"/>
                </a:solidFill>
                <a:latin typeface="+mj-lt"/>
              </a:rPr>
              <a:t>vs. </a:t>
            </a:r>
            <a:r>
              <a:rPr lang="ru-RU" sz="6000" b="1" dirty="0">
                <a:solidFill>
                  <a:srgbClr val="C00000"/>
                </a:solidFill>
                <a:latin typeface="+mj-lt"/>
              </a:rPr>
              <a:t>сканер для ЕГАИС*</a:t>
            </a:r>
          </a:p>
          <a:p>
            <a:r>
              <a:rPr lang="ru-RU" sz="28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Для постановки на баланс и проверки поступления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711714"/>
              </p:ext>
            </p:extLst>
          </p:nvPr>
        </p:nvGraphicFramePr>
        <p:xfrm>
          <a:off x="838200" y="1825625"/>
          <a:ext cx="10515600" cy="387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33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ТСД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сканер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57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Число бутылок (марок)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Любое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 штук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 личном кабинете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12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Тащить</a:t>
                      </a:r>
                      <a:r>
                        <a:rPr lang="ru-RU" sz="2400" b="1" baseline="0" dirty="0">
                          <a:solidFill>
                            <a:schemeClr val="tx1"/>
                          </a:solidFill>
                        </a:rPr>
                        <a:t> ящики к компу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Не нужно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Нужно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57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Выявление контрафакта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надежно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Check Mark 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ненадежно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 личным кабинетом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89318" y="5997473"/>
            <a:ext cx="1068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+mj-lt"/>
              </a:rPr>
              <a:t>* По данным ФС РАР доля нелегального алкоголя в 2016 составляет 22,5%</a:t>
            </a:r>
            <a:endParaRPr lang="ru-RU" i="1" dirty="0">
              <a:latin typeface="+mj-lt"/>
            </a:endParaRPr>
          </a:p>
        </p:txBody>
      </p:sp>
      <p:pic>
        <p:nvPicPr>
          <p:cNvPr id="1026" name="Picture 2" descr="http://wpcraft.ru/wp-content/uploads/2013/08/767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17576" r="49563" b="18959"/>
          <a:stretch/>
        </p:blipFill>
        <p:spPr bwMode="auto">
          <a:xfrm>
            <a:off x="4996045" y="1973030"/>
            <a:ext cx="889000" cy="90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pcraft.ru/wp-content/uploads/2013/08/767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1" t="19137" r="3288" b="19728"/>
          <a:stretch/>
        </p:blipFill>
        <p:spPr bwMode="auto">
          <a:xfrm>
            <a:off x="10629631" y="2040908"/>
            <a:ext cx="807719" cy="80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892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Отраслевой продукт для магазина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Преимущества и отличия</a:t>
            </a:r>
          </a:p>
        </p:txBody>
      </p:sp>
      <p:pic>
        <p:nvPicPr>
          <p:cNvPr id="4100" name="Picture 4" descr="https://static.apk-news.ru/uploads/2016/11/OKVED-i-roznichnaya-torgovl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834" y="4589462"/>
            <a:ext cx="2400422" cy="19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ecology.md/uploads/files_elfinder/2015/11/11_02/brendovoe-myshlenie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279" y="1498601"/>
            <a:ext cx="2717977" cy="22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impetechglobal.com/img_hospital/suppli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099" y="197073"/>
            <a:ext cx="1927683" cy="21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72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Отраслевой продукт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89200" y="1795463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Все нужные операции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Грамотная реализация бизнес-процессов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Интеграция с </a:t>
            </a:r>
            <a:r>
              <a:rPr lang="ru-RU" dirty="0" err="1"/>
              <a:t>бэк</a:t>
            </a:r>
            <a:r>
              <a:rPr lang="ru-RU" dirty="0"/>
              <a:t>-офисом магазина</a:t>
            </a:r>
          </a:p>
        </p:txBody>
      </p:sp>
      <p:pic>
        <p:nvPicPr>
          <p:cNvPr id="5122" name="Picture 2" descr="D:\хлам\в цел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808163"/>
            <a:ext cx="9334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хлам\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1" y="4856163"/>
            <a:ext cx="935643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хлам\robot3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5000" contrast="-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46" y="3355973"/>
            <a:ext cx="686912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74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6701" y="1655763"/>
            <a:ext cx="9334500" cy="2387600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Mobile SMARTS</a:t>
            </a:r>
            <a:r>
              <a:rPr lang="ru-RU" sz="5400" dirty="0"/>
              <a:t>: Магазин 15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6700" y="4135438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Программное обеспечение для мобильных устройств со встроенным сканером штрихкодов.</a:t>
            </a:r>
          </a:p>
          <a:p>
            <a:pPr algn="l"/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9" y="444500"/>
            <a:ext cx="2544762" cy="253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862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Отраслевой продукт</a:t>
            </a:r>
            <a:br>
              <a:rPr lang="ru-RU" sz="2400" dirty="0"/>
            </a:br>
            <a:r>
              <a:rPr lang="ru-RU" dirty="0"/>
              <a:t>Все нужные операции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079627"/>
              </p:ext>
            </p:extLst>
          </p:nvPr>
        </p:nvGraphicFramePr>
        <p:xfrm>
          <a:off x="944525" y="1464118"/>
          <a:ext cx="10496107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378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Отраслевой продукт</a:t>
            </a:r>
            <a:br>
              <a:rPr lang="ru-RU" dirty="0"/>
            </a:br>
            <a:r>
              <a:rPr lang="ru-RU" dirty="0"/>
              <a:t>Операции для ЕГАИС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919341"/>
              </p:ext>
            </p:extLst>
          </p:nvPr>
        </p:nvGraphicFramePr>
        <p:xfrm>
          <a:off x="1028700" y="2251210"/>
          <a:ext cx="10134600" cy="3075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3152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658055" y="4078018"/>
            <a:ext cx="11075914" cy="1932258"/>
          </a:xfrm>
          <a:custGeom>
            <a:avLst/>
            <a:gdLst>
              <a:gd name="connsiteX0" fmla="*/ 5256511 w 11436205"/>
              <a:gd name="connsiteY0" fmla="*/ 0 h 2887765"/>
              <a:gd name="connsiteX1" fmla="*/ 27286 w 11436205"/>
              <a:gd name="connsiteY1" fmla="*/ 1400175 h 2887765"/>
              <a:gd name="connsiteX2" fmla="*/ 3513436 w 11436205"/>
              <a:gd name="connsiteY2" fmla="*/ 2828925 h 2887765"/>
              <a:gd name="connsiteX3" fmla="*/ 10161886 w 11436205"/>
              <a:gd name="connsiteY3" fmla="*/ 2457450 h 2887765"/>
              <a:gd name="connsiteX4" fmla="*/ 11047711 w 11436205"/>
              <a:gd name="connsiteY4" fmla="*/ 1028700 h 2887765"/>
              <a:gd name="connsiteX5" fmla="*/ 5589886 w 11436205"/>
              <a:gd name="connsiteY5" fmla="*/ 219075 h 2887765"/>
              <a:gd name="connsiteX6" fmla="*/ 1017886 w 11436205"/>
              <a:gd name="connsiteY6" fmla="*/ 1219200 h 2887765"/>
              <a:gd name="connsiteX7" fmla="*/ 1979911 w 11436205"/>
              <a:gd name="connsiteY7" fmla="*/ 2152650 h 288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6205" h="2887765">
                <a:moveTo>
                  <a:pt x="5256511" y="0"/>
                </a:moveTo>
                <a:cubicBezTo>
                  <a:pt x="2787154" y="464344"/>
                  <a:pt x="317798" y="928688"/>
                  <a:pt x="27286" y="1400175"/>
                </a:cubicBezTo>
                <a:cubicBezTo>
                  <a:pt x="-263226" y="1871662"/>
                  <a:pt x="1824336" y="2652713"/>
                  <a:pt x="3513436" y="2828925"/>
                </a:cubicBezTo>
                <a:cubicBezTo>
                  <a:pt x="5202536" y="3005137"/>
                  <a:pt x="8906174" y="2757487"/>
                  <a:pt x="10161886" y="2457450"/>
                </a:cubicBezTo>
                <a:cubicBezTo>
                  <a:pt x="11417598" y="2157413"/>
                  <a:pt x="11809711" y="1401762"/>
                  <a:pt x="11047711" y="1028700"/>
                </a:cubicBezTo>
                <a:cubicBezTo>
                  <a:pt x="10285711" y="655638"/>
                  <a:pt x="7261523" y="187325"/>
                  <a:pt x="5589886" y="219075"/>
                </a:cubicBezTo>
                <a:cubicBezTo>
                  <a:pt x="3918249" y="250825"/>
                  <a:pt x="1619548" y="896938"/>
                  <a:pt x="1017886" y="1219200"/>
                </a:cubicBezTo>
                <a:cubicBezTo>
                  <a:pt x="416224" y="1541462"/>
                  <a:pt x="1198067" y="1847056"/>
                  <a:pt x="1979911" y="215265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Продуманные бизнес-процессы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1551" y="4667147"/>
            <a:ext cx="2847974" cy="9127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Исходный документ из </a:t>
            </a:r>
            <a:r>
              <a:rPr lang="ru-RU" sz="2400" dirty="0" err="1">
                <a:solidFill>
                  <a:schemeClr val="tx1"/>
                </a:solidFill>
              </a:rPr>
              <a:t>бэк</a:t>
            </a:r>
            <a:r>
              <a:rPr lang="ru-RU" sz="2400" dirty="0">
                <a:solidFill>
                  <a:schemeClr val="tx1"/>
                </a:solidFill>
              </a:rPr>
              <a:t>-офиса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65657" y="4660971"/>
            <a:ext cx="3880884" cy="912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 Документ «Магазин 15»</a:t>
            </a:r>
          </a:p>
        </p:txBody>
      </p:sp>
      <p:cxnSp>
        <p:nvCxnSpPr>
          <p:cNvPr id="16" name="Скругленная соединительная линия 15"/>
          <p:cNvCxnSpPr>
            <a:stCxn id="12" idx="3"/>
            <a:endCxn id="13" idx="1"/>
          </p:cNvCxnSpPr>
          <p:nvPr/>
        </p:nvCxnSpPr>
        <p:spPr>
          <a:xfrm flipV="1">
            <a:off x="3819525" y="5117349"/>
            <a:ext cx="646132" cy="6176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8838942" y="4613449"/>
            <a:ext cx="2962533" cy="1007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Результирующий документ </a:t>
            </a:r>
            <a:r>
              <a:rPr lang="ru-RU" sz="2400" dirty="0" err="1">
                <a:solidFill>
                  <a:schemeClr val="tx1"/>
                </a:solidFill>
              </a:rPr>
              <a:t>бэк</a:t>
            </a:r>
            <a:r>
              <a:rPr lang="ru-RU" sz="2400" dirty="0">
                <a:solidFill>
                  <a:schemeClr val="tx1"/>
                </a:solidFill>
              </a:rPr>
              <a:t>-офиса</a:t>
            </a:r>
          </a:p>
        </p:txBody>
      </p:sp>
      <p:cxnSp>
        <p:nvCxnSpPr>
          <p:cNvPr id="34" name="Скругленная соединительная линия 33"/>
          <p:cNvCxnSpPr>
            <a:stCxn id="13" idx="3"/>
            <a:endCxn id="33" idx="1"/>
          </p:cNvCxnSpPr>
          <p:nvPr/>
        </p:nvCxnSpPr>
        <p:spPr>
          <a:xfrm>
            <a:off x="8346541" y="5117349"/>
            <a:ext cx="492401" cy="1270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38200" y="1906105"/>
            <a:ext cx="10715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Реализованы «сквозные» алгоритмы обмена между </a:t>
            </a:r>
            <a:r>
              <a:rPr lang="ru-RU" sz="2400" dirty="0" err="1"/>
              <a:t>бэк</a:t>
            </a:r>
            <a:r>
              <a:rPr lang="ru-RU" sz="2400" dirty="0"/>
              <a:t>-офисом и мобильным ПО.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Благодаря этому выстраивается нужный бизнес-процесс.</a:t>
            </a:r>
          </a:p>
        </p:txBody>
      </p:sp>
      <p:sp>
        <p:nvSpPr>
          <p:cNvPr id="10" name="TextBox 9"/>
          <p:cNvSpPr txBox="1"/>
          <p:nvPr/>
        </p:nvSpPr>
        <p:spPr>
          <a:xfrm rot="20633552">
            <a:off x="8746977" y="2937157"/>
            <a:ext cx="270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Mistral" panose="03090702030407020403" pitchFamily="66" charset="0"/>
              </a:rPr>
              <a:t>Бизнес-процесс</a:t>
            </a:r>
          </a:p>
        </p:txBody>
      </p:sp>
      <p:cxnSp>
        <p:nvCxnSpPr>
          <p:cNvPr id="14" name="Скругленная соединительная линия 13"/>
          <p:cNvCxnSpPr>
            <a:stCxn id="10" idx="1"/>
          </p:cNvCxnSpPr>
          <p:nvPr/>
        </p:nvCxnSpPr>
        <p:spPr>
          <a:xfrm rot="10800000" flipV="1">
            <a:off x="8346542" y="3666280"/>
            <a:ext cx="453522" cy="632254"/>
          </a:xfrm>
          <a:prstGeom prst="curvedConnector2">
            <a:avLst/>
          </a:prstGeom>
          <a:noFill/>
          <a:ln w="28575">
            <a:solidFill>
              <a:srgbClr val="00B050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63424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4235" y="390525"/>
            <a:ext cx="10515600" cy="1325563"/>
          </a:xfrm>
        </p:spPr>
        <p:txBody>
          <a:bodyPr/>
          <a:lstStyle/>
          <a:p>
            <a:r>
              <a:rPr lang="ru-RU" dirty="0"/>
              <a:t>Продуманные бизнес-процессы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4534" y="1739900"/>
            <a:ext cx="10715625" cy="1705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ru-RU" dirty="0"/>
              <a:t>Стало еще легче выгружать на ТСД документы </a:t>
            </a:r>
          </a:p>
          <a:p>
            <a:pPr marL="0" indent="0" algn="ctr">
              <a:buNone/>
            </a:pPr>
            <a:r>
              <a:rPr lang="ru-RU" dirty="0"/>
              <a:t>и загружать обратно результаты</a:t>
            </a:r>
          </a:p>
        </p:txBody>
      </p:sp>
      <p:pic>
        <p:nvPicPr>
          <p:cNvPr id="6148" name="Picture 4" descr="https://a4-images.myspacecdn.com/images03/35/48f83812701648169a22c28993e62aca/6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5" y="3636962"/>
            <a:ext cx="2517775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694236" y="3998925"/>
            <a:ext cx="152400" cy="36830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  <a:effectLst>
            <a:glow rad="241300">
              <a:schemeClr val="accent6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H="1">
            <a:off x="7212010" y="3998925"/>
            <a:ext cx="139699" cy="36830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  <a:effectLst>
            <a:glow rad="241300">
              <a:schemeClr val="accent6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468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6875"/>
          </a:xfrm>
        </p:spPr>
        <p:txBody>
          <a:bodyPr/>
          <a:lstStyle/>
          <a:p>
            <a:r>
              <a:rPr lang="ru-RU" dirty="0"/>
              <a:t>Продуманные бизнес-процессы</a:t>
            </a:r>
            <a:br>
              <a:rPr lang="en-US" dirty="0"/>
            </a:br>
            <a:r>
              <a:rPr lang="ru-RU" dirty="0"/>
              <a:t>Пример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072827"/>
              </p:ext>
            </p:extLst>
          </p:nvPr>
        </p:nvGraphicFramePr>
        <p:xfrm>
          <a:off x="825500" y="2511422"/>
          <a:ext cx="7454900" cy="3432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1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2197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Функционал / Операция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При поступлении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При инвентаризации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845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Цены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товаров: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Цена закупки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Цена продажи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068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Ввод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шапки: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Выбор контрагента и склада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Выбор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</a:rPr>
                        <a:t> склада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068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Работа с сериями: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По умолчанию с сериями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По умолчанию без серий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7" name="Picture 3" descr="C:\Users\Oleg\Downloads\Screenshot_2017-09-06-10-36-22-383_com.cleverence.android.MobileSMARTS.v3.Reta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0" y="1330415"/>
            <a:ext cx="3797300" cy="55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54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Отраслевой продукт</a:t>
            </a:r>
            <a:br>
              <a:rPr lang="ru-RU" dirty="0"/>
            </a:br>
            <a:r>
              <a:rPr lang="ru-RU" dirty="0"/>
              <a:t>Интеграция с </a:t>
            </a:r>
            <a:r>
              <a:rPr lang="ru-RU" dirty="0" err="1"/>
              <a:t>бэк</a:t>
            </a:r>
            <a:r>
              <a:rPr lang="ru-RU" dirty="0"/>
              <a:t>-офисом</a:t>
            </a:r>
          </a:p>
        </p:txBody>
      </p:sp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786190"/>
              </p:ext>
            </p:extLst>
          </p:nvPr>
        </p:nvGraphicFramePr>
        <p:xfrm>
          <a:off x="1018068" y="2261560"/>
          <a:ext cx="9997262" cy="3075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3097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Лицензионная политика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Варианты лицензий</a:t>
            </a:r>
          </a:p>
        </p:txBody>
      </p:sp>
      <p:pic>
        <p:nvPicPr>
          <p:cNvPr id="7172" name="Picture 4" descr="http://cdn.mysitemyway.com/etc-mysitemyway/icons/legacy-previews/icons/green-metallic-orbs-icons-business/082565-green-metallic-orb-icon-business-key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36" y="1130300"/>
            <a:ext cx="2046514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19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br>
              <a:rPr lang="ru-RU" dirty="0"/>
            </a:br>
            <a:r>
              <a:rPr lang="ru-RU" dirty="0"/>
              <a:t>4 уровня лицензии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7171"/>
            <a:ext cx="10515600" cy="3969791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Минимум</a:t>
            </a:r>
          </a:p>
          <a:p>
            <a:r>
              <a:rPr lang="ru-RU" sz="4000" dirty="0">
                <a:solidFill>
                  <a:srgbClr val="F8931D"/>
                </a:solidFill>
              </a:rPr>
              <a:t>Базовый</a:t>
            </a:r>
          </a:p>
          <a:p>
            <a:r>
              <a:rPr lang="ru-RU" sz="4000" dirty="0">
                <a:solidFill>
                  <a:srgbClr val="00B050"/>
                </a:solidFill>
              </a:rPr>
              <a:t>Расширенный</a:t>
            </a:r>
          </a:p>
          <a:p>
            <a:r>
              <a:rPr lang="ru-RU" sz="4000" dirty="0">
                <a:solidFill>
                  <a:srgbClr val="3551A2"/>
                </a:solidFill>
              </a:rPr>
              <a:t>Полный</a:t>
            </a:r>
          </a:p>
        </p:txBody>
      </p:sp>
      <p:pic>
        <p:nvPicPr>
          <p:cNvPr id="5" name="Picture 2" descr="http://static4.depositphotos.com/1004070/460/i/950/depositphotos_4602492-F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11" y="1854559"/>
            <a:ext cx="7539689" cy="502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796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МИНИМУМ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500" y="2608406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/>
              <a:t>Самые дешевые лицензии</a:t>
            </a:r>
          </a:p>
          <a:p>
            <a:r>
              <a:rPr lang="ru-RU" dirty="0"/>
              <a:t>Аналог </a:t>
            </a:r>
            <a:r>
              <a:rPr lang="en-US" dirty="0"/>
              <a:t>DOS</a:t>
            </a:r>
            <a:r>
              <a:rPr lang="ru-RU" dirty="0"/>
              <a:t>-</a:t>
            </a:r>
            <a:r>
              <a:rPr lang="ru-RU" dirty="0" err="1"/>
              <a:t>овских</a:t>
            </a:r>
            <a:r>
              <a:rPr lang="ru-RU" dirty="0"/>
              <a:t> прошивок</a:t>
            </a:r>
          </a:p>
          <a:p>
            <a:r>
              <a:rPr lang="ru-RU" dirty="0"/>
              <a:t>Батч или </a:t>
            </a:r>
            <a:r>
              <a:rPr lang="en-US" dirty="0"/>
              <a:t>Wi-Fi </a:t>
            </a:r>
            <a:r>
              <a:rPr lang="ru-RU" dirty="0"/>
              <a:t>на выбор</a:t>
            </a:r>
          </a:p>
          <a:p>
            <a:r>
              <a:rPr lang="ru-RU" dirty="0"/>
              <a:t>Только сбор штрихкодов и инвентаризация</a:t>
            </a:r>
          </a:p>
          <a:p>
            <a:r>
              <a:rPr lang="ru-RU" dirty="0"/>
              <a:t>Новые операции добавлять нельзя</a:t>
            </a:r>
          </a:p>
          <a:p>
            <a:r>
              <a:rPr lang="ru-RU" dirty="0"/>
              <a:t>Нет возможности сверяться по накладной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90" y="0"/>
            <a:ext cx="2083140" cy="208314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8867768" y="279401"/>
            <a:ext cx="3070231" cy="6298796"/>
            <a:chOff x="8292553" y="296299"/>
            <a:chExt cx="2901386" cy="628189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92553" y="296299"/>
              <a:ext cx="2901386" cy="628189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64569" y="1484672"/>
              <a:ext cx="1647313" cy="23163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 fov="2400000">
                <a:rot lat="540000" lon="114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  <p:sp>
        <p:nvSpPr>
          <p:cNvPr id="8" name="Прямоугольник 7"/>
          <p:cNvSpPr/>
          <p:nvPr/>
        </p:nvSpPr>
        <p:spPr>
          <a:xfrm>
            <a:off x="9047172" y="1587840"/>
            <a:ext cx="2171700" cy="736600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93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br>
              <a:rPr lang="ru-RU" dirty="0"/>
            </a:br>
            <a:r>
              <a:rPr lang="ru-RU" dirty="0">
                <a:solidFill>
                  <a:srgbClr val="F8931D"/>
                </a:solidFill>
              </a:rPr>
              <a:t>БАЗОВЫЙ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71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/>
              <a:t>Самый ходовой</a:t>
            </a:r>
          </a:p>
          <a:p>
            <a:r>
              <a:rPr lang="ru-RU" dirty="0"/>
              <a:t>Батч или </a:t>
            </a:r>
            <a:r>
              <a:rPr lang="en-US" dirty="0"/>
              <a:t>Wi-Fi </a:t>
            </a:r>
            <a:r>
              <a:rPr lang="ru-RU" dirty="0"/>
              <a:t>на выбор</a:t>
            </a:r>
          </a:p>
          <a:p>
            <a:r>
              <a:rPr lang="ru-RU" dirty="0"/>
              <a:t>Все магазинные операции</a:t>
            </a:r>
          </a:p>
          <a:p>
            <a:r>
              <a:rPr lang="ru-RU" dirty="0"/>
              <a:t>Можно изменять существующие операции</a:t>
            </a:r>
          </a:p>
          <a:p>
            <a:r>
              <a:rPr lang="ru-RU" dirty="0"/>
              <a:t>Нет </a:t>
            </a:r>
            <a:r>
              <a:rPr lang="ru-RU" dirty="0" err="1"/>
              <a:t>онлайна</a:t>
            </a:r>
            <a:r>
              <a:rPr lang="ru-RU" dirty="0"/>
              <a:t> и авто-обмена</a:t>
            </a:r>
          </a:p>
          <a:p>
            <a:r>
              <a:rPr lang="ru-RU" dirty="0"/>
              <a:t>Печать на мобильный принтер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338" y="298619"/>
            <a:ext cx="3022993" cy="20831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8292553" y="296299"/>
            <a:ext cx="2901386" cy="6281898"/>
            <a:chOff x="8292553" y="296299"/>
            <a:chExt cx="2901386" cy="628189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92553" y="296299"/>
              <a:ext cx="2901386" cy="628189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26352" y="1531300"/>
              <a:ext cx="1576747" cy="22808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 fov="2400000">
                <a:rot lat="540000" lon="114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  <p:sp>
        <p:nvSpPr>
          <p:cNvPr id="9" name="Прямоугольник 8"/>
          <p:cNvSpPr/>
          <p:nvPr/>
        </p:nvSpPr>
        <p:spPr>
          <a:xfrm>
            <a:off x="8428875" y="1531300"/>
            <a:ext cx="2023225" cy="1999300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2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34898"/>
            <a:ext cx="4766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Mobile SMARTS: </a:t>
            </a:r>
            <a:r>
              <a:rPr lang="ru-RU" sz="2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Магазин 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1" y="1054100"/>
            <a:ext cx="4017798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884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br>
              <a:rPr lang="ru-RU" dirty="0"/>
            </a:br>
            <a:r>
              <a:rPr lang="ru-RU" dirty="0">
                <a:solidFill>
                  <a:srgbClr val="F8931D"/>
                </a:solidFill>
              </a:rPr>
              <a:t>Базовый с ЕГАИС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143"/>
            <a:ext cx="10515600" cy="4380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лицензиях для продовольственного магазина:</a:t>
            </a:r>
          </a:p>
          <a:p>
            <a:pPr marL="0" indent="0">
              <a:buNone/>
            </a:pPr>
            <a:endParaRPr lang="ru-RU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всё вышеперечисленное +</a:t>
            </a:r>
          </a:p>
          <a:p>
            <a:r>
              <a:rPr lang="ru-RU" dirty="0"/>
              <a:t>Инвентаризация остатков ЕГАИС</a:t>
            </a:r>
          </a:p>
          <a:p>
            <a:r>
              <a:rPr lang="ru-RU" dirty="0"/>
              <a:t>Проверка поступления по ТТН ЕГАИС</a:t>
            </a:r>
          </a:p>
          <a:p>
            <a:r>
              <a:rPr lang="ru-RU" dirty="0"/>
              <a:t>Формирование ТТН ЕГАИС на возврат товара</a:t>
            </a:r>
          </a:p>
          <a:p>
            <a:r>
              <a:rPr lang="ru-RU" dirty="0"/>
              <a:t>Списание ЕГАИС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839" y="695325"/>
            <a:ext cx="2400492" cy="1654175"/>
          </a:xfrm>
          <a:prstGeom prst="rect">
            <a:avLst/>
          </a:prstGeom>
        </p:spPr>
      </p:pic>
      <p:pic>
        <p:nvPicPr>
          <p:cNvPr id="6" name="Picture 2" descr="https://telemedicina.one/wp-content/uploads/2017/08/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r="12562"/>
          <a:stretch/>
        </p:blipFill>
        <p:spPr bwMode="auto">
          <a:xfrm>
            <a:off x="8435662" y="2870445"/>
            <a:ext cx="3309870" cy="29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72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br>
              <a:rPr lang="ru-RU" dirty="0"/>
            </a:br>
            <a:r>
              <a:rPr lang="ru-RU" dirty="0">
                <a:solidFill>
                  <a:srgbClr val="00B050"/>
                </a:solidFill>
              </a:rPr>
              <a:t>РАСШИРЕННЫЙ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17800"/>
            <a:ext cx="10515600" cy="3459162"/>
          </a:xfrm>
        </p:spPr>
        <p:txBody>
          <a:bodyPr>
            <a:normAutofit/>
          </a:bodyPr>
          <a:lstStyle/>
          <a:p>
            <a:r>
              <a:rPr lang="ru-RU" dirty="0" err="1"/>
              <a:t>Батч</a:t>
            </a:r>
            <a:r>
              <a:rPr lang="ru-RU" dirty="0"/>
              <a:t>, </a:t>
            </a:r>
            <a:r>
              <a:rPr lang="en-US" dirty="0"/>
              <a:t>Wi-Fi </a:t>
            </a:r>
            <a:r>
              <a:rPr lang="ru-RU" dirty="0"/>
              <a:t>или онлайн на выбор</a:t>
            </a:r>
          </a:p>
          <a:p>
            <a:r>
              <a:rPr lang="ru-RU" dirty="0"/>
              <a:t>Полностью автоматический обмен</a:t>
            </a:r>
          </a:p>
          <a:p>
            <a:r>
              <a:rPr lang="ru-RU" dirty="0"/>
              <a:t>Добавлять свои операции</a:t>
            </a:r>
          </a:p>
          <a:p>
            <a:r>
              <a:rPr lang="ru-RU" dirty="0"/>
              <a:t>ЕГАИС опционально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1" y="365125"/>
            <a:ext cx="3950640" cy="20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86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4 уровня лицензии</a:t>
            </a:r>
            <a:br>
              <a:rPr lang="ru-RU" dirty="0"/>
            </a:br>
            <a:r>
              <a:rPr lang="ru-RU" dirty="0"/>
              <a:t>Полный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71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/>
              <a:t>Все операции для магазина</a:t>
            </a:r>
          </a:p>
          <a:p>
            <a:r>
              <a:rPr lang="ru-RU" dirty="0"/>
              <a:t>Коллективное выполнение операций</a:t>
            </a:r>
          </a:p>
          <a:p>
            <a:r>
              <a:rPr lang="ru-RU" dirty="0"/>
              <a:t>ЕГАИС + </a:t>
            </a:r>
            <a:r>
              <a:rPr lang="en-US" dirty="0"/>
              <a:t>CheckMark2</a:t>
            </a: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Реализация (мобильная торговля)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404" y="644713"/>
            <a:ext cx="4117033" cy="315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94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br>
              <a:rPr lang="ru-RU" dirty="0"/>
            </a:br>
            <a:r>
              <a:rPr lang="ru-RU" dirty="0"/>
              <a:t>Сравнение лицензий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860407"/>
              </p:ext>
            </p:extLst>
          </p:nvPr>
        </p:nvGraphicFramePr>
        <p:xfrm>
          <a:off x="838200" y="1519706"/>
          <a:ext cx="10228364" cy="4715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0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54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Минимум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DF5718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3551A2"/>
                          </a:solidFill>
                          <a:latin typeface="+mn-lt"/>
                          <a:ea typeface="+mn-ea"/>
                          <a:cs typeface="+mn-cs"/>
                        </a:rPr>
                        <a:t>Полный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7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2449.-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5549.-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9649.-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15749.-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7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Сбор штрихкодов и инвентаризация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7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 остальные операции (в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ЕГАИС)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7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Добавление своих новых операций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7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Переоценка с мобильным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принтером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Онлайн работа со справочниками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7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Мобильная</a:t>
                      </a:r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торговля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098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6" y="318072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37" y="318072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33" y="318072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09" y="318072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33" y="370099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09" y="370099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33" y="4252782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09" y="4252782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946" y="529551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822" y="529551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37" y="370099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09" y="584805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6" y="370099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27" y="4253549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40" y="529379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93" y="584635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37" y="4252782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5293024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503" y="584558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676" y="584558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33" y="476695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909" y="476695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27" y="476771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37" y="476695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797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br>
              <a:rPr lang="ru-RU" dirty="0"/>
            </a:br>
            <a:r>
              <a:rPr lang="ru-RU" dirty="0"/>
              <a:t>Платная подписка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7300" y="1825625"/>
            <a:ext cx="88265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Все лицензии бессрочные.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Подписка только на возможность обновления.</a:t>
            </a:r>
          </a:p>
          <a:p>
            <a:pPr>
              <a:lnSpc>
                <a:spcPct val="150000"/>
              </a:lnSpc>
            </a:pPr>
            <a:r>
              <a:rPr lang="ru-RU" dirty="0"/>
              <a:t>В лицензию входит 1 год подписки.</a:t>
            </a:r>
          </a:p>
          <a:p>
            <a:pPr>
              <a:lnSpc>
                <a:spcPct val="150000"/>
              </a:lnSpc>
            </a:pPr>
            <a:r>
              <a:rPr lang="ru-RU" dirty="0"/>
              <a:t>Если проблема решается обновлением, то техподдержка потребует обновиться.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11266" name="Picture 2" descr="http://welllynx.com/wp-content/uploads/2013/07/1439091724_security-shield-lo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91" y="1931986"/>
            <a:ext cx="620713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tatic.tildacdn.com/tild3962-6465-4236-b330-393361373462/Calendar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6" y="3303587"/>
            <a:ext cx="593725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54" y="4749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003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br>
              <a:rPr lang="ru-RU" dirty="0"/>
            </a:br>
            <a:r>
              <a:rPr lang="ru-RU" dirty="0"/>
              <a:t>Платная подписка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3800" dirty="0"/>
              <a:t>20%</a:t>
            </a:r>
            <a:r>
              <a:rPr lang="ru-RU" dirty="0"/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/>
              <a:t>от стоимости приобретенных лицензий / год</a:t>
            </a:r>
          </a:p>
        </p:txBody>
      </p:sp>
    </p:spTree>
    <p:extLst>
      <p:ext uri="{BB962C8B-B14F-4D97-AF65-F5344CB8AC3E}">
        <p14:creationId xmlns:p14="http://schemas.microsoft.com/office/powerpoint/2010/main" val="633435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br>
              <a:rPr lang="ru-RU" dirty="0"/>
            </a:br>
            <a:r>
              <a:rPr lang="ru-RU" dirty="0"/>
              <a:t>Платная подписка на обновления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500" y="1279525"/>
            <a:ext cx="10515600" cy="4351338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i="1" dirty="0"/>
              <a:t>Целый год после покупки можно бесплатно обновляться и получать исправления найденных ошибок.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i="1" dirty="0"/>
          </a:p>
        </p:txBody>
      </p:sp>
      <p:pic>
        <p:nvPicPr>
          <p:cNvPr id="13314" name="Picture 2" descr="http://www.auto.shtrih-m.ru/assets/i-content/images/stat-sc/big_support_m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99" y="4371152"/>
            <a:ext cx="3438525" cy="225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975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br>
              <a:rPr lang="ru-RU" dirty="0"/>
            </a:br>
            <a:r>
              <a:rPr lang="ru-RU" dirty="0"/>
              <a:t>Платная подписка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i="1" dirty="0"/>
              <a:t>Не хочешь – не обновляйся и не плати, продукт останется работать без ограничений.</a:t>
            </a:r>
          </a:p>
          <a:p>
            <a:pPr marL="0" indent="0">
              <a:lnSpc>
                <a:spcPct val="150000"/>
              </a:lnSpc>
              <a:buNone/>
            </a:pPr>
            <a:endParaRPr lang="ru-RU" i="1" dirty="0"/>
          </a:p>
          <a:p>
            <a:pPr marL="0" indent="0">
              <a:lnSpc>
                <a:spcPct val="150000"/>
              </a:lnSpc>
              <a:buNone/>
            </a:pPr>
            <a:r>
              <a:rPr lang="ru-RU" i="1" dirty="0"/>
              <a:t>Хочешь обновить 1С или бизнес-процесс – плати за подписку и обновляйся.</a:t>
            </a:r>
          </a:p>
          <a:p>
            <a:pPr marL="0" indent="0">
              <a:lnSpc>
                <a:spcPct val="150000"/>
              </a:lnSpc>
              <a:buNone/>
            </a:pPr>
            <a:endParaRPr lang="ru-RU" i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657350"/>
            <a:ext cx="3416680" cy="190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 descr="https://im0-tub-ru.yandex.net/i?id=95b2e10e6036818941441e45ce539d5d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5880" y="3836940"/>
            <a:ext cx="3340100" cy="27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20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Новая лицензионная политика</a:t>
            </a:r>
            <a:br>
              <a:rPr lang="ru-RU" dirty="0"/>
            </a:br>
            <a:r>
              <a:rPr lang="ru-RU" dirty="0"/>
              <a:t>Как это работает: пример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47777"/>
            <a:ext cx="10515600" cy="402918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3405188" algn="l"/>
              </a:tabLst>
            </a:pPr>
            <a:r>
              <a:rPr lang="ru-RU" sz="2000" b="1" i="1" dirty="0"/>
              <a:t>Лицензию купили:</a:t>
            </a:r>
            <a:r>
              <a:rPr lang="ru-RU" sz="2000" i="1" dirty="0"/>
              <a:t>	16 мая 2016 г.</a:t>
            </a:r>
          </a:p>
          <a:p>
            <a:pPr marL="0" indent="0">
              <a:lnSpc>
                <a:spcPct val="150000"/>
              </a:lnSpc>
              <a:buNone/>
              <a:tabLst>
                <a:tab pos="3405188" algn="l"/>
              </a:tabLst>
            </a:pPr>
            <a:r>
              <a:rPr lang="ru-RU" sz="2000" b="1" i="1" dirty="0"/>
              <a:t>Подписка действует до:</a:t>
            </a:r>
            <a:r>
              <a:rPr lang="ru-RU" sz="2000" i="1" dirty="0"/>
              <a:t>	16 мая 2016 г. + 1 год = 16 мая </a:t>
            </a:r>
            <a:r>
              <a:rPr lang="ru-RU" sz="2000" b="1" i="1" u="dottedHeavy" dirty="0">
                <a:uFill>
                  <a:solidFill>
                    <a:srgbClr val="C00000"/>
                  </a:solidFill>
                </a:uFill>
              </a:rPr>
              <a:t>2017</a:t>
            </a:r>
            <a:r>
              <a:rPr lang="ru-RU" sz="2000" i="1" dirty="0"/>
              <a:t> г.</a:t>
            </a:r>
          </a:p>
          <a:p>
            <a:pPr marL="0" indent="0">
              <a:lnSpc>
                <a:spcPct val="150000"/>
              </a:lnSpc>
              <a:buNone/>
              <a:tabLst>
                <a:tab pos="3405188" algn="l"/>
              </a:tabLst>
            </a:pPr>
            <a:r>
              <a:rPr lang="ru-RU" sz="2000" b="1" i="1" dirty="0"/>
              <a:t>Обновление </a:t>
            </a:r>
            <a:r>
              <a:rPr lang="en-US" sz="2000" b="1" i="1" dirty="0"/>
              <a:t>v3.0.19</a:t>
            </a:r>
            <a:r>
              <a:rPr lang="ru-RU" sz="2000" b="1" i="1" dirty="0"/>
              <a:t>:</a:t>
            </a:r>
            <a:r>
              <a:rPr lang="ru-RU" sz="2000" i="1" dirty="0"/>
              <a:t>	вышло </a:t>
            </a:r>
            <a:r>
              <a:rPr lang="ru-RU" sz="2000" i="1" dirty="0">
                <a:solidFill>
                  <a:srgbClr val="00B050"/>
                </a:solidFill>
              </a:rPr>
              <a:t>30 сентября 2016 г. – работает!</a:t>
            </a:r>
          </a:p>
          <a:p>
            <a:pPr marL="0" indent="0">
              <a:lnSpc>
                <a:spcPct val="150000"/>
              </a:lnSpc>
              <a:buNone/>
              <a:tabLst>
                <a:tab pos="3405188" algn="l"/>
              </a:tabLst>
            </a:pPr>
            <a:r>
              <a:rPr lang="ru-RU" sz="2000" b="1" i="1" dirty="0"/>
              <a:t>Обновление </a:t>
            </a:r>
            <a:r>
              <a:rPr lang="en-US" sz="2000" b="1" i="1" dirty="0"/>
              <a:t>v3.0.20</a:t>
            </a:r>
            <a:r>
              <a:rPr lang="ru-RU" sz="2000" b="1" i="1" dirty="0"/>
              <a:t>:</a:t>
            </a:r>
            <a:r>
              <a:rPr lang="ru-RU" sz="2000" i="1" dirty="0"/>
              <a:t>	вышло </a:t>
            </a:r>
            <a:r>
              <a:rPr lang="ru-RU" sz="2000" i="1" dirty="0">
                <a:solidFill>
                  <a:srgbClr val="00B050"/>
                </a:solidFill>
              </a:rPr>
              <a:t>11 февраля 2017 г. – работает!</a:t>
            </a:r>
          </a:p>
          <a:p>
            <a:pPr marL="0" indent="0">
              <a:lnSpc>
                <a:spcPct val="150000"/>
              </a:lnSpc>
              <a:buNone/>
              <a:tabLst>
                <a:tab pos="3405188" algn="l"/>
              </a:tabLst>
            </a:pPr>
            <a:r>
              <a:rPr lang="ru-RU" sz="2000" b="1" i="1" dirty="0"/>
              <a:t>Обновление </a:t>
            </a:r>
            <a:r>
              <a:rPr lang="en-US" sz="2000" b="1" i="1" dirty="0"/>
              <a:t>v3.0.21</a:t>
            </a:r>
            <a:r>
              <a:rPr lang="ru-RU" sz="2000" b="1" i="1" dirty="0"/>
              <a:t>:</a:t>
            </a:r>
            <a:r>
              <a:rPr lang="ru-RU" sz="2000" i="1" dirty="0"/>
              <a:t>	вышло </a:t>
            </a:r>
            <a:r>
              <a:rPr lang="ru-RU" sz="2000" i="1" dirty="0">
                <a:solidFill>
                  <a:srgbClr val="C00000"/>
                </a:solidFill>
              </a:rPr>
              <a:t>17 мая 2017 г. – не работает!</a:t>
            </a:r>
          </a:p>
        </p:txBody>
      </p:sp>
    </p:spTree>
    <p:extLst>
      <p:ext uri="{BB962C8B-B14F-4D97-AF65-F5344CB8AC3E}">
        <p14:creationId xmlns:p14="http://schemas.microsoft.com/office/powerpoint/2010/main" val="2486855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Отличие от старых продуктов</a:t>
            </a:r>
            <a:br>
              <a:rPr lang="ru-RU" dirty="0"/>
            </a:br>
            <a:r>
              <a:rPr lang="ru-RU" dirty="0"/>
              <a:t>Модули встроены в уровни лицензии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Утилита для обмена файлами для </a:t>
            </a:r>
            <a:r>
              <a:rPr lang="en-US" dirty="0"/>
              <a:t>RDP </a:t>
            </a:r>
            <a:r>
              <a:rPr lang="ru-RU" dirty="0"/>
              <a:t>уже входит в продукт.</a:t>
            </a:r>
          </a:p>
          <a:p>
            <a:pPr>
              <a:lnSpc>
                <a:spcPct val="150000"/>
              </a:lnSpc>
            </a:pPr>
            <a:r>
              <a:rPr lang="ru-RU" dirty="0"/>
              <a:t>Мобильная печать входит в лицензию «Базовый».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Автообмен</a:t>
            </a:r>
            <a:r>
              <a:rPr lang="ru-RU" dirty="0"/>
              <a:t> входит в лицензию «Расширенная».</a:t>
            </a:r>
          </a:p>
          <a:p>
            <a:pPr>
              <a:lnSpc>
                <a:spcPct val="150000"/>
              </a:lnSpc>
            </a:pPr>
            <a:r>
              <a:rPr lang="ru-RU" dirty="0"/>
              <a:t>Коллективная работа входит в лицензию «Полная».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08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341" y="1227137"/>
            <a:ext cx="10515600" cy="1325563"/>
          </a:xfrm>
        </p:spPr>
        <p:txBody>
          <a:bodyPr/>
          <a:lstStyle/>
          <a:p>
            <a:r>
              <a:rPr lang="ru-RU" sz="4800" b="1" dirty="0"/>
              <a:t>Что это?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341" y="2665866"/>
            <a:ext cx="10515600" cy="554718"/>
          </a:xfrm>
          <a:solidFill>
            <a:srgbClr val="FFFFFF">
              <a:alpha val="69020"/>
            </a:srgbClr>
          </a:solidFill>
        </p:spPr>
        <p:txBody>
          <a:bodyPr/>
          <a:lstStyle/>
          <a:p>
            <a:r>
              <a:rPr lang="en-US" sz="3200" b="1" dirty="0"/>
              <a:t>  </a:t>
            </a:r>
            <a:r>
              <a:rPr lang="ru-RU" sz="3200" b="1" dirty="0"/>
              <a:t>Новый отраслевой продукт от </a:t>
            </a:r>
            <a:r>
              <a:rPr lang="ru-RU" sz="3200" b="1" dirty="0" err="1"/>
              <a:t>Клеверенс</a:t>
            </a:r>
            <a:r>
              <a:rPr lang="ru-RU" sz="3200" b="1" dirty="0"/>
              <a:t>.</a:t>
            </a:r>
          </a:p>
          <a:p>
            <a:pPr marL="0" indent="0">
              <a:buNone/>
            </a:pP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9341" y="3504567"/>
            <a:ext cx="10986409" cy="584775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dirty="0"/>
              <a:t>Разработан на новой версии платформы </a:t>
            </a:r>
            <a:r>
              <a:rPr lang="en-US" sz="3200" b="1" dirty="0"/>
              <a:t>Mobile SMARTS</a:t>
            </a:r>
            <a:r>
              <a:rPr lang="ru-RU" sz="3200" b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9341" y="4418259"/>
            <a:ext cx="6480428" cy="584775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dirty="0"/>
              <a:t>Флагман продаж на 2016-2017 гг.</a:t>
            </a:r>
          </a:p>
        </p:txBody>
      </p:sp>
    </p:spTree>
    <p:extLst>
      <p:ext uri="{BB962C8B-B14F-4D97-AF65-F5344CB8AC3E}">
        <p14:creationId xmlns:p14="http://schemas.microsoft.com/office/powerpoint/2010/main" val="22420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Отличие от старых продуктов</a:t>
            </a:r>
            <a:br>
              <a:rPr lang="ru-RU" dirty="0"/>
            </a:br>
            <a:r>
              <a:rPr lang="ru-RU" dirty="0"/>
              <a:t>Модули встроены в уровни лицензии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048844"/>
              </p:ext>
            </p:extLst>
          </p:nvPr>
        </p:nvGraphicFramePr>
        <p:xfrm>
          <a:off x="838200" y="1825625"/>
          <a:ext cx="10515600" cy="4248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13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Батч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Утилита обмена</a:t>
                      </a:r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файлами для </a:t>
                      </a:r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RDP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Wi-Fi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Модуль мобильной печати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Модуль</a:t>
                      </a:r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автообмена</a:t>
                      </a:r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документами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5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Модуль коллективной работы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33" y="3510565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33" y="403082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33" y="4582619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33" y="513517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86" y="568773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86" y="2968352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50" y="3510565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50" y="403082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03" y="510953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03" y="568773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03" y="2968352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095" y="5684779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842" y="349211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842" y="4012379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95" y="2949904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095" y="458926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095" y="510953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487" y="351929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487" y="403955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640" y="297708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740" y="4616447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740" y="5136709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740" y="565697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50" y="4560391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01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Отличие от старых продуктов</a:t>
            </a:r>
            <a:br>
              <a:rPr lang="ru-RU" dirty="0"/>
            </a:br>
            <a:r>
              <a:rPr lang="ru-RU" dirty="0"/>
              <a:t>План перехода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Можно поменять старую лицензию «драйвера» + модули на соответствующую лицензию «</a:t>
            </a:r>
            <a:r>
              <a:rPr lang="en-US" dirty="0"/>
              <a:t>Mobile SMARTS</a:t>
            </a:r>
            <a:r>
              <a:rPr lang="ru-RU" dirty="0"/>
              <a:t>: Магазин 15» с доплатой 50% от стоимости «Магазина».</a:t>
            </a:r>
          </a:p>
        </p:txBody>
      </p:sp>
      <p:pic>
        <p:nvPicPr>
          <p:cNvPr id="16396" name="Picture 12" descr="https://yt3.ggpht.com/-M9q8-xcO2Vo/AAAAAAAAAAI/AAAAAAAAAAA/yFmMI2tqyjA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99" y="4391024"/>
            <a:ext cx="20097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88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Отличие от старых продуктов</a:t>
            </a:r>
            <a:br>
              <a:rPr lang="ru-RU" dirty="0"/>
            </a:br>
            <a:r>
              <a:rPr lang="ru-RU" dirty="0"/>
              <a:t>План перехода: пример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127539"/>
              </p:ext>
            </p:extLst>
          </p:nvPr>
        </p:nvGraphicFramePr>
        <p:xfrm>
          <a:off x="838200" y="2249214"/>
          <a:ext cx="10515600" cy="3518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0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550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MS-1C-DRIVER   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+   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MS-1C-DRIVER-SYNC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=&gt;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Клеверенс Mobile SMARTS: Магазин 15, БАЗОВЫЙ </a:t>
                      </a:r>
                      <a:r>
                        <a:rPr lang="ru-RU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</a:rPr>
                        <a:t>для «1С:Розница 2.х»</a:t>
                      </a:r>
                      <a:r>
                        <a:rPr lang="ru-RU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/ на выбор батч или </a:t>
                      </a:r>
                      <a:r>
                        <a:rPr lang="ru-RU" b="0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Wi-Fi</a:t>
                      </a:r>
                      <a:r>
                        <a:rPr lang="ru-RU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/ НЕТ ОНЛАЙНА / инвентаризация / поступление / возврат / переоценка / бессрочная лицензия на 1 (одно) мобильное устройство / подписка на обновления на 1 (один) год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9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с доплатой 2774,50 руб. за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</a:rPr>
                        <a:t> каждый ТСД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6172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745" y="533115"/>
            <a:ext cx="9994497" cy="1320800"/>
          </a:xfrm>
        </p:spPr>
        <p:txBody>
          <a:bodyPr anchor="ctr">
            <a:normAutofit/>
          </a:bodyPr>
          <a:lstStyle/>
          <a:p>
            <a:r>
              <a:rPr lang="ru-RU" sz="6000" dirty="0"/>
              <a:t>    Новое в «Магазине 15»</a:t>
            </a:r>
            <a:br>
              <a:rPr lang="ru-RU" sz="2500" dirty="0"/>
            </a:br>
            <a:endParaRPr lang="ru-RU" sz="1800" dirty="0"/>
          </a:p>
        </p:txBody>
      </p:sp>
      <p:pic>
        <p:nvPicPr>
          <p:cNvPr id="18434" name="Picture 2" descr="https://image-gr.s3.envato.com/files/126313602/pv_59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68500"/>
            <a:ext cx="4111624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83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745" y="266415"/>
            <a:ext cx="10140412" cy="1320800"/>
          </a:xfrm>
        </p:spPr>
        <p:txBody>
          <a:bodyPr anchor="ctr">
            <a:normAutofit fontScale="90000"/>
          </a:bodyPr>
          <a:lstStyle/>
          <a:p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Добавлен Онлайн функционал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165" y="1760706"/>
            <a:ext cx="10131992" cy="4260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Работают в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Онлайне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конфигурации: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/>
              <a:t>«1С: Розница 2.2»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/>
              <a:t>«1С: Управление торговлей 11.3»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/>
              <a:t>«1С: Управление торговлей 11.2»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/>
              <a:t>«1С:Управление небольшой фирмой 1.6»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/>
              <a:t>«</a:t>
            </a:r>
            <a:r>
              <a:rPr lang="ru-RU" sz="3600" dirty="0" err="1"/>
              <a:t>Далион</a:t>
            </a:r>
            <a:r>
              <a:rPr lang="ru-RU" sz="3600" dirty="0"/>
              <a:t>: Тренд»</a:t>
            </a:r>
          </a:p>
        </p:txBody>
      </p:sp>
    </p:spTree>
    <p:extLst>
      <p:ext uri="{BB962C8B-B14F-4D97-AF65-F5344CB8AC3E}">
        <p14:creationId xmlns:p14="http://schemas.microsoft.com/office/powerpoint/2010/main" val="978222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Итого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60780" y="2834640"/>
            <a:ext cx="10404026" cy="402336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3200" b="1" dirty="0"/>
              <a:t>Самый продвинутый продукт нашей компании для работы на ТСД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3200" b="1" dirty="0"/>
              <a:t>Есть всё самое необходимое для магазина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3200" b="1" dirty="0"/>
              <a:t>Возможность работы с ЕГАИС.</a:t>
            </a:r>
          </a:p>
        </p:txBody>
      </p:sp>
    </p:spTree>
    <p:extLst>
      <p:ext uri="{BB962C8B-B14F-4D97-AF65-F5344CB8AC3E}">
        <p14:creationId xmlns:p14="http://schemas.microsoft.com/office/powerpoint/2010/main" val="351757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002" y="103031"/>
            <a:ext cx="10928797" cy="1587657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Простыми словами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500" y="657679"/>
            <a:ext cx="10515600" cy="473188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460151"/>
            <a:ext cx="12192000" cy="769441"/>
          </a:xfrm>
          <a:prstGeom prst="rect">
            <a:avLst/>
          </a:prstGeom>
          <a:solidFill>
            <a:srgbClr val="242021">
              <a:alpha val="8902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Магазинные операции + ЕГАИС + интеграция</a:t>
            </a:r>
          </a:p>
        </p:txBody>
      </p:sp>
    </p:spTree>
    <p:extLst>
      <p:ext uri="{BB962C8B-B14F-4D97-AF65-F5344CB8AC3E}">
        <p14:creationId xmlns:p14="http://schemas.microsoft.com/office/powerpoint/2010/main" val="410742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чего?</a:t>
            </a:r>
            <a:endParaRPr lang="ru-RU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448800" cy="4351338"/>
          </a:xfrm>
        </p:spPr>
        <p:txBody>
          <a:bodyPr/>
          <a:lstStyle/>
          <a:p>
            <a:r>
              <a:rPr lang="ru-RU" dirty="0"/>
              <a:t>Позволяет быстро автоматизировать, оптимизировать рабочие места и бизнес-процессы по учету товара в магазине.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Позволяет мобильному оборудованию (ТСД или смартфону) полностью раскрыть свой потенциал.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Закрывает собой все потребности по мобильной автоматизации внутри магазина.</a:t>
            </a:r>
          </a:p>
        </p:txBody>
      </p:sp>
      <p:pic>
        <p:nvPicPr>
          <p:cNvPr id="2050" name="Picture 2" descr="D:\хлам\врем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63" y="1809750"/>
            <a:ext cx="9048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хлам\в цель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86" y="4856162"/>
            <a:ext cx="9334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хлам\эффект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899" y="3600450"/>
            <a:ext cx="7334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7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2000" cy="1107996"/>
          </a:xfrm>
          <a:prstGeom prst="rect">
            <a:avLst/>
          </a:prstGeom>
          <a:solidFill>
            <a:srgbClr val="242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Где все продавцы ???</a:t>
            </a:r>
          </a:p>
        </p:txBody>
      </p:sp>
    </p:spTree>
    <p:extLst>
      <p:ext uri="{BB962C8B-B14F-4D97-AF65-F5344CB8AC3E}">
        <p14:creationId xmlns:p14="http://schemas.microsoft.com/office/powerpoint/2010/main" val="60361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89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69442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Цель: </a:t>
            </a:r>
            <a:r>
              <a:rPr lang="ru-RU" dirty="0"/>
              <a:t>продавать больше!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1850" y="3557239"/>
            <a:ext cx="10341672" cy="253241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1D2E"/>
                </a:solidFill>
              </a:rPr>
              <a:t>Тратить меньше времени на всё, что не ведет напрямую к продажам</a:t>
            </a:r>
          </a:p>
        </p:txBody>
      </p:sp>
    </p:spTree>
    <p:extLst>
      <p:ext uri="{BB962C8B-B14F-4D97-AF65-F5344CB8AC3E}">
        <p14:creationId xmlns:p14="http://schemas.microsoft.com/office/powerpoint/2010/main" val="28012839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14609</TotalTime>
  <Words>1995</Words>
  <Application>Microsoft Office PowerPoint</Application>
  <PresentationFormat>Широкоэкранный</PresentationFormat>
  <Paragraphs>408</Paragraphs>
  <Slides>45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4" baseType="lpstr">
      <vt:lpstr>Arial Unicode MS</vt:lpstr>
      <vt:lpstr>Arial</vt:lpstr>
      <vt:lpstr>Calibri</vt:lpstr>
      <vt:lpstr>dinI</vt:lpstr>
      <vt:lpstr>Mistral</vt:lpstr>
      <vt:lpstr>Segoe UI</vt:lpstr>
      <vt:lpstr>Segoe UI Light</vt:lpstr>
      <vt:lpstr>Times New Roman</vt:lpstr>
      <vt:lpstr>Тема Office</vt:lpstr>
      <vt:lpstr>Презентация PowerPoint</vt:lpstr>
      <vt:lpstr>Mobile SMARTS: Магазин 15</vt:lpstr>
      <vt:lpstr>Презентация PowerPoint</vt:lpstr>
      <vt:lpstr>Что это?</vt:lpstr>
      <vt:lpstr>Простыми словами</vt:lpstr>
      <vt:lpstr>Для чего?</vt:lpstr>
      <vt:lpstr>Презентация PowerPoint</vt:lpstr>
      <vt:lpstr>Презентация PowerPoint</vt:lpstr>
      <vt:lpstr>Цель: продавать больше!</vt:lpstr>
      <vt:lpstr>Анализ ситуации</vt:lpstr>
      <vt:lpstr>Готовое решение</vt:lpstr>
      <vt:lpstr>Презентация PowerPoint</vt:lpstr>
      <vt:lpstr>Презентация PowerPoint</vt:lpstr>
      <vt:lpstr>Презентация PowerPoint</vt:lpstr>
      <vt:lpstr>Зачем вообще магазину ТСД?</vt:lpstr>
      <vt:lpstr>Зачем вообще магазину ТСД?</vt:lpstr>
      <vt:lpstr>Презентация PowerPoint</vt:lpstr>
      <vt:lpstr>Отраслевой продукт для магазина</vt:lpstr>
      <vt:lpstr>Отраслевой продукт</vt:lpstr>
      <vt:lpstr>Отраслевой продукт Все нужные операции</vt:lpstr>
      <vt:lpstr>Отраслевой продукт Операции для ЕГАИС</vt:lpstr>
      <vt:lpstr>Продуманные бизнес-процессы</vt:lpstr>
      <vt:lpstr>Продуманные бизнес-процессы</vt:lpstr>
      <vt:lpstr>Продуманные бизнес-процессы Пример</vt:lpstr>
      <vt:lpstr>Отраслевой продукт Интеграция с бэк-офисом</vt:lpstr>
      <vt:lpstr>Лицензионная политика</vt:lpstr>
      <vt:lpstr>Новая лицензионная политика 4 уровня лицензии</vt:lpstr>
      <vt:lpstr>4 уровня лицензии МИНИМУМ</vt:lpstr>
      <vt:lpstr>4 уровня лицензии БАЗОВЫЙ</vt:lpstr>
      <vt:lpstr>4 уровня лицензии Базовый с ЕГАИС</vt:lpstr>
      <vt:lpstr>4 уровня лицензии РАСШИРЕННЫЙ</vt:lpstr>
      <vt:lpstr>4 уровня лицензии Полный</vt:lpstr>
      <vt:lpstr>Новая лицензионная политика Сравнение лицензий</vt:lpstr>
      <vt:lpstr>Новая лицензионная политика Платная подписка</vt:lpstr>
      <vt:lpstr>Новая лицензионная политика Платная подписка</vt:lpstr>
      <vt:lpstr>Новая лицензионная политика Платная подписка на обновления</vt:lpstr>
      <vt:lpstr>Новая лицензионная политика Платная подписка</vt:lpstr>
      <vt:lpstr>Новая лицензионная политика Как это работает: пример</vt:lpstr>
      <vt:lpstr>Отличие от старых продуктов Модули встроены в уровни лицензии</vt:lpstr>
      <vt:lpstr>Отличие от старых продуктов Модули встроены в уровни лицензии</vt:lpstr>
      <vt:lpstr>Отличие от старых продуктов План перехода</vt:lpstr>
      <vt:lpstr>Отличие от старых продуктов План перехода: пример</vt:lpstr>
      <vt:lpstr>    Новое в «Магазине 15» </vt:lpstr>
      <vt:lpstr> Добавлен Онлайн функционал</vt:lpstr>
      <vt:lpstr>Итого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SMARTS: Магазин 15</dc:title>
  <dc:creator>Учетная запись Майкрософт</dc:creator>
  <cp:lastModifiedBy>Всеволод Мартынов</cp:lastModifiedBy>
  <cp:revision>207</cp:revision>
  <dcterms:created xsi:type="dcterms:W3CDTF">2016-04-22T13:44:34Z</dcterms:created>
  <dcterms:modified xsi:type="dcterms:W3CDTF">2018-06-26T14:47:25Z</dcterms:modified>
</cp:coreProperties>
</file>