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944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7576" y="246888"/>
            <a:ext cx="2815590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39110" y="246888"/>
            <a:ext cx="965149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06063" y="246888"/>
            <a:ext cx="3312921" cy="6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5447" y="1700783"/>
            <a:ext cx="8049768" cy="3134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1495" y="1702942"/>
            <a:ext cx="8589010" cy="87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3D3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41045" y="3914267"/>
            <a:ext cx="10709909" cy="87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03D3D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4217" y="476707"/>
            <a:ext cx="5431536" cy="68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618" y="1380235"/>
            <a:ext cx="11176762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0B4C7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395" y="1986407"/>
            <a:ext cx="10681208" cy="2297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128884" y="6227851"/>
            <a:ext cx="1396365" cy="20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5142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5"/>
              </a:lnSpc>
            </a:pPr>
            <a:r>
              <a:rPr dirty="0"/>
              <a:t>ww</a:t>
            </a:r>
            <a:r>
              <a:rPr spc="-95" dirty="0"/>
              <a:t>w</a:t>
            </a:r>
            <a:r>
              <a:rPr dirty="0"/>
              <a:t>.</a:t>
            </a:r>
            <a:r>
              <a:rPr spc="5" dirty="0"/>
              <a:t>c</a:t>
            </a:r>
            <a:r>
              <a:rPr dirty="0"/>
              <a:t>l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0" dirty="0"/>
              <a:t>e</a:t>
            </a:r>
            <a:r>
              <a:rPr spc="-30" dirty="0"/>
              <a:t>r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c</a:t>
            </a:r>
            <a:r>
              <a:rPr spc="-10" dirty="0"/>
              <a:t>e.</a:t>
            </a:r>
            <a:r>
              <a:rPr spc="-5" dirty="0"/>
              <a:t>r</a:t>
            </a:r>
            <a:r>
              <a:rPr dirty="0"/>
              <a:t>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cleverence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jp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jpg"/><Relationship Id="rId19" Type="http://schemas.openxmlformats.org/officeDocument/2006/relationships/image" Target="../media/image63.png"/><Relationship Id="rId4" Type="http://schemas.openxmlformats.org/officeDocument/2006/relationships/image" Target="../media/image48.jp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18985/?cat=449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jp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363334" y="2463673"/>
            <a:ext cx="50956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76400" y="5257377"/>
            <a:ext cx="879157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0" spc="-5" dirty="0">
                <a:latin typeface="Calibri Light"/>
                <a:cs typeface="Calibri Light"/>
              </a:rPr>
              <a:t>Программный продукт для автоматизации товароучетных операций  </a:t>
            </a:r>
            <a:r>
              <a:rPr sz="2400" b="0" dirty="0">
                <a:latin typeface="Calibri Light"/>
                <a:cs typeface="Calibri Light"/>
              </a:rPr>
              <a:t>при </a:t>
            </a:r>
            <a:r>
              <a:rPr sz="2400" b="0" spc="-5" dirty="0">
                <a:latin typeface="Calibri Light"/>
                <a:cs typeface="Calibri Light"/>
              </a:rPr>
              <a:t>помощи мобильных</a:t>
            </a:r>
            <a:r>
              <a:rPr sz="2400" b="0" spc="-1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устройств</a:t>
            </a:r>
            <a:endParaRPr sz="2400" dirty="0">
              <a:latin typeface="Calibri Light"/>
              <a:cs typeface="Calibri Ligh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0" y="-990600"/>
            <a:ext cx="11077954" cy="7313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902" y="483997"/>
            <a:ext cx="4371848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5547" y="483997"/>
            <a:ext cx="3086607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1" y="1724405"/>
            <a:ext cx="11177854" cy="410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350">
              <a:spcBef>
                <a:spcPts val="600"/>
              </a:spcBef>
              <a:buClr>
                <a:srgbClr val="404040"/>
              </a:buClr>
              <a:buFont typeface="Calibri Light"/>
              <a:buAutoNum type="arabicPeriod"/>
              <a:tabLst>
                <a:tab pos="527685" algn="l"/>
                <a:tab pos="528320" algn="l"/>
              </a:tabLst>
            </a:pPr>
            <a:r>
              <a:rPr lang="ru-RU" sz="3600" b="1" dirty="0">
                <a:latin typeface="Calibri Light"/>
                <a:cs typeface="Calibri Light"/>
              </a:rPr>
              <a:t>Позволяет быстро автоматизировать, оптимизировать рабочие места и бизнес-процессы по учету товара в магазине.</a:t>
            </a:r>
            <a:endParaRPr sz="3600" b="1" dirty="0">
              <a:latin typeface="Calibri Light"/>
              <a:cs typeface="Calibri Light"/>
            </a:endParaRPr>
          </a:p>
          <a:p>
            <a:pPr marL="527685" indent="-514350"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b="1" dirty="0">
                <a:latin typeface="Calibri Light"/>
                <a:cs typeface="Calibri Light"/>
              </a:rPr>
              <a:t>Оптимизировать действия </a:t>
            </a:r>
            <a:r>
              <a:rPr sz="3600" b="1" dirty="0" err="1">
                <a:latin typeface="Calibri Light"/>
                <a:cs typeface="Calibri Light"/>
              </a:rPr>
              <a:t>линейного</a:t>
            </a:r>
            <a:r>
              <a:rPr sz="3600" b="1" dirty="0">
                <a:latin typeface="Calibri Light"/>
                <a:cs typeface="Calibri Light"/>
              </a:rPr>
              <a:t> </a:t>
            </a:r>
            <a:r>
              <a:rPr sz="3600" b="1" dirty="0" err="1">
                <a:latin typeface="Calibri Light"/>
                <a:cs typeface="Calibri Light"/>
              </a:rPr>
              <a:t>персонала</a:t>
            </a:r>
            <a:r>
              <a:rPr lang="ru-RU" sz="3600" b="1" dirty="0">
                <a:latin typeface="Calibri Light"/>
                <a:cs typeface="Calibri Light"/>
              </a:rPr>
              <a:t>.</a:t>
            </a:r>
            <a:endParaRPr sz="3600" b="1" dirty="0">
              <a:latin typeface="Calibri Light"/>
              <a:cs typeface="Calibri Light"/>
            </a:endParaRPr>
          </a:p>
          <a:p>
            <a:pPr marL="527685" indent="-514350"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600" b="1" dirty="0">
                <a:latin typeface="Calibri Light"/>
                <a:cs typeface="Calibri Light"/>
              </a:rPr>
              <a:t>Исключить </a:t>
            </a:r>
            <a:r>
              <a:rPr sz="3600" b="1" dirty="0" err="1">
                <a:latin typeface="Calibri Light"/>
                <a:cs typeface="Calibri Light"/>
              </a:rPr>
              <a:t>вероятность</a:t>
            </a:r>
            <a:r>
              <a:rPr sz="3600" b="1" dirty="0">
                <a:latin typeface="Calibri Light"/>
                <a:cs typeface="Calibri Light"/>
              </a:rPr>
              <a:t> </a:t>
            </a:r>
            <a:r>
              <a:rPr sz="3600" b="1" dirty="0" err="1">
                <a:latin typeface="Calibri Light"/>
                <a:cs typeface="Calibri Light"/>
              </a:rPr>
              <a:t>ошибок</a:t>
            </a:r>
            <a:r>
              <a:rPr lang="ru-RU" sz="3600" b="1" dirty="0">
                <a:latin typeface="Calibri Light"/>
                <a:cs typeface="Calibri Light"/>
              </a:rPr>
              <a:t>.</a:t>
            </a:r>
          </a:p>
          <a:p>
            <a:pPr marL="527685" indent="-514350"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3600" b="1" dirty="0">
                <a:latin typeface="Calibri Light"/>
                <a:cs typeface="Calibri Light"/>
              </a:rPr>
              <a:t>Закрывает собой все потребности по мобильной автоматизации внутри магазина</a:t>
            </a:r>
            <a:endParaRPr sz="3600" b="1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62200"/>
            <a:ext cx="12192000" cy="1013460"/>
          </a:xfrm>
          <a:custGeom>
            <a:avLst/>
            <a:gdLst/>
            <a:ahLst/>
            <a:cxnLst/>
            <a:rect l="l" t="t" r="r" b="b"/>
            <a:pathLst>
              <a:path w="12192000" h="1013460">
                <a:moveTo>
                  <a:pt x="0" y="1013460"/>
                </a:moveTo>
                <a:lnTo>
                  <a:pt x="12192000" y="1013460"/>
                </a:lnTo>
                <a:lnTo>
                  <a:pt x="1219200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3. Возможности программного продукта</a:t>
            </a:r>
            <a:endParaRPr sz="48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857" y="3645154"/>
            <a:ext cx="878713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Поговорим о том, какие операции </a:t>
            </a:r>
            <a:r>
              <a:rPr sz="1600" b="0" spc="-10" dirty="0">
                <a:solidFill>
                  <a:srgbClr val="404040"/>
                </a:solidFill>
                <a:latin typeface="Calibri Light"/>
                <a:cs typeface="Calibri Light"/>
              </a:rPr>
              <a:t>можно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автоматизировать с </a:t>
            </a:r>
            <a:r>
              <a:rPr sz="1600" b="0" spc="-10" dirty="0">
                <a:solidFill>
                  <a:srgbClr val="404040"/>
                </a:solidFill>
                <a:latin typeface="Calibri Light"/>
                <a:cs typeface="Calibri Light"/>
              </a:rPr>
              <a:t>помощью Mobile SMARTS: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Магазин 15 и  перечислим его ключевые</a:t>
            </a:r>
            <a:r>
              <a:rPr sz="1600" b="0" spc="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особенности.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80376" y="0"/>
            <a:ext cx="402082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2560955">
              <a:lnSpc>
                <a:spcPct val="100000"/>
              </a:lnSpc>
            </a:pPr>
            <a:r>
              <a:rPr sz="1400" b="0" spc="-10" dirty="0">
                <a:solidFill>
                  <a:srgbClr val="FF5142"/>
                </a:solidFill>
                <a:latin typeface="Calibri Light"/>
                <a:cs typeface="Calibri Light"/>
                <a:hlinkClick r:id="rId2"/>
              </a:rPr>
              <a:t>www.cleverence.ru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516" y="1687448"/>
            <a:ext cx="5594985" cy="387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Приемка</a:t>
            </a:r>
            <a:r>
              <a:rPr sz="2800" b="0" spc="-5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товара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Инвентаризация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Перемещение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Переоценка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Подбор</a:t>
            </a:r>
            <a:r>
              <a:rPr sz="2800" b="0" spc="-7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заказа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Сбор</a:t>
            </a:r>
            <a:r>
              <a:rPr sz="28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штрихкодов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Возврат из</a:t>
            </a:r>
            <a:r>
              <a:rPr sz="2800" b="0" spc="-4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магазина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Просмотр остатков и цен по</a:t>
            </a:r>
            <a:r>
              <a:rPr sz="2800" b="0" spc="4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товару</a:t>
            </a:r>
            <a:endParaRPr sz="2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Операции с</a:t>
            </a:r>
            <a:r>
              <a:rPr sz="2800" b="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 err="1" smtClean="0">
                <a:solidFill>
                  <a:srgbClr val="404040"/>
                </a:solidFill>
                <a:latin typeface="Calibri Light"/>
                <a:cs typeface="Calibri Light"/>
              </a:rPr>
              <a:t>алкоголем</a:t>
            </a:r>
            <a:r>
              <a:rPr lang="ru-RU" sz="2800" b="0" spc="-5" dirty="0" smtClean="0">
                <a:solidFill>
                  <a:srgbClr val="404040"/>
                </a:solidFill>
                <a:latin typeface="Calibri Light"/>
                <a:cs typeface="Calibri Light"/>
              </a:rPr>
              <a:t> ЕГАИС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3140" y="385902"/>
            <a:ext cx="5596763" cy="68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0376" y="0"/>
            <a:ext cx="4020312" cy="6857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3795" y="669036"/>
            <a:ext cx="2883407" cy="4668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217" y="692150"/>
            <a:ext cx="4634992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49156" y="2302764"/>
            <a:ext cx="1270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8528" y="2302764"/>
            <a:ext cx="699515" cy="1269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7923" y="2302764"/>
            <a:ext cx="1270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0422" y="3919728"/>
            <a:ext cx="28441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Коробочное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решение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60441" y="3919728"/>
            <a:ext cx="207772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Быстрый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запуск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3307" y="3919728"/>
            <a:ext cx="290258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Широкий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функционал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72659" y="4641469"/>
            <a:ext cx="2638425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b="0" spc="-5" dirty="0">
                <a:latin typeface="Calibri Light"/>
                <a:cs typeface="Calibri Light"/>
              </a:rPr>
              <a:t>Позволяет быстро  </a:t>
            </a:r>
            <a:r>
              <a:rPr sz="1800" b="0" dirty="0">
                <a:latin typeface="Calibri Light"/>
                <a:cs typeface="Calibri Light"/>
              </a:rPr>
              <a:t>автоматизировать</a:t>
            </a:r>
            <a:r>
              <a:rPr sz="1800" b="0" spc="-15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рабочее  место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5306" y="4644008"/>
            <a:ext cx="241490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Закрывает все потребности  большинства</a:t>
            </a:r>
            <a:r>
              <a:rPr sz="1600" b="0" spc="-5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заказчиков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61984" y="4644008"/>
            <a:ext cx="28797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5" dirty="0">
                <a:latin typeface="Calibri Light"/>
                <a:cs typeface="Calibri Light"/>
              </a:rPr>
              <a:t>Только нужное и ничего</a:t>
            </a:r>
            <a:r>
              <a:rPr sz="1600" b="0" spc="1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лишнего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5868" y="3817620"/>
            <a:ext cx="4072128" cy="2237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652016"/>
            <a:ext cx="4171187" cy="353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17" y="622757"/>
            <a:ext cx="3825875" cy="84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60390" y="3776345"/>
            <a:ext cx="5552440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40"/>
              </a:lnSpc>
            </a:pPr>
            <a:r>
              <a:rPr sz="2800" b="0" dirty="0">
                <a:solidFill>
                  <a:srgbClr val="404040"/>
                </a:solidFill>
                <a:latin typeface="Calibri Light"/>
                <a:cs typeface="Calibri Light"/>
              </a:rPr>
              <a:t>Магазин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15 с Кировкой-в</a:t>
            </a:r>
            <a:r>
              <a:rPr sz="2800" b="0" spc="-1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разработке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5553" y="1840738"/>
            <a:ext cx="461899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514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Магазин</a:t>
            </a:r>
            <a:r>
              <a:rPr sz="2800" b="0" spc="-8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15</a:t>
            </a:r>
            <a:endParaRPr sz="28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FF514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0" dirty="0">
                <a:solidFill>
                  <a:srgbClr val="404040"/>
                </a:solidFill>
                <a:latin typeface="Calibri Light"/>
                <a:cs typeface="Calibri Light"/>
              </a:rPr>
              <a:t>Магазин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15 с</a:t>
            </a:r>
            <a:r>
              <a:rPr sz="2800" b="0" spc="-9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ЕГАИС</a:t>
            </a:r>
            <a:endParaRPr sz="28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FF514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Магазин 15 с ЕГАИС и</a:t>
            </a:r>
            <a:r>
              <a:rPr sz="2800" b="0" spc="-2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МОТП</a:t>
            </a:r>
            <a:endParaRPr sz="2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800" spc="-5" dirty="0">
                <a:solidFill>
                  <a:srgbClr val="FF5142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Clr>
                <a:srgbClr val="FF514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Магазин 15 с</a:t>
            </a:r>
            <a:r>
              <a:rPr sz="2800" b="0" spc="-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Calibri Light"/>
                <a:cs typeface="Calibri Light"/>
              </a:rPr>
              <a:t>МОТП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5091" y="1495044"/>
            <a:ext cx="1173480" cy="1147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2124" y="1743455"/>
            <a:ext cx="6496812" cy="259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9895" y="1037844"/>
            <a:ext cx="4555236" cy="3831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1606296"/>
            <a:ext cx="3646932" cy="2276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3120"/>
            <a:ext cx="12192000" cy="1013460"/>
          </a:xfrm>
          <a:custGeom>
            <a:avLst/>
            <a:gdLst/>
            <a:ahLst/>
            <a:cxnLst/>
            <a:rect l="l" t="t" r="r" b="b"/>
            <a:pathLst>
              <a:path w="12192000" h="1013460">
                <a:moveTo>
                  <a:pt x="0" y="1013460"/>
                </a:moveTo>
                <a:lnTo>
                  <a:pt x="12192000" y="1013460"/>
                </a:lnTo>
                <a:lnTo>
                  <a:pt x="1219200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4857" y="3610102"/>
            <a:ext cx="54876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5" dirty="0">
                <a:solidFill>
                  <a:srgbClr val="252525"/>
                </a:solidFill>
                <a:latin typeface="Calibri Light"/>
                <a:cs typeface="Calibri Light"/>
              </a:rPr>
              <a:t>Что внутри у Магазина 15 и как его связать с учетной</a:t>
            </a:r>
            <a:r>
              <a:rPr sz="1600" b="0" spc="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системой?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1988" y="2193250"/>
            <a:ext cx="831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Технологии и «Начинка»</a:t>
            </a:r>
            <a:endParaRPr lang="ru-RU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0" y="6858000"/>
                </a:moveTo>
                <a:lnTo>
                  <a:pt x="4572000" y="6858000"/>
                </a:lnTo>
                <a:lnTo>
                  <a:pt x="457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232" y="1775205"/>
            <a:ext cx="307213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Mobile</a:t>
            </a:r>
            <a:r>
              <a:rPr sz="4000" b="0" spc="-3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SMARTS</a:t>
            </a:r>
            <a:endParaRPr sz="4000">
              <a:latin typeface="Calibri Light"/>
              <a:cs typeface="Calibri Light"/>
            </a:endParaRPr>
          </a:p>
          <a:p>
            <a:pPr marL="27305">
              <a:lnSpc>
                <a:spcPct val="100000"/>
              </a:lnSpc>
              <a:spcBef>
                <a:spcPts val="944"/>
              </a:spcBef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Компоненты</a:t>
            </a:r>
            <a:r>
              <a:rPr sz="15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решения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5838" y="2840101"/>
            <a:ext cx="2975610" cy="265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Средства</a:t>
            </a:r>
            <a:r>
              <a:rPr sz="15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разработки</a:t>
            </a:r>
            <a:endParaRPr sz="150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Средства</a:t>
            </a:r>
            <a:r>
              <a:rPr sz="15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администрирования</a:t>
            </a:r>
            <a:endParaRPr sz="1500">
              <a:latin typeface="Calibri Light"/>
              <a:cs typeface="Calibri Light"/>
            </a:endParaRPr>
          </a:p>
          <a:p>
            <a:pPr marL="469900" indent="-457200">
              <a:lnSpc>
                <a:spcPts val="1620"/>
              </a:lnSpc>
              <a:spcBef>
                <a:spcPts val="8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Сервер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терминалов и</a:t>
            </a:r>
            <a:r>
              <a:rPr sz="1500" b="0" spc="-9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сервер</a:t>
            </a:r>
            <a:endParaRPr sz="1500">
              <a:latin typeface="Calibri Light"/>
              <a:cs typeface="Calibri Light"/>
            </a:endParaRPr>
          </a:p>
          <a:p>
            <a:pPr marL="469900">
              <a:lnSpc>
                <a:spcPts val="1620"/>
              </a:lnSpc>
            </a:pP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печати</a:t>
            </a:r>
            <a:endParaRPr sz="1500">
              <a:latin typeface="Calibri Light"/>
              <a:cs typeface="Calibri Light"/>
            </a:endParaRPr>
          </a:p>
          <a:p>
            <a:pPr marL="469900" marR="5080" indent="-457200">
              <a:lnSpc>
                <a:spcPts val="1440"/>
              </a:lnSpc>
              <a:spcBef>
                <a:spcPts val="119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Клиенты для ПК / Windows CE</a:t>
            </a:r>
            <a:r>
              <a:rPr sz="1500" b="0" spc="-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/ 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Windows </a:t>
            </a: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Mobile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</a:t>
            </a:r>
            <a:r>
              <a:rPr sz="1500" b="0" spc="-11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Android</a:t>
            </a:r>
            <a:endParaRPr sz="1500">
              <a:latin typeface="Calibri Light"/>
              <a:cs typeface="Calibri Light"/>
            </a:endParaRPr>
          </a:p>
          <a:p>
            <a:pPr marL="469900" marR="253365" indent="-457200">
              <a:lnSpc>
                <a:spcPts val="1440"/>
              </a:lnSpc>
              <a:spcBef>
                <a:spcPts val="12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Компоненты доступа </a:t>
            </a:r>
            <a:r>
              <a:rPr sz="1500" b="0" spc="-10" dirty="0">
                <a:solidFill>
                  <a:srgbClr val="252525"/>
                </a:solidFill>
                <a:latin typeface="Calibri Light"/>
                <a:cs typeface="Calibri Light"/>
              </a:rPr>
              <a:t>из </a:t>
            </a:r>
            <a:r>
              <a:rPr sz="1500" b="0" dirty="0">
                <a:solidFill>
                  <a:srgbClr val="252525"/>
                </a:solidFill>
                <a:latin typeface="Calibri Light"/>
                <a:cs typeface="Calibri Light"/>
              </a:rPr>
              <a:t>ERP 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(OLE/COM)</a:t>
            </a:r>
            <a:endParaRPr sz="1500">
              <a:latin typeface="Calibri Light"/>
              <a:cs typeface="Calibri Light"/>
            </a:endParaRPr>
          </a:p>
          <a:p>
            <a:pPr marL="469900" indent="-457200">
              <a:lnSpc>
                <a:spcPts val="1620"/>
              </a:lnSpc>
              <a:spcBef>
                <a:spcPts val="85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Утилиты конвертации</a:t>
            </a:r>
            <a:r>
              <a:rPr sz="15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500" b="0" spc="-5" dirty="0">
                <a:solidFill>
                  <a:srgbClr val="252525"/>
                </a:solidFill>
                <a:latin typeface="Calibri Light"/>
                <a:cs typeface="Calibri Light"/>
              </a:rPr>
              <a:t>для</a:t>
            </a:r>
            <a:endParaRPr sz="1500">
              <a:latin typeface="Calibri Light"/>
              <a:cs typeface="Calibri Light"/>
            </a:endParaRPr>
          </a:p>
          <a:p>
            <a:pPr marL="469900">
              <a:lnSpc>
                <a:spcPts val="1620"/>
              </a:lnSpc>
            </a:pPr>
            <a:r>
              <a:rPr sz="1500" b="0" spc="-25" dirty="0">
                <a:solidFill>
                  <a:srgbClr val="252525"/>
                </a:solidFill>
                <a:latin typeface="Calibri Light"/>
                <a:cs typeface="Calibri Light"/>
              </a:rPr>
              <a:t>TXT/CSV/Excel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6491" y="3288791"/>
            <a:ext cx="821436" cy="94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8100" y="3726179"/>
            <a:ext cx="499872" cy="49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0447" y="3003804"/>
            <a:ext cx="1380744" cy="151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2591" y="3268345"/>
            <a:ext cx="722426" cy="706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5247" y="3430523"/>
            <a:ext cx="676655" cy="507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1885188"/>
            <a:ext cx="368807" cy="839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8923" y="1982723"/>
            <a:ext cx="210820" cy="280670"/>
          </a:xfrm>
          <a:custGeom>
            <a:avLst/>
            <a:gdLst/>
            <a:ahLst/>
            <a:cxnLst/>
            <a:rect l="l" t="t" r="r" b="b"/>
            <a:pathLst>
              <a:path w="210819" h="280669">
                <a:moveTo>
                  <a:pt x="208025" y="0"/>
                </a:moveTo>
                <a:lnTo>
                  <a:pt x="2286" y="0"/>
                </a:lnTo>
                <a:lnTo>
                  <a:pt x="0" y="2286"/>
                </a:lnTo>
                <a:lnTo>
                  <a:pt x="0" y="278129"/>
                </a:lnTo>
                <a:lnTo>
                  <a:pt x="2286" y="280415"/>
                </a:lnTo>
                <a:lnTo>
                  <a:pt x="208025" y="280415"/>
                </a:lnTo>
                <a:lnTo>
                  <a:pt x="210312" y="278129"/>
                </a:lnTo>
                <a:lnTo>
                  <a:pt x="210312" y="2286"/>
                </a:lnTo>
                <a:lnTo>
                  <a:pt x="208025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8923" y="1982723"/>
            <a:ext cx="210820" cy="280670"/>
          </a:xfrm>
          <a:custGeom>
            <a:avLst/>
            <a:gdLst/>
            <a:ahLst/>
            <a:cxnLst/>
            <a:rect l="l" t="t" r="r" b="b"/>
            <a:pathLst>
              <a:path w="210819" h="280669">
                <a:moveTo>
                  <a:pt x="0" y="4952"/>
                </a:moveTo>
                <a:lnTo>
                  <a:pt x="0" y="2286"/>
                </a:lnTo>
                <a:lnTo>
                  <a:pt x="2286" y="0"/>
                </a:lnTo>
                <a:lnTo>
                  <a:pt x="4952" y="0"/>
                </a:lnTo>
                <a:lnTo>
                  <a:pt x="205358" y="0"/>
                </a:lnTo>
                <a:lnTo>
                  <a:pt x="208025" y="0"/>
                </a:lnTo>
                <a:lnTo>
                  <a:pt x="210312" y="2286"/>
                </a:lnTo>
                <a:lnTo>
                  <a:pt x="210312" y="4952"/>
                </a:lnTo>
                <a:lnTo>
                  <a:pt x="210312" y="275463"/>
                </a:lnTo>
                <a:lnTo>
                  <a:pt x="210312" y="278129"/>
                </a:lnTo>
                <a:lnTo>
                  <a:pt x="208025" y="280415"/>
                </a:lnTo>
                <a:lnTo>
                  <a:pt x="205358" y="280415"/>
                </a:lnTo>
                <a:lnTo>
                  <a:pt x="4952" y="280415"/>
                </a:lnTo>
                <a:lnTo>
                  <a:pt x="2286" y="280415"/>
                </a:lnTo>
                <a:lnTo>
                  <a:pt x="0" y="278129"/>
                </a:lnTo>
                <a:lnTo>
                  <a:pt x="0" y="275463"/>
                </a:lnTo>
                <a:lnTo>
                  <a:pt x="0" y="4952"/>
                </a:lnTo>
                <a:close/>
              </a:path>
            </a:pathLst>
          </a:custGeom>
          <a:ln w="6350">
            <a:solidFill>
              <a:srgbClr val="3C4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68374" y="2766567"/>
            <a:ext cx="137160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клиент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110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  <a:p>
            <a:pPr marL="30480"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для</a:t>
            </a:r>
            <a:r>
              <a:rPr sz="1050" spc="-11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ТСД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22704" y="4245864"/>
            <a:ext cx="809244" cy="8138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0239" y="4361688"/>
            <a:ext cx="581025" cy="490855"/>
          </a:xfrm>
          <a:custGeom>
            <a:avLst/>
            <a:gdLst/>
            <a:ahLst/>
            <a:cxnLst/>
            <a:rect l="l" t="t" r="r" b="b"/>
            <a:pathLst>
              <a:path w="581025" h="490854">
                <a:moveTo>
                  <a:pt x="575437" y="0"/>
                </a:moveTo>
                <a:lnTo>
                  <a:pt x="5207" y="0"/>
                </a:lnTo>
                <a:lnTo>
                  <a:pt x="0" y="5206"/>
                </a:lnTo>
                <a:lnTo>
                  <a:pt x="0" y="485520"/>
                </a:lnTo>
                <a:lnTo>
                  <a:pt x="5207" y="490728"/>
                </a:lnTo>
                <a:lnTo>
                  <a:pt x="575437" y="490728"/>
                </a:lnTo>
                <a:lnTo>
                  <a:pt x="580644" y="485520"/>
                </a:lnTo>
                <a:lnTo>
                  <a:pt x="580644" y="5206"/>
                </a:lnTo>
                <a:lnTo>
                  <a:pt x="575437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0239" y="4361688"/>
            <a:ext cx="581025" cy="490855"/>
          </a:xfrm>
          <a:custGeom>
            <a:avLst/>
            <a:gdLst/>
            <a:ahLst/>
            <a:cxnLst/>
            <a:rect l="l" t="t" r="r" b="b"/>
            <a:pathLst>
              <a:path w="581025" h="490854">
                <a:moveTo>
                  <a:pt x="0" y="11684"/>
                </a:moveTo>
                <a:lnTo>
                  <a:pt x="0" y="5206"/>
                </a:lnTo>
                <a:lnTo>
                  <a:pt x="5207" y="0"/>
                </a:lnTo>
                <a:lnTo>
                  <a:pt x="11684" y="0"/>
                </a:lnTo>
                <a:lnTo>
                  <a:pt x="568960" y="0"/>
                </a:lnTo>
                <a:lnTo>
                  <a:pt x="575437" y="0"/>
                </a:lnTo>
                <a:lnTo>
                  <a:pt x="580644" y="5206"/>
                </a:lnTo>
                <a:lnTo>
                  <a:pt x="580644" y="11684"/>
                </a:lnTo>
                <a:lnTo>
                  <a:pt x="580644" y="479044"/>
                </a:lnTo>
                <a:lnTo>
                  <a:pt x="580644" y="485520"/>
                </a:lnTo>
                <a:lnTo>
                  <a:pt x="575437" y="490728"/>
                </a:lnTo>
                <a:lnTo>
                  <a:pt x="568960" y="490728"/>
                </a:lnTo>
                <a:lnTo>
                  <a:pt x="11684" y="490728"/>
                </a:lnTo>
                <a:lnTo>
                  <a:pt x="5207" y="490728"/>
                </a:lnTo>
                <a:lnTo>
                  <a:pt x="0" y="485520"/>
                </a:lnTo>
                <a:lnTo>
                  <a:pt x="0" y="479044"/>
                </a:lnTo>
                <a:lnTo>
                  <a:pt x="0" y="11684"/>
                </a:lnTo>
                <a:close/>
              </a:path>
            </a:pathLst>
          </a:custGeom>
          <a:ln w="6350">
            <a:solidFill>
              <a:srgbClr val="3C4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6210" y="5060442"/>
            <a:ext cx="156400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320"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клиент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110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для киоска</a:t>
            </a:r>
            <a:r>
              <a:rPr sz="1050" spc="-12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(прайс-чекера)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0007" y="2191511"/>
            <a:ext cx="1495425" cy="1450975"/>
          </a:xfrm>
          <a:custGeom>
            <a:avLst/>
            <a:gdLst/>
            <a:ahLst/>
            <a:cxnLst/>
            <a:rect l="l" t="t" r="r" b="b"/>
            <a:pathLst>
              <a:path w="1495425" h="1450975">
                <a:moveTo>
                  <a:pt x="1266697" y="1221993"/>
                </a:moveTo>
                <a:lnTo>
                  <a:pt x="1266697" y="1450594"/>
                </a:lnTo>
                <a:lnTo>
                  <a:pt x="1419097" y="1374393"/>
                </a:lnTo>
                <a:lnTo>
                  <a:pt x="1304797" y="1374393"/>
                </a:lnTo>
                <a:lnTo>
                  <a:pt x="1304797" y="1298193"/>
                </a:lnTo>
                <a:lnTo>
                  <a:pt x="1419097" y="1298193"/>
                </a:lnTo>
                <a:lnTo>
                  <a:pt x="1266697" y="1221993"/>
                </a:lnTo>
                <a:close/>
              </a:path>
              <a:path w="1495425" h="1450975">
                <a:moveTo>
                  <a:pt x="545719" y="114300"/>
                </a:moveTo>
                <a:lnTo>
                  <a:pt x="545719" y="1336293"/>
                </a:lnTo>
                <a:lnTo>
                  <a:pt x="548707" y="1351141"/>
                </a:lnTo>
                <a:lnTo>
                  <a:pt x="556863" y="1363249"/>
                </a:lnTo>
                <a:lnTo>
                  <a:pt x="568971" y="1371405"/>
                </a:lnTo>
                <a:lnTo>
                  <a:pt x="583819" y="1374393"/>
                </a:lnTo>
                <a:lnTo>
                  <a:pt x="1266697" y="1374393"/>
                </a:lnTo>
                <a:lnTo>
                  <a:pt x="1266697" y="1336293"/>
                </a:lnTo>
                <a:lnTo>
                  <a:pt x="621919" y="1336293"/>
                </a:lnTo>
                <a:lnTo>
                  <a:pt x="583819" y="1298193"/>
                </a:lnTo>
                <a:lnTo>
                  <a:pt x="621919" y="1298193"/>
                </a:lnTo>
                <a:lnTo>
                  <a:pt x="621919" y="152400"/>
                </a:lnTo>
                <a:lnTo>
                  <a:pt x="583819" y="152400"/>
                </a:lnTo>
                <a:lnTo>
                  <a:pt x="545719" y="114300"/>
                </a:lnTo>
                <a:close/>
              </a:path>
              <a:path w="1495425" h="1450975">
                <a:moveTo>
                  <a:pt x="1419097" y="1298193"/>
                </a:moveTo>
                <a:lnTo>
                  <a:pt x="1304797" y="1298193"/>
                </a:lnTo>
                <a:lnTo>
                  <a:pt x="1304797" y="1374393"/>
                </a:lnTo>
                <a:lnTo>
                  <a:pt x="1419097" y="1374393"/>
                </a:lnTo>
                <a:lnTo>
                  <a:pt x="1495297" y="1336293"/>
                </a:lnTo>
                <a:lnTo>
                  <a:pt x="1419097" y="1298193"/>
                </a:lnTo>
                <a:close/>
              </a:path>
              <a:path w="1495425" h="1450975">
                <a:moveTo>
                  <a:pt x="621919" y="1298193"/>
                </a:moveTo>
                <a:lnTo>
                  <a:pt x="583819" y="1298193"/>
                </a:lnTo>
                <a:lnTo>
                  <a:pt x="621919" y="1336293"/>
                </a:lnTo>
                <a:lnTo>
                  <a:pt x="621919" y="1298193"/>
                </a:lnTo>
                <a:close/>
              </a:path>
              <a:path w="1495425" h="1450975">
                <a:moveTo>
                  <a:pt x="1266697" y="1298193"/>
                </a:moveTo>
                <a:lnTo>
                  <a:pt x="621919" y="1298193"/>
                </a:lnTo>
                <a:lnTo>
                  <a:pt x="621919" y="1336293"/>
                </a:lnTo>
                <a:lnTo>
                  <a:pt x="1266697" y="1336293"/>
                </a:lnTo>
                <a:lnTo>
                  <a:pt x="1266697" y="1298193"/>
                </a:lnTo>
                <a:close/>
              </a:path>
              <a:path w="1495425" h="1450975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1495425" h="1450975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1495425" h="1450975">
                <a:moveTo>
                  <a:pt x="583819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545719" y="152400"/>
                </a:lnTo>
                <a:lnTo>
                  <a:pt x="545719" y="114300"/>
                </a:lnTo>
                <a:lnTo>
                  <a:pt x="621919" y="114300"/>
                </a:lnTo>
                <a:lnTo>
                  <a:pt x="618912" y="99452"/>
                </a:lnTo>
                <a:lnTo>
                  <a:pt x="610727" y="87344"/>
                </a:lnTo>
                <a:lnTo>
                  <a:pt x="598612" y="79188"/>
                </a:lnTo>
                <a:lnTo>
                  <a:pt x="583819" y="76200"/>
                </a:lnTo>
                <a:close/>
              </a:path>
              <a:path w="1495425" h="1450975">
                <a:moveTo>
                  <a:pt x="621919" y="114300"/>
                </a:moveTo>
                <a:lnTo>
                  <a:pt x="545719" y="114300"/>
                </a:lnTo>
                <a:lnTo>
                  <a:pt x="583819" y="152400"/>
                </a:lnTo>
                <a:lnTo>
                  <a:pt x="621919" y="152400"/>
                </a:lnTo>
                <a:lnTo>
                  <a:pt x="621919" y="1143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1948" y="3861815"/>
            <a:ext cx="1216660" cy="905510"/>
          </a:xfrm>
          <a:custGeom>
            <a:avLst/>
            <a:gdLst/>
            <a:ahLst/>
            <a:cxnLst/>
            <a:rect l="l" t="t" r="r" b="b"/>
            <a:pathLst>
              <a:path w="1216660" h="905510">
                <a:moveTo>
                  <a:pt x="228600" y="676655"/>
                </a:moveTo>
                <a:lnTo>
                  <a:pt x="0" y="790955"/>
                </a:lnTo>
                <a:lnTo>
                  <a:pt x="228600" y="905255"/>
                </a:lnTo>
                <a:lnTo>
                  <a:pt x="228600" y="829055"/>
                </a:lnTo>
                <a:lnTo>
                  <a:pt x="190500" y="829055"/>
                </a:lnTo>
                <a:lnTo>
                  <a:pt x="190500" y="752855"/>
                </a:lnTo>
                <a:lnTo>
                  <a:pt x="228600" y="752855"/>
                </a:lnTo>
                <a:lnTo>
                  <a:pt x="228600" y="676655"/>
                </a:lnTo>
                <a:close/>
              </a:path>
              <a:path w="1216660" h="905510">
                <a:moveTo>
                  <a:pt x="228600" y="752855"/>
                </a:moveTo>
                <a:lnTo>
                  <a:pt x="190500" y="752855"/>
                </a:lnTo>
                <a:lnTo>
                  <a:pt x="190500" y="829055"/>
                </a:lnTo>
                <a:lnTo>
                  <a:pt x="228600" y="829055"/>
                </a:lnTo>
                <a:lnTo>
                  <a:pt x="228600" y="752855"/>
                </a:lnTo>
                <a:close/>
              </a:path>
              <a:path w="1216660" h="905510">
                <a:moveTo>
                  <a:pt x="655827" y="752855"/>
                </a:moveTo>
                <a:lnTo>
                  <a:pt x="228600" y="752855"/>
                </a:lnTo>
                <a:lnTo>
                  <a:pt x="228600" y="829055"/>
                </a:lnTo>
                <a:lnTo>
                  <a:pt x="693927" y="829055"/>
                </a:lnTo>
                <a:lnTo>
                  <a:pt x="708775" y="826049"/>
                </a:lnTo>
                <a:lnTo>
                  <a:pt x="720883" y="817864"/>
                </a:lnTo>
                <a:lnTo>
                  <a:pt x="729039" y="805749"/>
                </a:lnTo>
                <a:lnTo>
                  <a:pt x="732027" y="790955"/>
                </a:lnTo>
                <a:lnTo>
                  <a:pt x="655827" y="790955"/>
                </a:lnTo>
                <a:lnTo>
                  <a:pt x="655827" y="752855"/>
                </a:lnTo>
                <a:close/>
              </a:path>
              <a:path w="1216660" h="905510">
                <a:moveTo>
                  <a:pt x="987932" y="76199"/>
                </a:moveTo>
                <a:lnTo>
                  <a:pt x="693927" y="76199"/>
                </a:lnTo>
                <a:lnTo>
                  <a:pt x="679134" y="79188"/>
                </a:lnTo>
                <a:lnTo>
                  <a:pt x="667019" y="87344"/>
                </a:lnTo>
                <a:lnTo>
                  <a:pt x="658834" y="99452"/>
                </a:lnTo>
                <a:lnTo>
                  <a:pt x="655827" y="114299"/>
                </a:lnTo>
                <a:lnTo>
                  <a:pt x="655827" y="790955"/>
                </a:lnTo>
                <a:lnTo>
                  <a:pt x="693927" y="752855"/>
                </a:lnTo>
                <a:lnTo>
                  <a:pt x="732027" y="752855"/>
                </a:lnTo>
                <a:lnTo>
                  <a:pt x="732027" y="152399"/>
                </a:lnTo>
                <a:lnTo>
                  <a:pt x="693927" y="152399"/>
                </a:lnTo>
                <a:lnTo>
                  <a:pt x="732027" y="114299"/>
                </a:lnTo>
                <a:lnTo>
                  <a:pt x="987932" y="114299"/>
                </a:lnTo>
                <a:lnTo>
                  <a:pt x="987932" y="76199"/>
                </a:lnTo>
                <a:close/>
              </a:path>
              <a:path w="1216660" h="905510">
                <a:moveTo>
                  <a:pt x="732027" y="752855"/>
                </a:moveTo>
                <a:lnTo>
                  <a:pt x="693927" y="752855"/>
                </a:lnTo>
                <a:lnTo>
                  <a:pt x="655827" y="790955"/>
                </a:lnTo>
                <a:lnTo>
                  <a:pt x="732027" y="790955"/>
                </a:lnTo>
                <a:lnTo>
                  <a:pt x="732027" y="752855"/>
                </a:lnTo>
                <a:close/>
              </a:path>
              <a:path w="1216660" h="905510">
                <a:moveTo>
                  <a:pt x="987932" y="0"/>
                </a:moveTo>
                <a:lnTo>
                  <a:pt x="987932" y="228599"/>
                </a:lnTo>
                <a:lnTo>
                  <a:pt x="1140332" y="152399"/>
                </a:lnTo>
                <a:lnTo>
                  <a:pt x="1026032" y="152399"/>
                </a:lnTo>
                <a:lnTo>
                  <a:pt x="1026032" y="76199"/>
                </a:lnTo>
                <a:lnTo>
                  <a:pt x="1140332" y="76199"/>
                </a:lnTo>
                <a:lnTo>
                  <a:pt x="987932" y="0"/>
                </a:lnTo>
                <a:close/>
              </a:path>
              <a:path w="1216660" h="905510">
                <a:moveTo>
                  <a:pt x="732027" y="114299"/>
                </a:moveTo>
                <a:lnTo>
                  <a:pt x="693927" y="152399"/>
                </a:lnTo>
                <a:lnTo>
                  <a:pt x="732027" y="152399"/>
                </a:lnTo>
                <a:lnTo>
                  <a:pt x="732027" y="114299"/>
                </a:lnTo>
                <a:close/>
              </a:path>
              <a:path w="1216660" h="905510">
                <a:moveTo>
                  <a:pt x="987932" y="114299"/>
                </a:moveTo>
                <a:lnTo>
                  <a:pt x="732027" y="114299"/>
                </a:lnTo>
                <a:lnTo>
                  <a:pt x="732027" y="152399"/>
                </a:lnTo>
                <a:lnTo>
                  <a:pt x="987932" y="152399"/>
                </a:lnTo>
                <a:lnTo>
                  <a:pt x="987932" y="114299"/>
                </a:lnTo>
                <a:close/>
              </a:path>
              <a:path w="1216660" h="905510">
                <a:moveTo>
                  <a:pt x="1140332" y="76199"/>
                </a:moveTo>
                <a:lnTo>
                  <a:pt x="1026032" y="76199"/>
                </a:lnTo>
                <a:lnTo>
                  <a:pt x="1026032" y="152399"/>
                </a:lnTo>
                <a:lnTo>
                  <a:pt x="1140332" y="152399"/>
                </a:lnTo>
                <a:lnTo>
                  <a:pt x="1216532" y="114299"/>
                </a:lnTo>
                <a:lnTo>
                  <a:pt x="1140332" y="76199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57928" y="3648455"/>
            <a:ext cx="1111885" cy="229870"/>
          </a:xfrm>
          <a:custGeom>
            <a:avLst/>
            <a:gdLst/>
            <a:ahLst/>
            <a:cxnLst/>
            <a:rect l="l" t="t" r="r" b="b"/>
            <a:pathLst>
              <a:path w="1111885" h="229870">
                <a:moveTo>
                  <a:pt x="883285" y="889"/>
                </a:moveTo>
                <a:lnTo>
                  <a:pt x="883285" y="229489"/>
                </a:lnTo>
                <a:lnTo>
                  <a:pt x="1035685" y="153289"/>
                </a:lnTo>
                <a:lnTo>
                  <a:pt x="921385" y="153289"/>
                </a:lnTo>
                <a:lnTo>
                  <a:pt x="921385" y="77089"/>
                </a:lnTo>
                <a:lnTo>
                  <a:pt x="1035685" y="77089"/>
                </a:lnTo>
                <a:lnTo>
                  <a:pt x="883285" y="889"/>
                </a:lnTo>
                <a:close/>
              </a:path>
              <a:path w="1111885" h="22987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1111885" h="229870">
                <a:moveTo>
                  <a:pt x="517779" y="114300"/>
                </a:moveTo>
                <a:lnTo>
                  <a:pt x="517779" y="115189"/>
                </a:lnTo>
                <a:lnTo>
                  <a:pt x="520785" y="129982"/>
                </a:lnTo>
                <a:lnTo>
                  <a:pt x="528970" y="142097"/>
                </a:lnTo>
                <a:lnTo>
                  <a:pt x="541085" y="150282"/>
                </a:lnTo>
                <a:lnTo>
                  <a:pt x="555879" y="153289"/>
                </a:lnTo>
                <a:lnTo>
                  <a:pt x="883285" y="153289"/>
                </a:lnTo>
                <a:lnTo>
                  <a:pt x="883285" y="152400"/>
                </a:lnTo>
                <a:lnTo>
                  <a:pt x="555879" y="152400"/>
                </a:lnTo>
                <a:lnTo>
                  <a:pt x="517779" y="114300"/>
                </a:lnTo>
                <a:close/>
              </a:path>
              <a:path w="1111885" h="229870">
                <a:moveTo>
                  <a:pt x="1035685" y="77089"/>
                </a:moveTo>
                <a:lnTo>
                  <a:pt x="921385" y="77089"/>
                </a:lnTo>
                <a:lnTo>
                  <a:pt x="921385" y="153289"/>
                </a:lnTo>
                <a:lnTo>
                  <a:pt x="1035685" y="153289"/>
                </a:lnTo>
                <a:lnTo>
                  <a:pt x="1111885" y="115189"/>
                </a:lnTo>
                <a:lnTo>
                  <a:pt x="1035685" y="77089"/>
                </a:lnTo>
                <a:close/>
              </a:path>
              <a:path w="1111885" h="22987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1111885" h="229870">
                <a:moveTo>
                  <a:pt x="555879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551504" y="152400"/>
                </a:lnTo>
                <a:lnTo>
                  <a:pt x="541085" y="150282"/>
                </a:lnTo>
                <a:lnTo>
                  <a:pt x="528970" y="142097"/>
                </a:lnTo>
                <a:lnTo>
                  <a:pt x="520785" y="129982"/>
                </a:lnTo>
                <a:lnTo>
                  <a:pt x="517779" y="115189"/>
                </a:lnTo>
                <a:lnTo>
                  <a:pt x="517779" y="114300"/>
                </a:lnTo>
                <a:lnTo>
                  <a:pt x="593090" y="114300"/>
                </a:lnTo>
                <a:lnTo>
                  <a:pt x="555879" y="77089"/>
                </a:lnTo>
                <a:lnTo>
                  <a:pt x="560295" y="77089"/>
                </a:lnTo>
                <a:lnTo>
                  <a:pt x="555879" y="76200"/>
                </a:lnTo>
                <a:close/>
              </a:path>
              <a:path w="1111885" h="229870">
                <a:moveTo>
                  <a:pt x="593090" y="114300"/>
                </a:moveTo>
                <a:lnTo>
                  <a:pt x="517779" y="114300"/>
                </a:lnTo>
                <a:lnTo>
                  <a:pt x="555879" y="152400"/>
                </a:lnTo>
                <a:lnTo>
                  <a:pt x="883285" y="152400"/>
                </a:lnTo>
                <a:lnTo>
                  <a:pt x="883285" y="115189"/>
                </a:lnTo>
                <a:lnTo>
                  <a:pt x="593979" y="115189"/>
                </a:lnTo>
                <a:lnTo>
                  <a:pt x="593090" y="114300"/>
                </a:lnTo>
                <a:close/>
              </a:path>
              <a:path w="1111885" h="229870">
                <a:moveTo>
                  <a:pt x="560295" y="77089"/>
                </a:moveTo>
                <a:lnTo>
                  <a:pt x="555879" y="77089"/>
                </a:lnTo>
                <a:lnTo>
                  <a:pt x="593979" y="115189"/>
                </a:lnTo>
                <a:lnTo>
                  <a:pt x="593979" y="114300"/>
                </a:lnTo>
                <a:lnTo>
                  <a:pt x="590990" y="99452"/>
                </a:lnTo>
                <a:lnTo>
                  <a:pt x="582834" y="87344"/>
                </a:lnTo>
                <a:lnTo>
                  <a:pt x="570726" y="79188"/>
                </a:lnTo>
                <a:lnTo>
                  <a:pt x="560295" y="77089"/>
                </a:lnTo>
                <a:close/>
              </a:path>
              <a:path w="1111885" h="229870">
                <a:moveTo>
                  <a:pt x="883285" y="77089"/>
                </a:moveTo>
                <a:lnTo>
                  <a:pt x="560295" y="77089"/>
                </a:lnTo>
                <a:lnTo>
                  <a:pt x="570726" y="79188"/>
                </a:lnTo>
                <a:lnTo>
                  <a:pt x="582834" y="87344"/>
                </a:lnTo>
                <a:lnTo>
                  <a:pt x="590990" y="99452"/>
                </a:lnTo>
                <a:lnTo>
                  <a:pt x="593979" y="114300"/>
                </a:lnTo>
                <a:lnTo>
                  <a:pt x="593979" y="115189"/>
                </a:lnTo>
                <a:lnTo>
                  <a:pt x="883285" y="115189"/>
                </a:lnTo>
                <a:lnTo>
                  <a:pt x="883285" y="77089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959602" y="4628895"/>
            <a:ext cx="131953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4765"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средства разработки  и</a:t>
            </a:r>
            <a:r>
              <a:rPr sz="1050" spc="-10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администрирования 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95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61716" y="4014215"/>
            <a:ext cx="784860" cy="1873250"/>
          </a:xfrm>
          <a:custGeom>
            <a:avLst/>
            <a:gdLst/>
            <a:ahLst/>
            <a:cxnLst/>
            <a:rect l="l" t="t" r="r" b="b"/>
            <a:pathLst>
              <a:path w="784860" h="1873250">
                <a:moveTo>
                  <a:pt x="228599" y="1644446"/>
                </a:moveTo>
                <a:lnTo>
                  <a:pt x="0" y="1758746"/>
                </a:lnTo>
                <a:lnTo>
                  <a:pt x="228599" y="1873046"/>
                </a:lnTo>
                <a:lnTo>
                  <a:pt x="228599" y="1796846"/>
                </a:lnTo>
                <a:lnTo>
                  <a:pt x="190499" y="1796846"/>
                </a:lnTo>
                <a:lnTo>
                  <a:pt x="190499" y="1720646"/>
                </a:lnTo>
                <a:lnTo>
                  <a:pt x="228599" y="1720646"/>
                </a:lnTo>
                <a:lnTo>
                  <a:pt x="228599" y="1644446"/>
                </a:lnTo>
                <a:close/>
              </a:path>
              <a:path w="784860" h="1873250">
                <a:moveTo>
                  <a:pt x="228599" y="1720646"/>
                </a:moveTo>
                <a:lnTo>
                  <a:pt x="190499" y="1720646"/>
                </a:lnTo>
                <a:lnTo>
                  <a:pt x="190499" y="1796846"/>
                </a:lnTo>
                <a:lnTo>
                  <a:pt x="228599" y="1796846"/>
                </a:lnTo>
                <a:lnTo>
                  <a:pt x="228599" y="1720646"/>
                </a:lnTo>
                <a:close/>
              </a:path>
              <a:path w="784860" h="1873250">
                <a:moveTo>
                  <a:pt x="354330" y="1720646"/>
                </a:moveTo>
                <a:lnTo>
                  <a:pt x="228599" y="1720646"/>
                </a:lnTo>
                <a:lnTo>
                  <a:pt x="228599" y="1796846"/>
                </a:lnTo>
                <a:lnTo>
                  <a:pt x="392430" y="1796846"/>
                </a:lnTo>
                <a:lnTo>
                  <a:pt x="407277" y="1793852"/>
                </a:lnTo>
                <a:lnTo>
                  <a:pt x="419385" y="1785688"/>
                </a:lnTo>
                <a:lnTo>
                  <a:pt x="427541" y="1773577"/>
                </a:lnTo>
                <a:lnTo>
                  <a:pt x="430530" y="1758746"/>
                </a:lnTo>
                <a:lnTo>
                  <a:pt x="354330" y="1758746"/>
                </a:lnTo>
                <a:lnTo>
                  <a:pt x="354330" y="1720646"/>
                </a:lnTo>
                <a:close/>
              </a:path>
              <a:path w="784860" h="1873250">
                <a:moveTo>
                  <a:pt x="556259" y="76199"/>
                </a:moveTo>
                <a:lnTo>
                  <a:pt x="392430" y="76199"/>
                </a:lnTo>
                <a:lnTo>
                  <a:pt x="377582" y="79188"/>
                </a:lnTo>
                <a:lnTo>
                  <a:pt x="365474" y="87344"/>
                </a:lnTo>
                <a:lnTo>
                  <a:pt x="357318" y="99452"/>
                </a:lnTo>
                <a:lnTo>
                  <a:pt x="354330" y="114299"/>
                </a:lnTo>
                <a:lnTo>
                  <a:pt x="354330" y="1758746"/>
                </a:lnTo>
                <a:lnTo>
                  <a:pt x="392430" y="1720646"/>
                </a:lnTo>
                <a:lnTo>
                  <a:pt x="430530" y="1720646"/>
                </a:lnTo>
                <a:lnTo>
                  <a:pt x="430530" y="152399"/>
                </a:lnTo>
                <a:lnTo>
                  <a:pt x="392430" y="152399"/>
                </a:lnTo>
                <a:lnTo>
                  <a:pt x="430530" y="114299"/>
                </a:lnTo>
                <a:lnTo>
                  <a:pt x="556259" y="114299"/>
                </a:lnTo>
                <a:lnTo>
                  <a:pt x="556259" y="76199"/>
                </a:lnTo>
                <a:close/>
              </a:path>
              <a:path w="784860" h="1873250">
                <a:moveTo>
                  <a:pt x="430530" y="1720646"/>
                </a:moveTo>
                <a:lnTo>
                  <a:pt x="392430" y="1720646"/>
                </a:lnTo>
                <a:lnTo>
                  <a:pt x="354330" y="1758746"/>
                </a:lnTo>
                <a:lnTo>
                  <a:pt x="430530" y="1758746"/>
                </a:lnTo>
                <a:lnTo>
                  <a:pt x="430530" y="1720646"/>
                </a:lnTo>
                <a:close/>
              </a:path>
              <a:path w="784860" h="1873250">
                <a:moveTo>
                  <a:pt x="556259" y="0"/>
                </a:moveTo>
                <a:lnTo>
                  <a:pt x="556259" y="228599"/>
                </a:lnTo>
                <a:lnTo>
                  <a:pt x="708659" y="152399"/>
                </a:lnTo>
                <a:lnTo>
                  <a:pt x="594359" y="152399"/>
                </a:lnTo>
                <a:lnTo>
                  <a:pt x="594359" y="76199"/>
                </a:lnTo>
                <a:lnTo>
                  <a:pt x="708659" y="76199"/>
                </a:lnTo>
                <a:lnTo>
                  <a:pt x="556259" y="0"/>
                </a:lnTo>
                <a:close/>
              </a:path>
              <a:path w="784860" h="1873250">
                <a:moveTo>
                  <a:pt x="430530" y="114299"/>
                </a:moveTo>
                <a:lnTo>
                  <a:pt x="392430" y="152399"/>
                </a:lnTo>
                <a:lnTo>
                  <a:pt x="430530" y="152399"/>
                </a:lnTo>
                <a:lnTo>
                  <a:pt x="430530" y="114299"/>
                </a:lnTo>
                <a:close/>
              </a:path>
              <a:path w="784860" h="1873250">
                <a:moveTo>
                  <a:pt x="556259" y="114299"/>
                </a:moveTo>
                <a:lnTo>
                  <a:pt x="430530" y="114299"/>
                </a:lnTo>
                <a:lnTo>
                  <a:pt x="430530" y="152399"/>
                </a:lnTo>
                <a:lnTo>
                  <a:pt x="556259" y="152399"/>
                </a:lnTo>
                <a:lnTo>
                  <a:pt x="556259" y="114299"/>
                </a:lnTo>
                <a:close/>
              </a:path>
              <a:path w="784860" h="1873250">
                <a:moveTo>
                  <a:pt x="708659" y="76199"/>
                </a:moveTo>
                <a:lnTo>
                  <a:pt x="594359" y="76199"/>
                </a:lnTo>
                <a:lnTo>
                  <a:pt x="594359" y="152399"/>
                </a:lnTo>
                <a:lnTo>
                  <a:pt x="708659" y="152399"/>
                </a:lnTo>
                <a:lnTo>
                  <a:pt x="784859" y="114299"/>
                </a:lnTo>
                <a:lnTo>
                  <a:pt x="708659" y="76199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0676" y="5422391"/>
            <a:ext cx="701039" cy="701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98091" y="6118707"/>
            <a:ext cx="140970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клиент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110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для индустриальных</a:t>
            </a:r>
            <a:r>
              <a:rPr sz="1050" spc="-15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ПК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67027" y="5469635"/>
            <a:ext cx="289559" cy="303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66159" y="4279391"/>
            <a:ext cx="1649095" cy="262255"/>
          </a:xfrm>
          <a:custGeom>
            <a:avLst/>
            <a:gdLst/>
            <a:ahLst/>
            <a:cxnLst/>
            <a:rect l="l" t="t" r="r" b="b"/>
            <a:pathLst>
              <a:path w="1649095" h="262254">
                <a:moveTo>
                  <a:pt x="0" y="262128"/>
                </a:moveTo>
                <a:lnTo>
                  <a:pt x="1648967" y="262128"/>
                </a:lnTo>
                <a:lnTo>
                  <a:pt x="1648967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84523" y="4317619"/>
            <a:ext cx="13868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сервер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90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77696" y="5772911"/>
            <a:ext cx="288035" cy="303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5167" y="5573267"/>
            <a:ext cx="551815" cy="229870"/>
          </a:xfrm>
          <a:custGeom>
            <a:avLst/>
            <a:gdLst/>
            <a:ahLst/>
            <a:cxnLst/>
            <a:rect l="l" t="t" r="r" b="b"/>
            <a:pathLst>
              <a:path w="551814" h="229870">
                <a:moveTo>
                  <a:pt x="322833" y="634"/>
                </a:moveTo>
                <a:lnTo>
                  <a:pt x="322833" y="229273"/>
                </a:lnTo>
                <a:lnTo>
                  <a:pt x="475233" y="153073"/>
                </a:lnTo>
                <a:lnTo>
                  <a:pt x="360933" y="153073"/>
                </a:lnTo>
                <a:lnTo>
                  <a:pt x="360933" y="76873"/>
                </a:lnTo>
                <a:lnTo>
                  <a:pt x="475259" y="76873"/>
                </a:lnTo>
                <a:lnTo>
                  <a:pt x="322833" y="634"/>
                </a:lnTo>
                <a:close/>
              </a:path>
              <a:path w="551814" h="229870">
                <a:moveTo>
                  <a:pt x="228600" y="0"/>
                </a:moveTo>
                <a:lnTo>
                  <a:pt x="0" y="114299"/>
                </a:lnTo>
                <a:lnTo>
                  <a:pt x="228600" y="228599"/>
                </a:lnTo>
                <a:lnTo>
                  <a:pt x="228600" y="152399"/>
                </a:lnTo>
                <a:lnTo>
                  <a:pt x="190500" y="152399"/>
                </a:lnTo>
                <a:lnTo>
                  <a:pt x="190500" y="76199"/>
                </a:lnTo>
                <a:lnTo>
                  <a:pt x="228600" y="76199"/>
                </a:lnTo>
                <a:lnTo>
                  <a:pt x="228600" y="0"/>
                </a:lnTo>
                <a:close/>
              </a:path>
              <a:path w="551814" h="229870">
                <a:moveTo>
                  <a:pt x="237617" y="114299"/>
                </a:moveTo>
                <a:lnTo>
                  <a:pt x="237617" y="114973"/>
                </a:lnTo>
                <a:lnTo>
                  <a:pt x="240605" y="129804"/>
                </a:lnTo>
                <a:lnTo>
                  <a:pt x="248761" y="141914"/>
                </a:lnTo>
                <a:lnTo>
                  <a:pt x="260869" y="150079"/>
                </a:lnTo>
                <a:lnTo>
                  <a:pt x="275717" y="153073"/>
                </a:lnTo>
                <a:lnTo>
                  <a:pt x="322833" y="153073"/>
                </a:lnTo>
                <a:lnTo>
                  <a:pt x="322833" y="152399"/>
                </a:lnTo>
                <a:lnTo>
                  <a:pt x="275717" y="152399"/>
                </a:lnTo>
                <a:lnTo>
                  <a:pt x="237617" y="114299"/>
                </a:lnTo>
                <a:close/>
              </a:path>
              <a:path w="551814" h="229870">
                <a:moveTo>
                  <a:pt x="475259" y="76873"/>
                </a:moveTo>
                <a:lnTo>
                  <a:pt x="360933" y="76873"/>
                </a:lnTo>
                <a:lnTo>
                  <a:pt x="360933" y="153073"/>
                </a:lnTo>
                <a:lnTo>
                  <a:pt x="475233" y="153073"/>
                </a:lnTo>
                <a:lnTo>
                  <a:pt x="551433" y="114973"/>
                </a:lnTo>
                <a:lnTo>
                  <a:pt x="475259" y="76873"/>
                </a:lnTo>
                <a:close/>
              </a:path>
              <a:path w="551814" h="229870">
                <a:moveTo>
                  <a:pt x="228600" y="76199"/>
                </a:moveTo>
                <a:lnTo>
                  <a:pt x="190500" y="76199"/>
                </a:lnTo>
                <a:lnTo>
                  <a:pt x="190500" y="152399"/>
                </a:lnTo>
                <a:lnTo>
                  <a:pt x="228600" y="152399"/>
                </a:lnTo>
                <a:lnTo>
                  <a:pt x="228600" y="76199"/>
                </a:lnTo>
                <a:close/>
              </a:path>
              <a:path w="551814" h="229870">
                <a:moveTo>
                  <a:pt x="275717" y="76199"/>
                </a:moveTo>
                <a:lnTo>
                  <a:pt x="228600" y="76199"/>
                </a:lnTo>
                <a:lnTo>
                  <a:pt x="228600" y="152399"/>
                </a:lnTo>
                <a:lnTo>
                  <a:pt x="272378" y="152399"/>
                </a:lnTo>
                <a:lnTo>
                  <a:pt x="260869" y="150079"/>
                </a:lnTo>
                <a:lnTo>
                  <a:pt x="248761" y="141914"/>
                </a:lnTo>
                <a:lnTo>
                  <a:pt x="240605" y="129804"/>
                </a:lnTo>
                <a:lnTo>
                  <a:pt x="237617" y="114973"/>
                </a:lnTo>
                <a:lnTo>
                  <a:pt x="237617" y="114299"/>
                </a:lnTo>
                <a:lnTo>
                  <a:pt x="313143" y="114299"/>
                </a:lnTo>
                <a:lnTo>
                  <a:pt x="275717" y="76873"/>
                </a:lnTo>
                <a:lnTo>
                  <a:pt x="279055" y="76873"/>
                </a:lnTo>
                <a:lnTo>
                  <a:pt x="275717" y="76199"/>
                </a:lnTo>
                <a:close/>
              </a:path>
              <a:path w="551814" h="229870">
                <a:moveTo>
                  <a:pt x="313143" y="114299"/>
                </a:moveTo>
                <a:lnTo>
                  <a:pt x="237617" y="114299"/>
                </a:lnTo>
                <a:lnTo>
                  <a:pt x="275717" y="152399"/>
                </a:lnTo>
                <a:lnTo>
                  <a:pt x="322833" y="152399"/>
                </a:lnTo>
                <a:lnTo>
                  <a:pt x="322833" y="114973"/>
                </a:lnTo>
                <a:lnTo>
                  <a:pt x="313817" y="114973"/>
                </a:lnTo>
                <a:lnTo>
                  <a:pt x="313143" y="114299"/>
                </a:lnTo>
                <a:close/>
              </a:path>
              <a:path w="551814" h="229870">
                <a:moveTo>
                  <a:pt x="279055" y="76873"/>
                </a:moveTo>
                <a:lnTo>
                  <a:pt x="275717" y="76873"/>
                </a:lnTo>
                <a:lnTo>
                  <a:pt x="313817" y="114973"/>
                </a:lnTo>
                <a:lnTo>
                  <a:pt x="313817" y="114299"/>
                </a:lnTo>
                <a:lnTo>
                  <a:pt x="310828" y="99468"/>
                </a:lnTo>
                <a:lnTo>
                  <a:pt x="302672" y="87358"/>
                </a:lnTo>
                <a:lnTo>
                  <a:pt x="290564" y="79193"/>
                </a:lnTo>
                <a:lnTo>
                  <a:pt x="279055" y="76873"/>
                </a:lnTo>
                <a:close/>
              </a:path>
              <a:path w="551814" h="229870">
                <a:moveTo>
                  <a:pt x="322833" y="76873"/>
                </a:moveTo>
                <a:lnTo>
                  <a:pt x="279055" y="76873"/>
                </a:lnTo>
                <a:lnTo>
                  <a:pt x="290564" y="79193"/>
                </a:lnTo>
                <a:lnTo>
                  <a:pt x="302672" y="87358"/>
                </a:lnTo>
                <a:lnTo>
                  <a:pt x="310828" y="99468"/>
                </a:lnTo>
                <a:lnTo>
                  <a:pt x="313817" y="114299"/>
                </a:lnTo>
                <a:lnTo>
                  <a:pt x="313817" y="114973"/>
                </a:lnTo>
                <a:lnTo>
                  <a:pt x="322833" y="114973"/>
                </a:lnTo>
                <a:lnTo>
                  <a:pt x="322833" y="76873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5167" y="5757671"/>
            <a:ext cx="551815" cy="229235"/>
          </a:xfrm>
          <a:custGeom>
            <a:avLst/>
            <a:gdLst/>
            <a:ahLst/>
            <a:cxnLst/>
            <a:rect l="l" t="t" r="r" b="b"/>
            <a:pathLst>
              <a:path w="551814" h="229235">
                <a:moveTo>
                  <a:pt x="228600" y="507"/>
                </a:moveTo>
                <a:lnTo>
                  <a:pt x="0" y="114807"/>
                </a:lnTo>
                <a:lnTo>
                  <a:pt x="228600" y="229107"/>
                </a:lnTo>
                <a:lnTo>
                  <a:pt x="228600" y="152907"/>
                </a:lnTo>
                <a:lnTo>
                  <a:pt x="190500" y="152907"/>
                </a:lnTo>
                <a:lnTo>
                  <a:pt x="190500" y="76707"/>
                </a:lnTo>
                <a:lnTo>
                  <a:pt x="228600" y="76707"/>
                </a:lnTo>
                <a:lnTo>
                  <a:pt x="228600" y="507"/>
                </a:lnTo>
                <a:close/>
              </a:path>
              <a:path w="551814" h="229235">
                <a:moveTo>
                  <a:pt x="322833" y="0"/>
                </a:moveTo>
                <a:lnTo>
                  <a:pt x="322833" y="228599"/>
                </a:lnTo>
                <a:lnTo>
                  <a:pt x="475233" y="152399"/>
                </a:lnTo>
                <a:lnTo>
                  <a:pt x="360933" y="152399"/>
                </a:lnTo>
                <a:lnTo>
                  <a:pt x="360933" y="76199"/>
                </a:lnTo>
                <a:lnTo>
                  <a:pt x="475233" y="76199"/>
                </a:lnTo>
                <a:lnTo>
                  <a:pt x="322833" y="0"/>
                </a:lnTo>
                <a:close/>
              </a:path>
              <a:path w="551814" h="229235">
                <a:moveTo>
                  <a:pt x="228600" y="76707"/>
                </a:moveTo>
                <a:lnTo>
                  <a:pt x="190500" y="76707"/>
                </a:lnTo>
                <a:lnTo>
                  <a:pt x="190500" y="152907"/>
                </a:lnTo>
                <a:lnTo>
                  <a:pt x="228600" y="152907"/>
                </a:lnTo>
                <a:lnTo>
                  <a:pt x="228600" y="76707"/>
                </a:lnTo>
                <a:close/>
              </a:path>
              <a:path w="551814" h="229235">
                <a:moveTo>
                  <a:pt x="273197" y="76707"/>
                </a:moveTo>
                <a:lnTo>
                  <a:pt x="228600" y="76707"/>
                </a:lnTo>
                <a:lnTo>
                  <a:pt x="228600" y="152907"/>
                </a:lnTo>
                <a:lnTo>
                  <a:pt x="275717" y="152907"/>
                </a:lnTo>
                <a:lnTo>
                  <a:pt x="278236" y="152399"/>
                </a:lnTo>
                <a:lnTo>
                  <a:pt x="275717" y="152399"/>
                </a:lnTo>
                <a:lnTo>
                  <a:pt x="313308" y="114807"/>
                </a:lnTo>
                <a:lnTo>
                  <a:pt x="237617" y="114807"/>
                </a:lnTo>
                <a:lnTo>
                  <a:pt x="237617" y="114299"/>
                </a:lnTo>
                <a:lnTo>
                  <a:pt x="240605" y="99468"/>
                </a:lnTo>
                <a:lnTo>
                  <a:pt x="248761" y="87358"/>
                </a:lnTo>
                <a:lnTo>
                  <a:pt x="260869" y="79193"/>
                </a:lnTo>
                <a:lnTo>
                  <a:pt x="273197" y="76707"/>
                </a:lnTo>
                <a:close/>
              </a:path>
              <a:path w="551814" h="229235">
                <a:moveTo>
                  <a:pt x="313817" y="114299"/>
                </a:moveTo>
                <a:lnTo>
                  <a:pt x="275717" y="152399"/>
                </a:lnTo>
                <a:lnTo>
                  <a:pt x="278236" y="152399"/>
                </a:lnTo>
                <a:lnTo>
                  <a:pt x="290564" y="149914"/>
                </a:lnTo>
                <a:lnTo>
                  <a:pt x="302672" y="141749"/>
                </a:lnTo>
                <a:lnTo>
                  <a:pt x="310828" y="129639"/>
                </a:lnTo>
                <a:lnTo>
                  <a:pt x="313817" y="114807"/>
                </a:lnTo>
                <a:lnTo>
                  <a:pt x="313817" y="114299"/>
                </a:lnTo>
                <a:close/>
              </a:path>
              <a:path w="551814" h="229235">
                <a:moveTo>
                  <a:pt x="322833" y="114299"/>
                </a:moveTo>
                <a:lnTo>
                  <a:pt x="313817" y="114299"/>
                </a:lnTo>
                <a:lnTo>
                  <a:pt x="313817" y="114807"/>
                </a:lnTo>
                <a:lnTo>
                  <a:pt x="310828" y="129639"/>
                </a:lnTo>
                <a:lnTo>
                  <a:pt x="302672" y="141749"/>
                </a:lnTo>
                <a:lnTo>
                  <a:pt x="290564" y="149914"/>
                </a:lnTo>
                <a:lnTo>
                  <a:pt x="278236" y="152399"/>
                </a:lnTo>
                <a:lnTo>
                  <a:pt x="322833" y="152399"/>
                </a:lnTo>
                <a:lnTo>
                  <a:pt x="322833" y="114299"/>
                </a:lnTo>
                <a:close/>
              </a:path>
              <a:path w="551814" h="229235">
                <a:moveTo>
                  <a:pt x="475233" y="76199"/>
                </a:moveTo>
                <a:lnTo>
                  <a:pt x="360933" y="76199"/>
                </a:lnTo>
                <a:lnTo>
                  <a:pt x="360933" y="152399"/>
                </a:lnTo>
                <a:lnTo>
                  <a:pt x="475233" y="152399"/>
                </a:lnTo>
                <a:lnTo>
                  <a:pt x="551433" y="114299"/>
                </a:lnTo>
                <a:lnTo>
                  <a:pt x="475233" y="76199"/>
                </a:lnTo>
                <a:close/>
              </a:path>
              <a:path w="551814" h="229235">
                <a:moveTo>
                  <a:pt x="322833" y="76199"/>
                </a:moveTo>
                <a:lnTo>
                  <a:pt x="275717" y="76199"/>
                </a:lnTo>
                <a:lnTo>
                  <a:pt x="260869" y="79193"/>
                </a:lnTo>
                <a:lnTo>
                  <a:pt x="248761" y="87358"/>
                </a:lnTo>
                <a:lnTo>
                  <a:pt x="240605" y="99468"/>
                </a:lnTo>
                <a:lnTo>
                  <a:pt x="237617" y="114299"/>
                </a:lnTo>
                <a:lnTo>
                  <a:pt x="237617" y="114807"/>
                </a:lnTo>
                <a:lnTo>
                  <a:pt x="275717" y="76707"/>
                </a:lnTo>
                <a:lnTo>
                  <a:pt x="322833" y="76707"/>
                </a:lnTo>
                <a:lnTo>
                  <a:pt x="322833" y="76199"/>
                </a:lnTo>
                <a:close/>
              </a:path>
              <a:path w="551814" h="229235">
                <a:moveTo>
                  <a:pt x="322833" y="76707"/>
                </a:moveTo>
                <a:lnTo>
                  <a:pt x="275717" y="76707"/>
                </a:lnTo>
                <a:lnTo>
                  <a:pt x="237617" y="114807"/>
                </a:lnTo>
                <a:lnTo>
                  <a:pt x="313308" y="114807"/>
                </a:lnTo>
                <a:lnTo>
                  <a:pt x="313817" y="114299"/>
                </a:lnTo>
                <a:lnTo>
                  <a:pt x="322833" y="114299"/>
                </a:lnTo>
                <a:lnTo>
                  <a:pt x="322833" y="767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67713" y="6123888"/>
            <a:ext cx="51689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сканеры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16096" y="5234940"/>
            <a:ext cx="1042415" cy="824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60520" y="4492752"/>
            <a:ext cx="278130" cy="651510"/>
          </a:xfrm>
          <a:custGeom>
            <a:avLst/>
            <a:gdLst/>
            <a:ahLst/>
            <a:cxnLst/>
            <a:rect l="l" t="t" r="r" b="b"/>
            <a:pathLst>
              <a:path w="278129" h="651510">
                <a:moveTo>
                  <a:pt x="76200" y="422910"/>
                </a:moveTo>
                <a:lnTo>
                  <a:pt x="0" y="422910"/>
                </a:lnTo>
                <a:lnTo>
                  <a:pt x="114300" y="651510"/>
                </a:lnTo>
                <a:lnTo>
                  <a:pt x="209550" y="461010"/>
                </a:lnTo>
                <a:lnTo>
                  <a:pt x="76200" y="461010"/>
                </a:lnTo>
                <a:lnTo>
                  <a:pt x="76200" y="422910"/>
                </a:lnTo>
                <a:close/>
              </a:path>
              <a:path w="278129" h="651510">
                <a:moveTo>
                  <a:pt x="125602" y="287655"/>
                </a:moveTo>
                <a:lnTo>
                  <a:pt x="114300" y="287655"/>
                </a:lnTo>
                <a:lnTo>
                  <a:pt x="99452" y="290643"/>
                </a:lnTo>
                <a:lnTo>
                  <a:pt x="87344" y="298799"/>
                </a:lnTo>
                <a:lnTo>
                  <a:pt x="79188" y="310907"/>
                </a:lnTo>
                <a:lnTo>
                  <a:pt x="76200" y="325755"/>
                </a:lnTo>
                <a:lnTo>
                  <a:pt x="76200" y="461010"/>
                </a:lnTo>
                <a:lnTo>
                  <a:pt x="152400" y="461010"/>
                </a:lnTo>
                <a:lnTo>
                  <a:pt x="152400" y="363855"/>
                </a:lnTo>
                <a:lnTo>
                  <a:pt x="114300" y="363855"/>
                </a:lnTo>
                <a:lnTo>
                  <a:pt x="152400" y="325755"/>
                </a:lnTo>
                <a:lnTo>
                  <a:pt x="125602" y="325755"/>
                </a:lnTo>
                <a:lnTo>
                  <a:pt x="125602" y="287655"/>
                </a:lnTo>
                <a:close/>
              </a:path>
              <a:path w="278129" h="651510">
                <a:moveTo>
                  <a:pt x="228600" y="422910"/>
                </a:moveTo>
                <a:lnTo>
                  <a:pt x="152400" y="422910"/>
                </a:lnTo>
                <a:lnTo>
                  <a:pt x="152400" y="461010"/>
                </a:lnTo>
                <a:lnTo>
                  <a:pt x="209550" y="461010"/>
                </a:lnTo>
                <a:lnTo>
                  <a:pt x="228600" y="422910"/>
                </a:lnTo>
                <a:close/>
              </a:path>
              <a:path w="278129" h="651510">
                <a:moveTo>
                  <a:pt x="152400" y="325755"/>
                </a:moveTo>
                <a:lnTo>
                  <a:pt x="114300" y="363855"/>
                </a:lnTo>
                <a:lnTo>
                  <a:pt x="152400" y="363855"/>
                </a:lnTo>
                <a:lnTo>
                  <a:pt x="152400" y="325755"/>
                </a:lnTo>
                <a:close/>
              </a:path>
              <a:path w="278129" h="651510">
                <a:moveTo>
                  <a:pt x="201802" y="287655"/>
                </a:moveTo>
                <a:lnTo>
                  <a:pt x="163702" y="287655"/>
                </a:lnTo>
                <a:lnTo>
                  <a:pt x="125602" y="325755"/>
                </a:lnTo>
                <a:lnTo>
                  <a:pt x="152400" y="325755"/>
                </a:lnTo>
                <a:lnTo>
                  <a:pt x="152400" y="363855"/>
                </a:lnTo>
                <a:lnTo>
                  <a:pt x="163702" y="363855"/>
                </a:lnTo>
                <a:lnTo>
                  <a:pt x="178550" y="360866"/>
                </a:lnTo>
                <a:lnTo>
                  <a:pt x="190658" y="352710"/>
                </a:lnTo>
                <a:lnTo>
                  <a:pt x="198814" y="340602"/>
                </a:lnTo>
                <a:lnTo>
                  <a:pt x="201802" y="325755"/>
                </a:lnTo>
                <a:lnTo>
                  <a:pt x="201802" y="287655"/>
                </a:lnTo>
                <a:close/>
              </a:path>
              <a:path w="278129" h="651510">
                <a:moveTo>
                  <a:pt x="201802" y="190500"/>
                </a:moveTo>
                <a:lnTo>
                  <a:pt x="125602" y="190500"/>
                </a:lnTo>
                <a:lnTo>
                  <a:pt x="125602" y="325755"/>
                </a:lnTo>
                <a:lnTo>
                  <a:pt x="163702" y="287655"/>
                </a:lnTo>
                <a:lnTo>
                  <a:pt x="201802" y="287655"/>
                </a:lnTo>
                <a:lnTo>
                  <a:pt x="201802" y="190500"/>
                </a:lnTo>
                <a:close/>
              </a:path>
              <a:path w="278129" h="651510">
                <a:moveTo>
                  <a:pt x="163702" y="0"/>
                </a:moveTo>
                <a:lnTo>
                  <a:pt x="49402" y="228600"/>
                </a:lnTo>
                <a:lnTo>
                  <a:pt x="125602" y="228600"/>
                </a:lnTo>
                <a:lnTo>
                  <a:pt x="125602" y="190500"/>
                </a:lnTo>
                <a:lnTo>
                  <a:pt x="258952" y="190500"/>
                </a:lnTo>
                <a:lnTo>
                  <a:pt x="163702" y="0"/>
                </a:lnTo>
                <a:close/>
              </a:path>
              <a:path w="278129" h="651510">
                <a:moveTo>
                  <a:pt x="258952" y="190500"/>
                </a:moveTo>
                <a:lnTo>
                  <a:pt x="201802" y="190500"/>
                </a:lnTo>
                <a:lnTo>
                  <a:pt x="201802" y="228600"/>
                </a:lnTo>
                <a:lnTo>
                  <a:pt x="278002" y="228600"/>
                </a:lnTo>
                <a:lnTo>
                  <a:pt x="258952" y="1905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625466" y="6146444"/>
            <a:ext cx="59753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andara"/>
                <a:cs typeface="Candara"/>
              </a:rPr>
              <a:t>п</a:t>
            </a:r>
            <a:r>
              <a:rPr sz="1050" dirty="0">
                <a:latin typeface="Candara"/>
                <a:cs typeface="Candara"/>
              </a:rPr>
              <a:t>р</a:t>
            </a:r>
            <a:r>
              <a:rPr sz="1050" spc="5" dirty="0">
                <a:latin typeface="Candara"/>
                <a:cs typeface="Candara"/>
              </a:rPr>
              <a:t>и</a:t>
            </a:r>
            <a:r>
              <a:rPr sz="1050" dirty="0">
                <a:latin typeface="Candara"/>
                <a:cs typeface="Candara"/>
              </a:rPr>
              <a:t>н</a:t>
            </a:r>
            <a:r>
              <a:rPr sz="1050" spc="5" dirty="0">
                <a:latin typeface="Candara"/>
                <a:cs typeface="Candara"/>
              </a:rPr>
              <a:t>т</a:t>
            </a:r>
            <a:r>
              <a:rPr sz="1050" dirty="0">
                <a:latin typeface="Candara"/>
                <a:cs typeface="Candara"/>
              </a:rPr>
              <a:t>еры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45964" y="5301996"/>
            <a:ext cx="629412" cy="588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70753" y="5404865"/>
            <a:ext cx="379730" cy="425450"/>
          </a:xfrm>
          <a:custGeom>
            <a:avLst/>
            <a:gdLst/>
            <a:ahLst/>
            <a:cxnLst/>
            <a:rect l="l" t="t" r="r" b="b"/>
            <a:pathLst>
              <a:path w="379729" h="425450">
                <a:moveTo>
                  <a:pt x="304546" y="0"/>
                </a:moveTo>
                <a:lnTo>
                  <a:pt x="361569" y="16256"/>
                </a:lnTo>
                <a:lnTo>
                  <a:pt x="368046" y="29337"/>
                </a:lnTo>
                <a:lnTo>
                  <a:pt x="366395" y="71628"/>
                </a:lnTo>
                <a:lnTo>
                  <a:pt x="376174" y="78232"/>
                </a:lnTo>
                <a:lnTo>
                  <a:pt x="374650" y="104267"/>
                </a:lnTo>
                <a:lnTo>
                  <a:pt x="379475" y="110744"/>
                </a:lnTo>
                <a:lnTo>
                  <a:pt x="379475" y="127127"/>
                </a:lnTo>
                <a:lnTo>
                  <a:pt x="371348" y="135255"/>
                </a:lnTo>
                <a:lnTo>
                  <a:pt x="366395" y="145034"/>
                </a:lnTo>
                <a:lnTo>
                  <a:pt x="361569" y="184086"/>
                </a:lnTo>
                <a:lnTo>
                  <a:pt x="346963" y="198755"/>
                </a:lnTo>
                <a:lnTo>
                  <a:pt x="346963" y="241109"/>
                </a:lnTo>
                <a:lnTo>
                  <a:pt x="128650" y="425196"/>
                </a:lnTo>
                <a:lnTo>
                  <a:pt x="110744" y="423570"/>
                </a:lnTo>
                <a:lnTo>
                  <a:pt x="0" y="38284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96128" y="5322951"/>
            <a:ext cx="260350" cy="156845"/>
          </a:xfrm>
          <a:custGeom>
            <a:avLst/>
            <a:gdLst/>
            <a:ahLst/>
            <a:cxnLst/>
            <a:rect l="l" t="t" r="r" b="b"/>
            <a:pathLst>
              <a:path w="260350" h="156845">
                <a:moveTo>
                  <a:pt x="0" y="156590"/>
                </a:moveTo>
                <a:lnTo>
                  <a:pt x="39570" y="94067"/>
                </a:lnTo>
                <a:lnTo>
                  <a:pt x="71455" y="67127"/>
                </a:lnTo>
                <a:lnTo>
                  <a:pt x="110296" y="43743"/>
                </a:lnTo>
                <a:lnTo>
                  <a:pt x="155260" y="24423"/>
                </a:lnTo>
                <a:lnTo>
                  <a:pt x="205513" y="9673"/>
                </a:lnTo>
                <a:lnTo>
                  <a:pt x="26022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11140" y="5329428"/>
            <a:ext cx="265430" cy="74930"/>
          </a:xfrm>
          <a:custGeom>
            <a:avLst/>
            <a:gdLst/>
            <a:ahLst/>
            <a:cxnLst/>
            <a:rect l="l" t="t" r="r" b="b"/>
            <a:pathLst>
              <a:path w="265429" h="74929">
                <a:moveTo>
                  <a:pt x="0" y="0"/>
                </a:moveTo>
                <a:lnTo>
                  <a:pt x="265175" y="7467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46091" y="4492752"/>
            <a:ext cx="898525" cy="741045"/>
          </a:xfrm>
          <a:custGeom>
            <a:avLst/>
            <a:gdLst/>
            <a:ahLst/>
            <a:cxnLst/>
            <a:rect l="l" t="t" r="r" b="b"/>
            <a:pathLst>
              <a:path w="898525" h="741045">
                <a:moveTo>
                  <a:pt x="745871" y="512445"/>
                </a:moveTo>
                <a:lnTo>
                  <a:pt x="669671" y="512445"/>
                </a:lnTo>
                <a:lnTo>
                  <a:pt x="783971" y="741045"/>
                </a:lnTo>
                <a:lnTo>
                  <a:pt x="879221" y="550545"/>
                </a:lnTo>
                <a:lnTo>
                  <a:pt x="745871" y="550545"/>
                </a:lnTo>
                <a:lnTo>
                  <a:pt x="745871" y="512445"/>
                </a:lnTo>
                <a:close/>
              </a:path>
              <a:path w="898525" h="741045">
                <a:moveTo>
                  <a:pt x="745871" y="497078"/>
                </a:moveTo>
                <a:lnTo>
                  <a:pt x="745871" y="550545"/>
                </a:lnTo>
                <a:lnTo>
                  <a:pt x="822071" y="550545"/>
                </a:lnTo>
                <a:lnTo>
                  <a:pt x="822071" y="535178"/>
                </a:lnTo>
                <a:lnTo>
                  <a:pt x="783971" y="535178"/>
                </a:lnTo>
                <a:lnTo>
                  <a:pt x="745871" y="497078"/>
                </a:lnTo>
                <a:close/>
              </a:path>
              <a:path w="898525" h="741045">
                <a:moveTo>
                  <a:pt x="898271" y="512445"/>
                </a:moveTo>
                <a:lnTo>
                  <a:pt x="822071" y="512445"/>
                </a:lnTo>
                <a:lnTo>
                  <a:pt x="822071" y="550545"/>
                </a:lnTo>
                <a:lnTo>
                  <a:pt x="879221" y="550545"/>
                </a:lnTo>
                <a:lnTo>
                  <a:pt x="898271" y="512445"/>
                </a:lnTo>
                <a:close/>
              </a:path>
              <a:path w="898525" h="741045">
                <a:moveTo>
                  <a:pt x="152400" y="190500"/>
                </a:moveTo>
                <a:lnTo>
                  <a:pt x="76200" y="190500"/>
                </a:lnTo>
                <a:lnTo>
                  <a:pt x="76200" y="497078"/>
                </a:lnTo>
                <a:lnTo>
                  <a:pt x="79188" y="511925"/>
                </a:lnTo>
                <a:lnTo>
                  <a:pt x="87344" y="524033"/>
                </a:lnTo>
                <a:lnTo>
                  <a:pt x="99452" y="532189"/>
                </a:lnTo>
                <a:lnTo>
                  <a:pt x="114300" y="535178"/>
                </a:lnTo>
                <a:lnTo>
                  <a:pt x="681037" y="535178"/>
                </a:lnTo>
                <a:lnTo>
                  <a:pt x="669671" y="512445"/>
                </a:lnTo>
                <a:lnTo>
                  <a:pt x="745871" y="512445"/>
                </a:lnTo>
                <a:lnTo>
                  <a:pt x="745871" y="497078"/>
                </a:lnTo>
                <a:lnTo>
                  <a:pt x="152400" y="497078"/>
                </a:lnTo>
                <a:lnTo>
                  <a:pt x="114300" y="458978"/>
                </a:lnTo>
                <a:lnTo>
                  <a:pt x="152400" y="458978"/>
                </a:lnTo>
                <a:lnTo>
                  <a:pt x="152400" y="190500"/>
                </a:lnTo>
                <a:close/>
              </a:path>
              <a:path w="898525" h="741045">
                <a:moveTo>
                  <a:pt x="783971" y="458978"/>
                </a:moveTo>
                <a:lnTo>
                  <a:pt x="152400" y="458978"/>
                </a:lnTo>
                <a:lnTo>
                  <a:pt x="152400" y="497078"/>
                </a:lnTo>
                <a:lnTo>
                  <a:pt x="745871" y="497078"/>
                </a:lnTo>
                <a:lnTo>
                  <a:pt x="783971" y="535178"/>
                </a:lnTo>
                <a:lnTo>
                  <a:pt x="822071" y="535178"/>
                </a:lnTo>
                <a:lnTo>
                  <a:pt x="822071" y="497078"/>
                </a:lnTo>
                <a:lnTo>
                  <a:pt x="819064" y="482284"/>
                </a:lnTo>
                <a:lnTo>
                  <a:pt x="810879" y="470169"/>
                </a:lnTo>
                <a:lnTo>
                  <a:pt x="798764" y="461984"/>
                </a:lnTo>
                <a:lnTo>
                  <a:pt x="783971" y="458978"/>
                </a:lnTo>
                <a:close/>
              </a:path>
              <a:path w="898525" h="741045">
                <a:moveTo>
                  <a:pt x="152400" y="458978"/>
                </a:moveTo>
                <a:lnTo>
                  <a:pt x="114300" y="458978"/>
                </a:lnTo>
                <a:lnTo>
                  <a:pt x="152400" y="497078"/>
                </a:lnTo>
                <a:lnTo>
                  <a:pt x="152400" y="458978"/>
                </a:lnTo>
                <a:close/>
              </a:path>
              <a:path w="898525" h="741045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898525" h="741045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77057" y="1527810"/>
            <a:ext cx="3006471" cy="11438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13988" y="783336"/>
            <a:ext cx="1272539" cy="12725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27372" y="2055876"/>
            <a:ext cx="441325" cy="1233170"/>
          </a:xfrm>
          <a:custGeom>
            <a:avLst/>
            <a:gdLst/>
            <a:ahLst/>
            <a:cxnLst/>
            <a:rect l="l" t="t" r="r" b="b"/>
            <a:pathLst>
              <a:path w="441325" h="1233170">
                <a:moveTo>
                  <a:pt x="146050" y="794765"/>
                </a:moveTo>
                <a:lnTo>
                  <a:pt x="0" y="794765"/>
                </a:lnTo>
                <a:lnTo>
                  <a:pt x="219075" y="1232915"/>
                </a:lnTo>
                <a:lnTo>
                  <a:pt x="401637" y="867790"/>
                </a:lnTo>
                <a:lnTo>
                  <a:pt x="146050" y="867790"/>
                </a:lnTo>
                <a:lnTo>
                  <a:pt x="146050" y="794765"/>
                </a:lnTo>
                <a:close/>
              </a:path>
              <a:path w="441325" h="1233170">
                <a:moveTo>
                  <a:pt x="148716" y="603219"/>
                </a:moveTo>
                <a:lnTo>
                  <a:pt x="146050" y="616458"/>
                </a:lnTo>
                <a:lnTo>
                  <a:pt x="146050" y="867790"/>
                </a:lnTo>
                <a:lnTo>
                  <a:pt x="292100" y="867790"/>
                </a:lnTo>
                <a:lnTo>
                  <a:pt x="292100" y="689483"/>
                </a:lnTo>
                <a:lnTo>
                  <a:pt x="219075" y="689483"/>
                </a:lnTo>
                <a:lnTo>
                  <a:pt x="292100" y="616458"/>
                </a:lnTo>
                <a:lnTo>
                  <a:pt x="148716" y="616458"/>
                </a:lnTo>
                <a:lnTo>
                  <a:pt x="148716" y="603219"/>
                </a:lnTo>
                <a:close/>
              </a:path>
              <a:path w="441325" h="1233170">
                <a:moveTo>
                  <a:pt x="438150" y="794765"/>
                </a:moveTo>
                <a:lnTo>
                  <a:pt x="292100" y="794765"/>
                </a:lnTo>
                <a:lnTo>
                  <a:pt x="292100" y="867790"/>
                </a:lnTo>
                <a:lnTo>
                  <a:pt x="401637" y="867790"/>
                </a:lnTo>
                <a:lnTo>
                  <a:pt x="438150" y="794765"/>
                </a:lnTo>
                <a:close/>
              </a:path>
              <a:path w="441325" h="1233170">
                <a:moveTo>
                  <a:pt x="292100" y="616458"/>
                </a:moveTo>
                <a:lnTo>
                  <a:pt x="219075" y="689483"/>
                </a:lnTo>
                <a:lnTo>
                  <a:pt x="221741" y="689483"/>
                </a:lnTo>
                <a:lnTo>
                  <a:pt x="250189" y="683734"/>
                </a:lnTo>
                <a:lnTo>
                  <a:pt x="273399" y="668067"/>
                </a:lnTo>
                <a:lnTo>
                  <a:pt x="289036" y="644852"/>
                </a:lnTo>
                <a:lnTo>
                  <a:pt x="292100" y="629672"/>
                </a:lnTo>
                <a:lnTo>
                  <a:pt x="292100" y="616458"/>
                </a:lnTo>
                <a:close/>
              </a:path>
              <a:path w="441325" h="1233170">
                <a:moveTo>
                  <a:pt x="292100" y="629672"/>
                </a:moveTo>
                <a:lnTo>
                  <a:pt x="289036" y="644852"/>
                </a:lnTo>
                <a:lnTo>
                  <a:pt x="273399" y="668067"/>
                </a:lnTo>
                <a:lnTo>
                  <a:pt x="250189" y="683734"/>
                </a:lnTo>
                <a:lnTo>
                  <a:pt x="221741" y="689483"/>
                </a:lnTo>
                <a:lnTo>
                  <a:pt x="292100" y="689483"/>
                </a:lnTo>
                <a:lnTo>
                  <a:pt x="292100" y="629672"/>
                </a:lnTo>
                <a:close/>
              </a:path>
              <a:path w="441325" h="1233170">
                <a:moveTo>
                  <a:pt x="294766" y="543433"/>
                </a:moveTo>
                <a:lnTo>
                  <a:pt x="221741" y="543433"/>
                </a:lnTo>
                <a:lnTo>
                  <a:pt x="148716" y="616458"/>
                </a:lnTo>
                <a:lnTo>
                  <a:pt x="292100" y="616458"/>
                </a:lnTo>
                <a:lnTo>
                  <a:pt x="292100" y="629672"/>
                </a:lnTo>
                <a:lnTo>
                  <a:pt x="294766" y="616458"/>
                </a:lnTo>
                <a:lnTo>
                  <a:pt x="294766" y="543433"/>
                </a:lnTo>
                <a:close/>
              </a:path>
              <a:path w="441325" h="1233170">
                <a:moveTo>
                  <a:pt x="221741" y="543433"/>
                </a:moveTo>
                <a:lnTo>
                  <a:pt x="219075" y="543433"/>
                </a:lnTo>
                <a:lnTo>
                  <a:pt x="190626" y="549163"/>
                </a:lnTo>
                <a:lnTo>
                  <a:pt x="167417" y="564800"/>
                </a:lnTo>
                <a:lnTo>
                  <a:pt x="151780" y="588010"/>
                </a:lnTo>
                <a:lnTo>
                  <a:pt x="148716" y="603219"/>
                </a:lnTo>
                <a:lnTo>
                  <a:pt x="148716" y="616458"/>
                </a:lnTo>
                <a:lnTo>
                  <a:pt x="221741" y="543433"/>
                </a:lnTo>
                <a:close/>
              </a:path>
              <a:path w="441325" h="1233170">
                <a:moveTo>
                  <a:pt x="294766" y="365125"/>
                </a:moveTo>
                <a:lnTo>
                  <a:pt x="148716" y="365125"/>
                </a:lnTo>
                <a:lnTo>
                  <a:pt x="148716" y="603219"/>
                </a:lnTo>
                <a:lnTo>
                  <a:pt x="151780" y="588010"/>
                </a:lnTo>
                <a:lnTo>
                  <a:pt x="167417" y="564800"/>
                </a:lnTo>
                <a:lnTo>
                  <a:pt x="190626" y="549163"/>
                </a:lnTo>
                <a:lnTo>
                  <a:pt x="219075" y="543433"/>
                </a:lnTo>
                <a:lnTo>
                  <a:pt x="294766" y="543433"/>
                </a:lnTo>
                <a:lnTo>
                  <a:pt x="294766" y="365125"/>
                </a:lnTo>
                <a:close/>
              </a:path>
              <a:path w="441325" h="1233170">
                <a:moveTo>
                  <a:pt x="221741" y="0"/>
                </a:moveTo>
                <a:lnTo>
                  <a:pt x="2666" y="438150"/>
                </a:lnTo>
                <a:lnTo>
                  <a:pt x="148716" y="438150"/>
                </a:lnTo>
                <a:lnTo>
                  <a:pt x="148716" y="365125"/>
                </a:lnTo>
                <a:lnTo>
                  <a:pt x="404304" y="365125"/>
                </a:lnTo>
                <a:lnTo>
                  <a:pt x="221741" y="0"/>
                </a:lnTo>
                <a:close/>
              </a:path>
              <a:path w="441325" h="1233170">
                <a:moveTo>
                  <a:pt x="404304" y="365125"/>
                </a:moveTo>
                <a:lnTo>
                  <a:pt x="294766" y="365125"/>
                </a:lnTo>
                <a:lnTo>
                  <a:pt x="294766" y="438150"/>
                </a:lnTo>
                <a:lnTo>
                  <a:pt x="440816" y="438150"/>
                </a:lnTo>
                <a:lnTo>
                  <a:pt x="404304" y="365125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5267" y="1973579"/>
            <a:ext cx="297180" cy="297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50464" y="4296155"/>
            <a:ext cx="237744" cy="23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56403" y="4680203"/>
            <a:ext cx="237744" cy="237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30723" y="4648200"/>
            <a:ext cx="298703" cy="298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9973" y="2600071"/>
            <a:ext cx="59753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Candara"/>
                <a:cs typeface="Candara"/>
              </a:rPr>
              <a:t>п</a:t>
            </a:r>
            <a:r>
              <a:rPr sz="1050" dirty="0">
                <a:latin typeface="Candara"/>
                <a:cs typeface="Candara"/>
              </a:rPr>
              <a:t>р</a:t>
            </a:r>
            <a:r>
              <a:rPr sz="1050" spc="5" dirty="0">
                <a:latin typeface="Candara"/>
                <a:cs typeface="Candara"/>
              </a:rPr>
              <a:t>и</a:t>
            </a:r>
            <a:r>
              <a:rPr sz="1050" dirty="0">
                <a:latin typeface="Candara"/>
                <a:cs typeface="Candara"/>
              </a:rPr>
              <a:t>н</a:t>
            </a:r>
            <a:r>
              <a:rPr sz="1050" spc="5" dirty="0">
                <a:latin typeface="Candara"/>
                <a:cs typeface="Candara"/>
              </a:rPr>
              <a:t>т</a:t>
            </a:r>
            <a:r>
              <a:rPr sz="1050" dirty="0">
                <a:latin typeface="Candara"/>
                <a:cs typeface="Candara"/>
              </a:rPr>
              <a:t>еры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9872" y="1363980"/>
            <a:ext cx="629412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4662" y="1466850"/>
            <a:ext cx="379730" cy="425450"/>
          </a:xfrm>
          <a:custGeom>
            <a:avLst/>
            <a:gdLst/>
            <a:ahLst/>
            <a:cxnLst/>
            <a:rect l="l" t="t" r="r" b="b"/>
            <a:pathLst>
              <a:path w="379730" h="425450">
                <a:moveTo>
                  <a:pt x="304558" y="0"/>
                </a:moveTo>
                <a:lnTo>
                  <a:pt x="361556" y="16255"/>
                </a:lnTo>
                <a:lnTo>
                  <a:pt x="368071" y="29337"/>
                </a:lnTo>
                <a:lnTo>
                  <a:pt x="366445" y="71627"/>
                </a:lnTo>
                <a:lnTo>
                  <a:pt x="376224" y="78232"/>
                </a:lnTo>
                <a:lnTo>
                  <a:pt x="374586" y="104266"/>
                </a:lnTo>
                <a:lnTo>
                  <a:pt x="379475" y="110744"/>
                </a:lnTo>
                <a:lnTo>
                  <a:pt x="379475" y="127126"/>
                </a:lnTo>
                <a:lnTo>
                  <a:pt x="371335" y="135254"/>
                </a:lnTo>
                <a:lnTo>
                  <a:pt x="366445" y="145034"/>
                </a:lnTo>
                <a:lnTo>
                  <a:pt x="361556" y="184150"/>
                </a:lnTo>
                <a:lnTo>
                  <a:pt x="346900" y="198754"/>
                </a:lnTo>
                <a:lnTo>
                  <a:pt x="346900" y="241046"/>
                </a:lnTo>
                <a:lnTo>
                  <a:pt x="128663" y="425196"/>
                </a:lnTo>
                <a:lnTo>
                  <a:pt x="110743" y="423545"/>
                </a:lnTo>
                <a:lnTo>
                  <a:pt x="0" y="38277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0037" y="1384935"/>
            <a:ext cx="260350" cy="156845"/>
          </a:xfrm>
          <a:custGeom>
            <a:avLst/>
            <a:gdLst/>
            <a:ahLst/>
            <a:cxnLst/>
            <a:rect l="l" t="t" r="r" b="b"/>
            <a:pathLst>
              <a:path w="260350" h="156844">
                <a:moveTo>
                  <a:pt x="0" y="156590"/>
                </a:moveTo>
                <a:lnTo>
                  <a:pt x="39582" y="94067"/>
                </a:lnTo>
                <a:lnTo>
                  <a:pt x="71473" y="67127"/>
                </a:lnTo>
                <a:lnTo>
                  <a:pt x="110316" y="43743"/>
                </a:lnTo>
                <a:lnTo>
                  <a:pt x="155279" y="24423"/>
                </a:lnTo>
                <a:lnTo>
                  <a:pt x="205526" y="9673"/>
                </a:lnTo>
                <a:lnTo>
                  <a:pt x="26022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3523" y="1391411"/>
            <a:ext cx="266700" cy="74930"/>
          </a:xfrm>
          <a:custGeom>
            <a:avLst/>
            <a:gdLst/>
            <a:ahLst/>
            <a:cxnLst/>
            <a:rect l="l" t="t" r="r" b="b"/>
            <a:pathLst>
              <a:path w="266700" h="74930">
                <a:moveTo>
                  <a:pt x="0" y="0"/>
                </a:moveTo>
                <a:lnTo>
                  <a:pt x="266700" y="746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8982" y="2223516"/>
            <a:ext cx="278130" cy="114300"/>
          </a:xfrm>
          <a:custGeom>
            <a:avLst/>
            <a:gdLst/>
            <a:ahLst/>
            <a:cxnLst/>
            <a:rect l="l" t="t" r="r" b="b"/>
            <a:pathLst>
              <a:path w="27813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278130" h="114300">
                <a:moveTo>
                  <a:pt x="119761" y="57150"/>
                </a:moveTo>
                <a:lnTo>
                  <a:pt x="119761" y="57658"/>
                </a:lnTo>
                <a:lnTo>
                  <a:pt x="121258" y="65027"/>
                </a:lnTo>
                <a:lnTo>
                  <a:pt x="125342" y="71088"/>
                </a:lnTo>
                <a:lnTo>
                  <a:pt x="131398" y="75195"/>
                </a:lnTo>
                <a:lnTo>
                  <a:pt x="138811" y="76708"/>
                </a:lnTo>
                <a:lnTo>
                  <a:pt x="277622" y="76708"/>
                </a:lnTo>
                <a:lnTo>
                  <a:pt x="277622" y="76200"/>
                </a:lnTo>
                <a:lnTo>
                  <a:pt x="138811" y="76200"/>
                </a:lnTo>
                <a:lnTo>
                  <a:pt x="119761" y="57150"/>
                </a:lnTo>
                <a:close/>
              </a:path>
              <a:path w="27813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278130" h="114300">
                <a:moveTo>
                  <a:pt x="138811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36320" y="76200"/>
                </a:lnTo>
                <a:lnTo>
                  <a:pt x="131398" y="75195"/>
                </a:lnTo>
                <a:lnTo>
                  <a:pt x="125342" y="71088"/>
                </a:lnTo>
                <a:lnTo>
                  <a:pt x="121258" y="65027"/>
                </a:lnTo>
                <a:lnTo>
                  <a:pt x="119761" y="57658"/>
                </a:lnTo>
                <a:lnTo>
                  <a:pt x="119761" y="57150"/>
                </a:lnTo>
                <a:lnTo>
                  <a:pt x="157352" y="57150"/>
                </a:lnTo>
                <a:lnTo>
                  <a:pt x="138811" y="38608"/>
                </a:lnTo>
                <a:lnTo>
                  <a:pt x="141332" y="38608"/>
                </a:lnTo>
                <a:lnTo>
                  <a:pt x="138811" y="38100"/>
                </a:lnTo>
                <a:close/>
              </a:path>
              <a:path w="278130" h="114300">
                <a:moveTo>
                  <a:pt x="157352" y="57150"/>
                </a:moveTo>
                <a:lnTo>
                  <a:pt x="119761" y="57150"/>
                </a:lnTo>
                <a:lnTo>
                  <a:pt x="138811" y="76200"/>
                </a:lnTo>
                <a:lnTo>
                  <a:pt x="277622" y="76200"/>
                </a:lnTo>
                <a:lnTo>
                  <a:pt x="277622" y="57658"/>
                </a:lnTo>
                <a:lnTo>
                  <a:pt x="157861" y="57658"/>
                </a:lnTo>
                <a:lnTo>
                  <a:pt x="157352" y="57150"/>
                </a:lnTo>
                <a:close/>
              </a:path>
              <a:path w="278130" h="114300">
                <a:moveTo>
                  <a:pt x="141332" y="38608"/>
                </a:moveTo>
                <a:lnTo>
                  <a:pt x="138811" y="38608"/>
                </a:lnTo>
                <a:lnTo>
                  <a:pt x="157861" y="57658"/>
                </a:lnTo>
                <a:lnTo>
                  <a:pt x="157861" y="57150"/>
                </a:lnTo>
                <a:lnTo>
                  <a:pt x="156364" y="49726"/>
                </a:lnTo>
                <a:lnTo>
                  <a:pt x="152284" y="43672"/>
                </a:lnTo>
                <a:lnTo>
                  <a:pt x="146229" y="39594"/>
                </a:lnTo>
                <a:lnTo>
                  <a:pt x="141332" y="38608"/>
                </a:lnTo>
                <a:close/>
              </a:path>
              <a:path w="278130" h="114300">
                <a:moveTo>
                  <a:pt x="277622" y="38608"/>
                </a:moveTo>
                <a:lnTo>
                  <a:pt x="141332" y="38608"/>
                </a:lnTo>
                <a:lnTo>
                  <a:pt x="146229" y="39594"/>
                </a:lnTo>
                <a:lnTo>
                  <a:pt x="152284" y="43672"/>
                </a:lnTo>
                <a:lnTo>
                  <a:pt x="156364" y="49726"/>
                </a:lnTo>
                <a:lnTo>
                  <a:pt x="157861" y="57150"/>
                </a:lnTo>
                <a:lnTo>
                  <a:pt x="157861" y="57658"/>
                </a:lnTo>
                <a:lnTo>
                  <a:pt x="277622" y="57658"/>
                </a:lnTo>
                <a:lnTo>
                  <a:pt x="277622" y="386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8460" y="3971544"/>
            <a:ext cx="298704" cy="298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27427" y="1280667"/>
            <a:ext cx="1685925" cy="604520"/>
          </a:xfrm>
          <a:custGeom>
            <a:avLst/>
            <a:gdLst/>
            <a:ahLst/>
            <a:cxnLst/>
            <a:rect l="l" t="t" r="r" b="b"/>
            <a:pathLst>
              <a:path w="1685925" h="604519">
                <a:moveTo>
                  <a:pt x="92075" y="327914"/>
                </a:moveTo>
                <a:lnTo>
                  <a:pt x="0" y="327914"/>
                </a:lnTo>
                <a:lnTo>
                  <a:pt x="138176" y="604139"/>
                </a:lnTo>
                <a:lnTo>
                  <a:pt x="253248" y="373888"/>
                </a:lnTo>
                <a:lnTo>
                  <a:pt x="92075" y="373888"/>
                </a:lnTo>
                <a:lnTo>
                  <a:pt x="92075" y="327914"/>
                </a:lnTo>
                <a:close/>
              </a:path>
              <a:path w="1685925" h="604519">
                <a:moveTo>
                  <a:pt x="1409192" y="92075"/>
                </a:moveTo>
                <a:lnTo>
                  <a:pt x="138176" y="92075"/>
                </a:lnTo>
                <a:lnTo>
                  <a:pt x="120257" y="95706"/>
                </a:lnTo>
                <a:lnTo>
                  <a:pt x="105600" y="105600"/>
                </a:lnTo>
                <a:lnTo>
                  <a:pt x="95706" y="120257"/>
                </a:lnTo>
                <a:lnTo>
                  <a:pt x="92075" y="138176"/>
                </a:lnTo>
                <a:lnTo>
                  <a:pt x="92075" y="373888"/>
                </a:lnTo>
                <a:lnTo>
                  <a:pt x="184150" y="373888"/>
                </a:lnTo>
                <a:lnTo>
                  <a:pt x="184150" y="184150"/>
                </a:lnTo>
                <a:lnTo>
                  <a:pt x="138176" y="184150"/>
                </a:lnTo>
                <a:lnTo>
                  <a:pt x="184150" y="138176"/>
                </a:lnTo>
                <a:lnTo>
                  <a:pt x="1409192" y="138176"/>
                </a:lnTo>
                <a:lnTo>
                  <a:pt x="1409192" y="92075"/>
                </a:lnTo>
                <a:close/>
              </a:path>
              <a:path w="1685925" h="604519">
                <a:moveTo>
                  <a:pt x="276225" y="327914"/>
                </a:moveTo>
                <a:lnTo>
                  <a:pt x="184150" y="327914"/>
                </a:lnTo>
                <a:lnTo>
                  <a:pt x="184150" y="373888"/>
                </a:lnTo>
                <a:lnTo>
                  <a:pt x="253248" y="373888"/>
                </a:lnTo>
                <a:lnTo>
                  <a:pt x="276225" y="327914"/>
                </a:lnTo>
                <a:close/>
              </a:path>
              <a:path w="1685925" h="604519">
                <a:moveTo>
                  <a:pt x="1409192" y="0"/>
                </a:moveTo>
                <a:lnTo>
                  <a:pt x="1409192" y="276225"/>
                </a:lnTo>
                <a:lnTo>
                  <a:pt x="1593426" y="184150"/>
                </a:lnTo>
                <a:lnTo>
                  <a:pt x="1455293" y="184150"/>
                </a:lnTo>
                <a:lnTo>
                  <a:pt x="1455293" y="92075"/>
                </a:lnTo>
                <a:lnTo>
                  <a:pt x="1593257" y="92075"/>
                </a:lnTo>
                <a:lnTo>
                  <a:pt x="1409192" y="0"/>
                </a:lnTo>
                <a:close/>
              </a:path>
              <a:path w="1685925" h="604519">
                <a:moveTo>
                  <a:pt x="184150" y="138176"/>
                </a:moveTo>
                <a:lnTo>
                  <a:pt x="138176" y="184150"/>
                </a:lnTo>
                <a:lnTo>
                  <a:pt x="184150" y="184150"/>
                </a:lnTo>
                <a:lnTo>
                  <a:pt x="184150" y="138176"/>
                </a:lnTo>
                <a:close/>
              </a:path>
              <a:path w="1685925" h="604519">
                <a:moveTo>
                  <a:pt x="1409192" y="138176"/>
                </a:moveTo>
                <a:lnTo>
                  <a:pt x="184150" y="138176"/>
                </a:lnTo>
                <a:lnTo>
                  <a:pt x="184150" y="184150"/>
                </a:lnTo>
                <a:lnTo>
                  <a:pt x="1409192" y="184150"/>
                </a:lnTo>
                <a:lnTo>
                  <a:pt x="1409192" y="138176"/>
                </a:lnTo>
                <a:close/>
              </a:path>
              <a:path w="1685925" h="604519">
                <a:moveTo>
                  <a:pt x="1593257" y="92075"/>
                </a:moveTo>
                <a:lnTo>
                  <a:pt x="1455293" y="92075"/>
                </a:lnTo>
                <a:lnTo>
                  <a:pt x="1455293" y="184150"/>
                </a:lnTo>
                <a:lnTo>
                  <a:pt x="1593426" y="184150"/>
                </a:lnTo>
                <a:lnTo>
                  <a:pt x="1685417" y="138176"/>
                </a:lnTo>
                <a:lnTo>
                  <a:pt x="1593257" y="92075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10283" y="958596"/>
            <a:ext cx="1993900" cy="401320"/>
          </a:xfrm>
          <a:custGeom>
            <a:avLst/>
            <a:gdLst/>
            <a:ahLst/>
            <a:cxnLst/>
            <a:rect l="l" t="t" r="r" b="b"/>
            <a:pathLst>
              <a:path w="1993900" h="401319">
                <a:moveTo>
                  <a:pt x="0" y="400812"/>
                </a:moveTo>
                <a:lnTo>
                  <a:pt x="1993391" y="400812"/>
                </a:lnTo>
                <a:lnTo>
                  <a:pt x="1993391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663700" y="346328"/>
            <a:ext cx="4290060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3560">
              <a:lnSpc>
                <a:spcPct val="100000"/>
              </a:lnSpc>
            </a:pPr>
            <a:r>
              <a:rPr sz="1600" b="1" spc="-5" dirty="0">
                <a:latin typeface="Candara"/>
                <a:cs typeface="Candara"/>
              </a:rPr>
              <a:t>УЧЕТНАЯ</a:t>
            </a:r>
            <a:r>
              <a:rPr sz="1600" b="1" spc="-4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СИСТЕМА</a:t>
            </a:r>
            <a:endParaRPr sz="1600">
              <a:latin typeface="Candara"/>
              <a:cs typeface="Candara"/>
            </a:endParaRPr>
          </a:p>
          <a:p>
            <a:pPr marL="1096010">
              <a:lnSpc>
                <a:spcPct val="100000"/>
              </a:lnSpc>
              <a:spcBef>
                <a:spcPts val="35"/>
              </a:spcBef>
            </a:pPr>
            <a:r>
              <a:rPr sz="1050" dirty="0">
                <a:latin typeface="Candara"/>
                <a:cs typeface="Candara"/>
              </a:rPr>
              <a:t>(1С,</a:t>
            </a:r>
            <a:r>
              <a:rPr sz="1050" spc="-2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Microsoft</a:t>
            </a:r>
            <a:r>
              <a:rPr sz="1050" spc="-3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Dynamics,</a:t>
            </a:r>
            <a:r>
              <a:rPr sz="1050" spc="-40" dirty="0">
                <a:latin typeface="Candara"/>
                <a:cs typeface="Candara"/>
              </a:rPr>
              <a:t> </a:t>
            </a:r>
            <a:r>
              <a:rPr sz="1050" spc="-5" dirty="0">
                <a:latin typeface="Candara"/>
                <a:cs typeface="Candara"/>
              </a:rPr>
              <a:t>SAP,</a:t>
            </a:r>
            <a:r>
              <a:rPr sz="1050" spc="-2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Галактика,</a:t>
            </a:r>
            <a:r>
              <a:rPr sz="1050" spc="-5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MS </a:t>
            </a:r>
            <a:r>
              <a:rPr sz="1050" spc="-5" dirty="0">
                <a:latin typeface="Candara"/>
                <a:cs typeface="Candara"/>
              </a:rPr>
              <a:t>SQL,</a:t>
            </a:r>
            <a:r>
              <a:rPr sz="1050" spc="-3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Excel)</a:t>
            </a:r>
            <a:endParaRPr sz="105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000" spc="-5" dirty="0">
                <a:latin typeface="Candara"/>
                <a:cs typeface="Candara"/>
              </a:rPr>
              <a:t>компоненты прямого</a:t>
            </a:r>
            <a:r>
              <a:rPr sz="1000" spc="-40" dirty="0">
                <a:latin typeface="Candara"/>
                <a:cs typeface="Candara"/>
              </a:rPr>
              <a:t> </a:t>
            </a:r>
            <a:r>
              <a:rPr sz="1000" spc="-5" dirty="0">
                <a:latin typeface="Candara"/>
                <a:cs typeface="Candara"/>
              </a:rPr>
              <a:t>доступа</a:t>
            </a:r>
            <a:endParaRPr sz="1000">
              <a:latin typeface="Candara"/>
              <a:cs typeface="Candara"/>
            </a:endParaRPr>
          </a:p>
          <a:p>
            <a:pPr marL="660400">
              <a:lnSpc>
                <a:spcPct val="100000"/>
              </a:lnSpc>
            </a:pPr>
            <a:r>
              <a:rPr sz="1000" spc="-5" dirty="0">
                <a:latin typeface="Candara"/>
                <a:cs typeface="Candara"/>
              </a:rPr>
              <a:t>через</a:t>
            </a:r>
            <a:r>
              <a:rPr sz="1000" spc="-90" dirty="0">
                <a:latin typeface="Candara"/>
                <a:cs typeface="Candara"/>
              </a:rPr>
              <a:t> </a:t>
            </a:r>
            <a:r>
              <a:rPr sz="1000" spc="-5" dirty="0">
                <a:latin typeface="Candara"/>
                <a:cs typeface="Candara"/>
              </a:rPr>
              <a:t>кредл/кабель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88556" y="1939429"/>
            <a:ext cx="462381" cy="6116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9068" y="1986914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09" h="82550">
                <a:moveTo>
                  <a:pt x="17437" y="0"/>
                </a:moveTo>
                <a:lnTo>
                  <a:pt x="12585" y="3301"/>
                </a:lnTo>
                <a:lnTo>
                  <a:pt x="965" y="63500"/>
                </a:lnTo>
                <a:lnTo>
                  <a:pt x="0" y="68580"/>
                </a:lnTo>
                <a:lnTo>
                  <a:pt x="3276" y="73406"/>
                </a:lnTo>
                <a:lnTo>
                  <a:pt x="8293" y="74422"/>
                </a:lnTo>
                <a:lnTo>
                  <a:pt x="44627" y="81407"/>
                </a:lnTo>
                <a:lnTo>
                  <a:pt x="49644" y="82296"/>
                </a:lnTo>
                <a:lnTo>
                  <a:pt x="54495" y="79121"/>
                </a:lnTo>
                <a:lnTo>
                  <a:pt x="55583" y="73406"/>
                </a:lnTo>
                <a:lnTo>
                  <a:pt x="66116" y="18796"/>
                </a:lnTo>
                <a:lnTo>
                  <a:pt x="67081" y="13715"/>
                </a:lnTo>
                <a:lnTo>
                  <a:pt x="63804" y="8889"/>
                </a:lnTo>
                <a:lnTo>
                  <a:pt x="58788" y="7874"/>
                </a:lnTo>
                <a:lnTo>
                  <a:pt x="22453" y="888"/>
                </a:lnTo>
                <a:lnTo>
                  <a:pt x="17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9068" y="1986914"/>
            <a:ext cx="67310" cy="82550"/>
          </a:xfrm>
          <a:custGeom>
            <a:avLst/>
            <a:gdLst/>
            <a:ahLst/>
            <a:cxnLst/>
            <a:rect l="l" t="t" r="r" b="b"/>
            <a:pathLst>
              <a:path w="67309" h="82550">
                <a:moveTo>
                  <a:pt x="11620" y="8255"/>
                </a:moveTo>
                <a:lnTo>
                  <a:pt x="12585" y="3301"/>
                </a:lnTo>
                <a:lnTo>
                  <a:pt x="17437" y="0"/>
                </a:lnTo>
                <a:lnTo>
                  <a:pt x="22453" y="888"/>
                </a:lnTo>
                <a:lnTo>
                  <a:pt x="58788" y="7874"/>
                </a:lnTo>
                <a:lnTo>
                  <a:pt x="63804" y="8889"/>
                </a:lnTo>
                <a:lnTo>
                  <a:pt x="67081" y="13715"/>
                </a:lnTo>
                <a:lnTo>
                  <a:pt x="66116" y="18796"/>
                </a:lnTo>
                <a:lnTo>
                  <a:pt x="55460" y="74040"/>
                </a:lnTo>
                <a:lnTo>
                  <a:pt x="54495" y="79121"/>
                </a:lnTo>
                <a:lnTo>
                  <a:pt x="49644" y="82296"/>
                </a:lnTo>
                <a:lnTo>
                  <a:pt x="44627" y="81407"/>
                </a:lnTo>
                <a:lnTo>
                  <a:pt x="8293" y="74422"/>
                </a:lnTo>
                <a:lnTo>
                  <a:pt x="3276" y="73406"/>
                </a:lnTo>
                <a:lnTo>
                  <a:pt x="0" y="68580"/>
                </a:lnTo>
                <a:lnTo>
                  <a:pt x="965" y="63500"/>
                </a:lnTo>
                <a:lnTo>
                  <a:pt x="11620" y="825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3953" y="2180589"/>
            <a:ext cx="339966" cy="383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5319" y="2450592"/>
            <a:ext cx="153035" cy="50165"/>
          </a:xfrm>
          <a:custGeom>
            <a:avLst/>
            <a:gdLst/>
            <a:ahLst/>
            <a:cxnLst/>
            <a:rect l="l" t="t" r="r" b="b"/>
            <a:pathLst>
              <a:path w="153034" h="50164">
                <a:moveTo>
                  <a:pt x="152742" y="5003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5699" y="2281808"/>
            <a:ext cx="30480" cy="175260"/>
          </a:xfrm>
          <a:custGeom>
            <a:avLst/>
            <a:gdLst/>
            <a:ahLst/>
            <a:cxnLst/>
            <a:rect l="l" t="t" r="r" b="b"/>
            <a:pathLst>
              <a:path w="30479" h="175260">
                <a:moveTo>
                  <a:pt x="30176" y="0"/>
                </a:moveTo>
                <a:lnTo>
                  <a:pt x="14566" y="41028"/>
                </a:lnTo>
                <a:lnTo>
                  <a:pt x="4467" y="84391"/>
                </a:lnTo>
                <a:lnTo>
                  <a:pt x="0" y="129373"/>
                </a:lnTo>
                <a:lnTo>
                  <a:pt x="1284" y="1752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0864" y="4878323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74168" y="14477"/>
                </a:moveTo>
                <a:lnTo>
                  <a:pt x="8128" y="14477"/>
                </a:lnTo>
                <a:lnTo>
                  <a:pt x="12700" y="32512"/>
                </a:lnTo>
                <a:lnTo>
                  <a:pt x="0" y="46989"/>
                </a:lnTo>
                <a:lnTo>
                  <a:pt x="18287" y="55118"/>
                </a:lnTo>
                <a:lnTo>
                  <a:pt x="22860" y="73151"/>
                </a:lnTo>
                <a:lnTo>
                  <a:pt x="41148" y="65150"/>
                </a:lnTo>
                <a:lnTo>
                  <a:pt x="61464" y="65150"/>
                </a:lnTo>
                <a:lnTo>
                  <a:pt x="64008" y="55118"/>
                </a:lnTo>
                <a:lnTo>
                  <a:pt x="82296" y="46989"/>
                </a:lnTo>
                <a:lnTo>
                  <a:pt x="69596" y="32512"/>
                </a:lnTo>
                <a:lnTo>
                  <a:pt x="74168" y="14477"/>
                </a:lnTo>
                <a:close/>
              </a:path>
              <a:path w="82550" h="73660">
                <a:moveTo>
                  <a:pt x="61464" y="65150"/>
                </a:moveTo>
                <a:lnTo>
                  <a:pt x="41148" y="65150"/>
                </a:lnTo>
                <a:lnTo>
                  <a:pt x="59436" y="73151"/>
                </a:lnTo>
                <a:lnTo>
                  <a:pt x="61464" y="65150"/>
                </a:lnTo>
                <a:close/>
              </a:path>
              <a:path w="82550" h="73660">
                <a:moveTo>
                  <a:pt x="41148" y="0"/>
                </a:moveTo>
                <a:lnTo>
                  <a:pt x="28448" y="14477"/>
                </a:lnTo>
                <a:lnTo>
                  <a:pt x="53848" y="14477"/>
                </a:lnTo>
                <a:lnTo>
                  <a:pt x="41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340864" y="4878323"/>
            <a:ext cx="82550" cy="73660"/>
          </a:xfrm>
          <a:custGeom>
            <a:avLst/>
            <a:gdLst/>
            <a:ahLst/>
            <a:cxnLst/>
            <a:rect l="l" t="t" r="r" b="b"/>
            <a:pathLst>
              <a:path w="82550" h="73660">
                <a:moveTo>
                  <a:pt x="0" y="46989"/>
                </a:moveTo>
                <a:lnTo>
                  <a:pt x="12700" y="32512"/>
                </a:lnTo>
                <a:lnTo>
                  <a:pt x="8128" y="14477"/>
                </a:lnTo>
                <a:lnTo>
                  <a:pt x="28448" y="14477"/>
                </a:lnTo>
                <a:lnTo>
                  <a:pt x="41148" y="0"/>
                </a:lnTo>
                <a:lnTo>
                  <a:pt x="53848" y="14477"/>
                </a:lnTo>
                <a:lnTo>
                  <a:pt x="74168" y="14477"/>
                </a:lnTo>
                <a:lnTo>
                  <a:pt x="69596" y="32512"/>
                </a:lnTo>
                <a:lnTo>
                  <a:pt x="82296" y="46989"/>
                </a:lnTo>
                <a:lnTo>
                  <a:pt x="64008" y="55118"/>
                </a:lnTo>
                <a:lnTo>
                  <a:pt x="59436" y="73151"/>
                </a:lnTo>
                <a:lnTo>
                  <a:pt x="41148" y="65150"/>
                </a:lnTo>
                <a:lnTo>
                  <a:pt x="22860" y="73151"/>
                </a:lnTo>
                <a:lnTo>
                  <a:pt x="18287" y="55118"/>
                </a:lnTo>
                <a:lnTo>
                  <a:pt x="0" y="46989"/>
                </a:lnTo>
                <a:close/>
              </a:path>
            </a:pathLst>
          </a:custGeom>
          <a:ln w="1270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81783" y="2264664"/>
            <a:ext cx="166370" cy="62865"/>
          </a:xfrm>
          <a:custGeom>
            <a:avLst/>
            <a:gdLst/>
            <a:ahLst/>
            <a:cxnLst/>
            <a:rect l="l" t="t" r="r" b="b"/>
            <a:pathLst>
              <a:path w="166369" h="62864">
                <a:moveTo>
                  <a:pt x="0" y="62484"/>
                </a:moveTo>
                <a:lnTo>
                  <a:pt x="166116" y="62484"/>
                </a:lnTo>
                <a:lnTo>
                  <a:pt x="166116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81783" y="2264664"/>
            <a:ext cx="166370" cy="62865"/>
          </a:xfrm>
          <a:custGeom>
            <a:avLst/>
            <a:gdLst/>
            <a:ahLst/>
            <a:cxnLst/>
            <a:rect l="l" t="t" r="r" b="b"/>
            <a:pathLst>
              <a:path w="166369" h="62864">
                <a:moveTo>
                  <a:pt x="0" y="62484"/>
                </a:moveTo>
                <a:lnTo>
                  <a:pt x="166116" y="62484"/>
                </a:lnTo>
                <a:lnTo>
                  <a:pt x="166116" y="0"/>
                </a:lnTo>
                <a:lnTo>
                  <a:pt x="0" y="0"/>
                </a:lnTo>
                <a:lnTo>
                  <a:pt x="0" y="62484"/>
                </a:lnTo>
                <a:close/>
              </a:path>
            </a:pathLst>
          </a:custGeom>
          <a:ln w="12700">
            <a:solidFill>
              <a:srgbClr val="181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1876" y="3127248"/>
            <a:ext cx="521208" cy="5288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63039" y="3112007"/>
            <a:ext cx="1412875" cy="1056640"/>
          </a:xfrm>
          <a:custGeom>
            <a:avLst/>
            <a:gdLst/>
            <a:ahLst/>
            <a:cxnLst/>
            <a:rect l="l" t="t" r="r" b="b"/>
            <a:pathLst>
              <a:path w="1412875" h="1056639">
                <a:moveTo>
                  <a:pt x="1340992" y="0"/>
                </a:moveTo>
                <a:lnTo>
                  <a:pt x="71754" y="0"/>
                </a:lnTo>
                <a:lnTo>
                  <a:pt x="43826" y="5639"/>
                </a:lnTo>
                <a:lnTo>
                  <a:pt x="21018" y="21018"/>
                </a:lnTo>
                <a:lnTo>
                  <a:pt x="5639" y="43826"/>
                </a:lnTo>
                <a:lnTo>
                  <a:pt x="0" y="71754"/>
                </a:lnTo>
                <a:lnTo>
                  <a:pt x="0" y="984376"/>
                </a:lnTo>
                <a:lnTo>
                  <a:pt x="5639" y="1012305"/>
                </a:lnTo>
                <a:lnTo>
                  <a:pt x="21018" y="1035113"/>
                </a:lnTo>
                <a:lnTo>
                  <a:pt x="43826" y="1050492"/>
                </a:lnTo>
                <a:lnTo>
                  <a:pt x="71754" y="1056131"/>
                </a:lnTo>
                <a:lnTo>
                  <a:pt x="1340992" y="1056131"/>
                </a:lnTo>
                <a:lnTo>
                  <a:pt x="1368921" y="1050492"/>
                </a:lnTo>
                <a:lnTo>
                  <a:pt x="1391729" y="1035113"/>
                </a:lnTo>
                <a:lnTo>
                  <a:pt x="1407108" y="1012305"/>
                </a:lnTo>
                <a:lnTo>
                  <a:pt x="1412748" y="984376"/>
                </a:lnTo>
                <a:lnTo>
                  <a:pt x="1412748" y="71754"/>
                </a:lnTo>
                <a:lnTo>
                  <a:pt x="1407108" y="43826"/>
                </a:lnTo>
                <a:lnTo>
                  <a:pt x="1391729" y="21018"/>
                </a:lnTo>
                <a:lnTo>
                  <a:pt x="1368921" y="5639"/>
                </a:lnTo>
                <a:lnTo>
                  <a:pt x="1340992" y="0"/>
                </a:lnTo>
                <a:close/>
              </a:path>
            </a:pathLst>
          </a:custGeom>
          <a:solidFill>
            <a:srgbClr val="FAA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8404" y="3716528"/>
            <a:ext cx="69405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м</a:t>
            </a:r>
            <a:r>
              <a:rPr sz="1050" spc="-5" dirty="0">
                <a:latin typeface="Candara"/>
                <a:cs typeface="Candara"/>
              </a:rPr>
              <a:t>о</a:t>
            </a:r>
            <a:r>
              <a:rPr sz="1050" dirty="0">
                <a:latin typeface="Candara"/>
                <a:cs typeface="Candara"/>
              </a:rPr>
              <a:t>бильн</a:t>
            </a:r>
            <a:r>
              <a:rPr sz="1050" spc="-10" dirty="0">
                <a:latin typeface="Candara"/>
                <a:cs typeface="Candara"/>
              </a:rPr>
              <a:t>ы</a:t>
            </a:r>
            <a:r>
              <a:rPr sz="1050" dirty="0">
                <a:latin typeface="Candara"/>
                <a:cs typeface="Candara"/>
              </a:rPr>
              <a:t>й  ККМ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01011" y="3145535"/>
            <a:ext cx="362712" cy="6903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480819" y="3872992"/>
            <a:ext cx="137160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клиент </a:t>
            </a:r>
            <a:r>
              <a:rPr sz="1050" b="1" dirty="0">
                <a:latin typeface="Candara"/>
                <a:cs typeface="Candara"/>
              </a:rPr>
              <a:t>Mobile</a:t>
            </a:r>
            <a:r>
              <a:rPr sz="1050" b="1" spc="-110" dirty="0">
                <a:latin typeface="Candara"/>
                <a:cs typeface="Candara"/>
              </a:rPr>
              <a:t> </a:t>
            </a:r>
            <a:r>
              <a:rPr sz="1050" b="1" dirty="0">
                <a:latin typeface="Candara"/>
                <a:cs typeface="Candara"/>
              </a:rPr>
              <a:t>SMARTS</a:t>
            </a:r>
            <a:endParaRPr sz="1050">
              <a:latin typeface="Candara"/>
              <a:cs typeface="Candara"/>
            </a:endParaRPr>
          </a:p>
          <a:p>
            <a:pPr marL="29845" algn="ctr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для</a:t>
            </a:r>
            <a:r>
              <a:rPr sz="1050" spc="-114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Android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40536" y="1512569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978" y="0"/>
                </a:lnTo>
              </a:path>
            </a:pathLst>
          </a:custGeom>
          <a:ln w="76200">
            <a:solidFill>
              <a:srgbClr val="50B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40536" y="3507232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>
                <a:moveTo>
                  <a:pt x="0" y="0"/>
                </a:moveTo>
                <a:lnTo>
                  <a:pt x="85978" y="0"/>
                </a:lnTo>
              </a:path>
            </a:pathLst>
          </a:custGeom>
          <a:ln w="76200">
            <a:solidFill>
              <a:srgbClr val="50B4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1174" y="1533144"/>
            <a:ext cx="278130" cy="114300"/>
          </a:xfrm>
          <a:custGeom>
            <a:avLst/>
            <a:gdLst/>
            <a:ahLst/>
            <a:cxnLst/>
            <a:rect l="l" t="t" r="r" b="b"/>
            <a:pathLst>
              <a:path w="27813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278130" h="114300">
                <a:moveTo>
                  <a:pt x="119760" y="57150"/>
                </a:moveTo>
                <a:lnTo>
                  <a:pt x="119760" y="57657"/>
                </a:lnTo>
                <a:lnTo>
                  <a:pt x="121258" y="65027"/>
                </a:lnTo>
                <a:lnTo>
                  <a:pt x="125342" y="71088"/>
                </a:lnTo>
                <a:lnTo>
                  <a:pt x="131398" y="75195"/>
                </a:lnTo>
                <a:lnTo>
                  <a:pt x="138810" y="76707"/>
                </a:lnTo>
                <a:lnTo>
                  <a:pt x="277622" y="76707"/>
                </a:lnTo>
                <a:lnTo>
                  <a:pt x="277622" y="76200"/>
                </a:lnTo>
                <a:lnTo>
                  <a:pt x="138810" y="76200"/>
                </a:lnTo>
                <a:lnTo>
                  <a:pt x="119760" y="57150"/>
                </a:lnTo>
                <a:close/>
              </a:path>
              <a:path w="27813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278130" h="114300">
                <a:moveTo>
                  <a:pt x="13881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36320" y="76200"/>
                </a:lnTo>
                <a:lnTo>
                  <a:pt x="131398" y="75195"/>
                </a:lnTo>
                <a:lnTo>
                  <a:pt x="125342" y="71088"/>
                </a:lnTo>
                <a:lnTo>
                  <a:pt x="121258" y="65027"/>
                </a:lnTo>
                <a:lnTo>
                  <a:pt x="119760" y="57657"/>
                </a:lnTo>
                <a:lnTo>
                  <a:pt x="119760" y="57150"/>
                </a:lnTo>
                <a:lnTo>
                  <a:pt x="157353" y="57150"/>
                </a:lnTo>
                <a:lnTo>
                  <a:pt x="138810" y="38607"/>
                </a:lnTo>
                <a:lnTo>
                  <a:pt x="141332" y="38607"/>
                </a:lnTo>
                <a:lnTo>
                  <a:pt x="138810" y="38100"/>
                </a:lnTo>
                <a:close/>
              </a:path>
              <a:path w="278130" h="114300">
                <a:moveTo>
                  <a:pt x="157353" y="57150"/>
                </a:moveTo>
                <a:lnTo>
                  <a:pt x="119760" y="57150"/>
                </a:lnTo>
                <a:lnTo>
                  <a:pt x="138810" y="76200"/>
                </a:lnTo>
                <a:lnTo>
                  <a:pt x="277622" y="76200"/>
                </a:lnTo>
                <a:lnTo>
                  <a:pt x="277622" y="57657"/>
                </a:lnTo>
                <a:lnTo>
                  <a:pt x="157860" y="57657"/>
                </a:lnTo>
                <a:lnTo>
                  <a:pt x="157353" y="57150"/>
                </a:lnTo>
                <a:close/>
              </a:path>
              <a:path w="278130" h="114300">
                <a:moveTo>
                  <a:pt x="141332" y="38607"/>
                </a:moveTo>
                <a:lnTo>
                  <a:pt x="138810" y="38607"/>
                </a:lnTo>
                <a:lnTo>
                  <a:pt x="157860" y="57657"/>
                </a:lnTo>
                <a:lnTo>
                  <a:pt x="157860" y="57150"/>
                </a:lnTo>
                <a:lnTo>
                  <a:pt x="156364" y="49726"/>
                </a:lnTo>
                <a:lnTo>
                  <a:pt x="152284" y="43672"/>
                </a:lnTo>
                <a:lnTo>
                  <a:pt x="146229" y="39594"/>
                </a:lnTo>
                <a:lnTo>
                  <a:pt x="141332" y="38607"/>
                </a:lnTo>
                <a:close/>
              </a:path>
              <a:path w="278130" h="114300">
                <a:moveTo>
                  <a:pt x="277622" y="38607"/>
                </a:moveTo>
                <a:lnTo>
                  <a:pt x="141332" y="38607"/>
                </a:lnTo>
                <a:lnTo>
                  <a:pt x="146229" y="39594"/>
                </a:lnTo>
                <a:lnTo>
                  <a:pt x="152284" y="43672"/>
                </a:lnTo>
                <a:lnTo>
                  <a:pt x="156364" y="49726"/>
                </a:lnTo>
                <a:lnTo>
                  <a:pt x="157860" y="57150"/>
                </a:lnTo>
                <a:lnTo>
                  <a:pt x="157860" y="57657"/>
                </a:lnTo>
                <a:lnTo>
                  <a:pt x="277622" y="57657"/>
                </a:lnTo>
                <a:lnTo>
                  <a:pt x="277622" y="386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7938" y="3334511"/>
            <a:ext cx="278130" cy="114300"/>
          </a:xfrm>
          <a:custGeom>
            <a:avLst/>
            <a:gdLst/>
            <a:ahLst/>
            <a:cxnLst/>
            <a:rect l="l" t="t" r="r" b="b"/>
            <a:pathLst>
              <a:path w="27813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278130" h="114300">
                <a:moveTo>
                  <a:pt x="119761" y="57150"/>
                </a:moveTo>
                <a:lnTo>
                  <a:pt x="119761" y="57658"/>
                </a:lnTo>
                <a:lnTo>
                  <a:pt x="121258" y="65027"/>
                </a:lnTo>
                <a:lnTo>
                  <a:pt x="125342" y="71088"/>
                </a:lnTo>
                <a:lnTo>
                  <a:pt x="131398" y="75195"/>
                </a:lnTo>
                <a:lnTo>
                  <a:pt x="138811" y="76708"/>
                </a:lnTo>
                <a:lnTo>
                  <a:pt x="277622" y="76708"/>
                </a:lnTo>
                <a:lnTo>
                  <a:pt x="277622" y="76200"/>
                </a:lnTo>
                <a:lnTo>
                  <a:pt x="138811" y="76200"/>
                </a:lnTo>
                <a:lnTo>
                  <a:pt x="119761" y="57150"/>
                </a:lnTo>
                <a:close/>
              </a:path>
              <a:path w="27813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278130" h="114300">
                <a:moveTo>
                  <a:pt x="138811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136320" y="76200"/>
                </a:lnTo>
                <a:lnTo>
                  <a:pt x="131398" y="75195"/>
                </a:lnTo>
                <a:lnTo>
                  <a:pt x="125342" y="71088"/>
                </a:lnTo>
                <a:lnTo>
                  <a:pt x="121258" y="65027"/>
                </a:lnTo>
                <a:lnTo>
                  <a:pt x="119761" y="57658"/>
                </a:lnTo>
                <a:lnTo>
                  <a:pt x="119761" y="57150"/>
                </a:lnTo>
                <a:lnTo>
                  <a:pt x="157352" y="57150"/>
                </a:lnTo>
                <a:lnTo>
                  <a:pt x="138811" y="38608"/>
                </a:lnTo>
                <a:lnTo>
                  <a:pt x="141332" y="38608"/>
                </a:lnTo>
                <a:lnTo>
                  <a:pt x="138811" y="38100"/>
                </a:lnTo>
                <a:close/>
              </a:path>
              <a:path w="278130" h="114300">
                <a:moveTo>
                  <a:pt x="157352" y="57150"/>
                </a:moveTo>
                <a:lnTo>
                  <a:pt x="119761" y="57150"/>
                </a:lnTo>
                <a:lnTo>
                  <a:pt x="138811" y="76200"/>
                </a:lnTo>
                <a:lnTo>
                  <a:pt x="277622" y="76200"/>
                </a:lnTo>
                <a:lnTo>
                  <a:pt x="277622" y="57658"/>
                </a:lnTo>
                <a:lnTo>
                  <a:pt x="157861" y="57658"/>
                </a:lnTo>
                <a:lnTo>
                  <a:pt x="157352" y="57150"/>
                </a:lnTo>
                <a:close/>
              </a:path>
              <a:path w="278130" h="114300">
                <a:moveTo>
                  <a:pt x="141332" y="38608"/>
                </a:moveTo>
                <a:lnTo>
                  <a:pt x="138811" y="38608"/>
                </a:lnTo>
                <a:lnTo>
                  <a:pt x="157861" y="57658"/>
                </a:lnTo>
                <a:lnTo>
                  <a:pt x="157861" y="57150"/>
                </a:lnTo>
                <a:lnTo>
                  <a:pt x="156364" y="49726"/>
                </a:lnTo>
                <a:lnTo>
                  <a:pt x="152284" y="43672"/>
                </a:lnTo>
                <a:lnTo>
                  <a:pt x="146229" y="39594"/>
                </a:lnTo>
                <a:lnTo>
                  <a:pt x="141332" y="38608"/>
                </a:lnTo>
                <a:close/>
              </a:path>
              <a:path w="278130" h="114300">
                <a:moveTo>
                  <a:pt x="277622" y="38608"/>
                </a:moveTo>
                <a:lnTo>
                  <a:pt x="141332" y="38608"/>
                </a:lnTo>
                <a:lnTo>
                  <a:pt x="146229" y="39594"/>
                </a:lnTo>
                <a:lnTo>
                  <a:pt x="152284" y="43672"/>
                </a:lnTo>
                <a:lnTo>
                  <a:pt x="156364" y="49726"/>
                </a:lnTo>
                <a:lnTo>
                  <a:pt x="157861" y="57150"/>
                </a:lnTo>
                <a:lnTo>
                  <a:pt x="157861" y="57658"/>
                </a:lnTo>
                <a:lnTo>
                  <a:pt x="277622" y="57658"/>
                </a:lnTo>
                <a:lnTo>
                  <a:pt x="277622" y="386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64336" y="1920239"/>
            <a:ext cx="248412" cy="2468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61288" y="1601724"/>
            <a:ext cx="262128" cy="2621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63723" y="3375659"/>
            <a:ext cx="1485900" cy="433070"/>
          </a:xfrm>
          <a:custGeom>
            <a:avLst/>
            <a:gdLst/>
            <a:ahLst/>
            <a:cxnLst/>
            <a:rect l="l" t="t" r="r" b="b"/>
            <a:pathLst>
              <a:path w="1485900" h="433070">
                <a:moveTo>
                  <a:pt x="1257173" y="204088"/>
                </a:moveTo>
                <a:lnTo>
                  <a:pt x="1257173" y="432688"/>
                </a:lnTo>
                <a:lnTo>
                  <a:pt x="1409573" y="356488"/>
                </a:lnTo>
                <a:lnTo>
                  <a:pt x="1295273" y="356488"/>
                </a:lnTo>
                <a:lnTo>
                  <a:pt x="1295273" y="280288"/>
                </a:lnTo>
                <a:lnTo>
                  <a:pt x="1409573" y="280288"/>
                </a:lnTo>
                <a:lnTo>
                  <a:pt x="1257173" y="204088"/>
                </a:lnTo>
                <a:close/>
              </a:path>
              <a:path w="1485900" h="433070">
                <a:moveTo>
                  <a:pt x="406907" y="114300"/>
                </a:moveTo>
                <a:lnTo>
                  <a:pt x="406907" y="318388"/>
                </a:lnTo>
                <a:lnTo>
                  <a:pt x="409896" y="333236"/>
                </a:lnTo>
                <a:lnTo>
                  <a:pt x="418052" y="345344"/>
                </a:lnTo>
                <a:lnTo>
                  <a:pt x="430160" y="353500"/>
                </a:lnTo>
                <a:lnTo>
                  <a:pt x="445007" y="356488"/>
                </a:lnTo>
                <a:lnTo>
                  <a:pt x="1257173" y="356488"/>
                </a:lnTo>
                <a:lnTo>
                  <a:pt x="1257173" y="318388"/>
                </a:lnTo>
                <a:lnTo>
                  <a:pt x="483107" y="318388"/>
                </a:lnTo>
                <a:lnTo>
                  <a:pt x="445007" y="280288"/>
                </a:lnTo>
                <a:lnTo>
                  <a:pt x="483107" y="280288"/>
                </a:lnTo>
                <a:lnTo>
                  <a:pt x="483107" y="152400"/>
                </a:lnTo>
                <a:lnTo>
                  <a:pt x="445007" y="152400"/>
                </a:lnTo>
                <a:lnTo>
                  <a:pt x="406907" y="114300"/>
                </a:lnTo>
                <a:close/>
              </a:path>
              <a:path w="1485900" h="433070">
                <a:moveTo>
                  <a:pt x="1409573" y="280288"/>
                </a:moveTo>
                <a:lnTo>
                  <a:pt x="1295273" y="280288"/>
                </a:lnTo>
                <a:lnTo>
                  <a:pt x="1295273" y="356488"/>
                </a:lnTo>
                <a:lnTo>
                  <a:pt x="1409573" y="356488"/>
                </a:lnTo>
                <a:lnTo>
                  <a:pt x="1485773" y="318388"/>
                </a:lnTo>
                <a:lnTo>
                  <a:pt x="1409573" y="280288"/>
                </a:lnTo>
                <a:close/>
              </a:path>
              <a:path w="1485900" h="433070">
                <a:moveTo>
                  <a:pt x="483107" y="280288"/>
                </a:moveTo>
                <a:lnTo>
                  <a:pt x="445007" y="280288"/>
                </a:lnTo>
                <a:lnTo>
                  <a:pt x="483107" y="318388"/>
                </a:lnTo>
                <a:lnTo>
                  <a:pt x="483107" y="280288"/>
                </a:lnTo>
                <a:close/>
              </a:path>
              <a:path w="1485900" h="433070">
                <a:moveTo>
                  <a:pt x="1257173" y="280288"/>
                </a:moveTo>
                <a:lnTo>
                  <a:pt x="483107" y="280288"/>
                </a:lnTo>
                <a:lnTo>
                  <a:pt x="483107" y="318388"/>
                </a:lnTo>
                <a:lnTo>
                  <a:pt x="1257173" y="318388"/>
                </a:lnTo>
                <a:lnTo>
                  <a:pt x="1257173" y="280288"/>
                </a:lnTo>
                <a:close/>
              </a:path>
              <a:path w="1485900" h="43307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228600" y="152400"/>
                </a:lnTo>
                <a:lnTo>
                  <a:pt x="190500" y="152400"/>
                </a:lnTo>
                <a:lnTo>
                  <a:pt x="190500" y="76200"/>
                </a:lnTo>
                <a:lnTo>
                  <a:pt x="228600" y="76200"/>
                </a:lnTo>
                <a:lnTo>
                  <a:pt x="228600" y="0"/>
                </a:lnTo>
                <a:close/>
              </a:path>
              <a:path w="1485900" h="433070">
                <a:moveTo>
                  <a:pt x="228600" y="76200"/>
                </a:moveTo>
                <a:lnTo>
                  <a:pt x="190500" y="76200"/>
                </a:lnTo>
                <a:lnTo>
                  <a:pt x="190500" y="152400"/>
                </a:lnTo>
                <a:lnTo>
                  <a:pt x="228600" y="152400"/>
                </a:lnTo>
                <a:lnTo>
                  <a:pt x="228600" y="76200"/>
                </a:lnTo>
                <a:close/>
              </a:path>
              <a:path w="1485900" h="433070">
                <a:moveTo>
                  <a:pt x="445007" y="76200"/>
                </a:moveTo>
                <a:lnTo>
                  <a:pt x="228600" y="76200"/>
                </a:lnTo>
                <a:lnTo>
                  <a:pt x="228600" y="152400"/>
                </a:lnTo>
                <a:lnTo>
                  <a:pt x="406907" y="152400"/>
                </a:lnTo>
                <a:lnTo>
                  <a:pt x="406907" y="114300"/>
                </a:lnTo>
                <a:lnTo>
                  <a:pt x="483107" y="114300"/>
                </a:lnTo>
                <a:lnTo>
                  <a:pt x="480119" y="99452"/>
                </a:lnTo>
                <a:lnTo>
                  <a:pt x="471963" y="87344"/>
                </a:lnTo>
                <a:lnTo>
                  <a:pt x="459855" y="79188"/>
                </a:lnTo>
                <a:lnTo>
                  <a:pt x="445007" y="76200"/>
                </a:lnTo>
                <a:close/>
              </a:path>
              <a:path w="1485900" h="433070">
                <a:moveTo>
                  <a:pt x="483107" y="114300"/>
                </a:moveTo>
                <a:lnTo>
                  <a:pt x="406907" y="114300"/>
                </a:lnTo>
                <a:lnTo>
                  <a:pt x="445007" y="152400"/>
                </a:lnTo>
                <a:lnTo>
                  <a:pt x="483107" y="152400"/>
                </a:lnTo>
                <a:lnTo>
                  <a:pt x="483107" y="1143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0" y="6858000"/>
                </a:moveTo>
                <a:lnTo>
                  <a:pt x="4572000" y="6858000"/>
                </a:lnTo>
                <a:lnTo>
                  <a:pt x="457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1232" y="1775205"/>
            <a:ext cx="3085465" cy="1919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0" spc="-85" dirty="0">
                <a:solidFill>
                  <a:srgbClr val="FFFFFF"/>
                </a:solidFill>
                <a:latin typeface="Calibri Light"/>
                <a:cs typeface="Calibri Light"/>
              </a:rPr>
              <a:t>Все </a:t>
            </a:r>
            <a:r>
              <a:rPr sz="4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нужные</a:t>
            </a:r>
            <a:r>
              <a:rPr sz="4000" b="0" spc="-5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ОС</a:t>
            </a:r>
            <a:endParaRPr sz="4000">
              <a:latin typeface="Calibri Light"/>
              <a:cs typeface="Calibri Light"/>
            </a:endParaRPr>
          </a:p>
          <a:p>
            <a:pPr marL="27305" marR="1496695">
              <a:lnSpc>
                <a:spcPct val="155600"/>
              </a:lnSpc>
              <a:spcBef>
                <a:spcPts val="45"/>
              </a:spcBef>
            </a:pPr>
            <a:r>
              <a:rPr sz="1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Android 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Windows</a:t>
            </a:r>
            <a:r>
              <a:rPr sz="1800" b="0" spc="-7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Mobile 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Windows</a:t>
            </a:r>
            <a:r>
              <a:rPr sz="18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CE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5838" y="3823461"/>
            <a:ext cx="17716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Windows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7 / 8 /</a:t>
            </a:r>
            <a:r>
              <a:rPr sz="1800" b="0" spc="-6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10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9548" y="2511551"/>
            <a:ext cx="623315" cy="141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9088" y="2674620"/>
            <a:ext cx="355600" cy="477520"/>
          </a:xfrm>
          <a:custGeom>
            <a:avLst/>
            <a:gdLst/>
            <a:ahLst/>
            <a:cxnLst/>
            <a:rect l="l" t="t" r="r" b="b"/>
            <a:pathLst>
              <a:path w="355600" h="477519">
                <a:moveTo>
                  <a:pt x="351281" y="0"/>
                </a:moveTo>
                <a:lnTo>
                  <a:pt x="3810" y="0"/>
                </a:lnTo>
                <a:lnTo>
                  <a:pt x="0" y="3809"/>
                </a:lnTo>
                <a:lnTo>
                  <a:pt x="0" y="473201"/>
                </a:lnTo>
                <a:lnTo>
                  <a:pt x="3810" y="477012"/>
                </a:lnTo>
                <a:lnTo>
                  <a:pt x="351281" y="477012"/>
                </a:lnTo>
                <a:lnTo>
                  <a:pt x="355092" y="473201"/>
                </a:lnTo>
                <a:lnTo>
                  <a:pt x="355092" y="3809"/>
                </a:lnTo>
                <a:lnTo>
                  <a:pt x="351281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9088" y="2674620"/>
            <a:ext cx="355600" cy="477520"/>
          </a:xfrm>
          <a:custGeom>
            <a:avLst/>
            <a:gdLst/>
            <a:ahLst/>
            <a:cxnLst/>
            <a:rect l="l" t="t" r="r" b="b"/>
            <a:pathLst>
              <a:path w="355600" h="477519">
                <a:moveTo>
                  <a:pt x="0" y="8508"/>
                </a:moveTo>
                <a:lnTo>
                  <a:pt x="0" y="3809"/>
                </a:lnTo>
                <a:lnTo>
                  <a:pt x="3810" y="0"/>
                </a:lnTo>
                <a:lnTo>
                  <a:pt x="8509" y="0"/>
                </a:lnTo>
                <a:lnTo>
                  <a:pt x="346582" y="0"/>
                </a:lnTo>
                <a:lnTo>
                  <a:pt x="351281" y="0"/>
                </a:lnTo>
                <a:lnTo>
                  <a:pt x="355092" y="3809"/>
                </a:lnTo>
                <a:lnTo>
                  <a:pt x="355092" y="8508"/>
                </a:lnTo>
                <a:lnTo>
                  <a:pt x="355092" y="468502"/>
                </a:lnTo>
                <a:lnTo>
                  <a:pt x="355092" y="473201"/>
                </a:lnTo>
                <a:lnTo>
                  <a:pt x="351281" y="477012"/>
                </a:lnTo>
                <a:lnTo>
                  <a:pt x="346582" y="477012"/>
                </a:lnTo>
                <a:lnTo>
                  <a:pt x="8509" y="477012"/>
                </a:lnTo>
                <a:lnTo>
                  <a:pt x="3810" y="477012"/>
                </a:lnTo>
                <a:lnTo>
                  <a:pt x="0" y="473201"/>
                </a:lnTo>
                <a:lnTo>
                  <a:pt x="0" y="468502"/>
                </a:lnTo>
                <a:lnTo>
                  <a:pt x="0" y="8508"/>
                </a:lnTo>
                <a:close/>
              </a:path>
            </a:pathLst>
          </a:custGeom>
          <a:ln w="6350">
            <a:solidFill>
              <a:srgbClr val="3C4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3558" y="3975354"/>
            <a:ext cx="96774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12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Mobile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32859" y="2511551"/>
            <a:ext cx="1368552" cy="1374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7452" y="2708148"/>
            <a:ext cx="984885" cy="829310"/>
          </a:xfrm>
          <a:custGeom>
            <a:avLst/>
            <a:gdLst/>
            <a:ahLst/>
            <a:cxnLst/>
            <a:rect l="l" t="t" r="r" b="b"/>
            <a:pathLst>
              <a:path w="984885" h="829310">
                <a:moveTo>
                  <a:pt x="964819" y="0"/>
                </a:moveTo>
                <a:lnTo>
                  <a:pt x="19685" y="0"/>
                </a:lnTo>
                <a:lnTo>
                  <a:pt x="12055" y="1557"/>
                </a:lnTo>
                <a:lnTo>
                  <a:pt x="5794" y="5794"/>
                </a:lnTo>
                <a:lnTo>
                  <a:pt x="1557" y="12055"/>
                </a:lnTo>
                <a:lnTo>
                  <a:pt x="0" y="19685"/>
                </a:lnTo>
                <a:lnTo>
                  <a:pt x="0" y="809371"/>
                </a:lnTo>
                <a:lnTo>
                  <a:pt x="1557" y="817000"/>
                </a:lnTo>
                <a:lnTo>
                  <a:pt x="5794" y="823261"/>
                </a:lnTo>
                <a:lnTo>
                  <a:pt x="12055" y="827498"/>
                </a:lnTo>
                <a:lnTo>
                  <a:pt x="19685" y="829055"/>
                </a:lnTo>
                <a:lnTo>
                  <a:pt x="964819" y="829055"/>
                </a:lnTo>
                <a:lnTo>
                  <a:pt x="972448" y="827498"/>
                </a:lnTo>
                <a:lnTo>
                  <a:pt x="978709" y="823261"/>
                </a:lnTo>
                <a:lnTo>
                  <a:pt x="982946" y="817000"/>
                </a:lnTo>
                <a:lnTo>
                  <a:pt x="984503" y="809371"/>
                </a:lnTo>
                <a:lnTo>
                  <a:pt x="984503" y="19685"/>
                </a:lnTo>
                <a:lnTo>
                  <a:pt x="982946" y="12055"/>
                </a:lnTo>
                <a:lnTo>
                  <a:pt x="978709" y="5794"/>
                </a:lnTo>
                <a:lnTo>
                  <a:pt x="972448" y="1557"/>
                </a:lnTo>
                <a:lnTo>
                  <a:pt x="964819" y="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7452" y="2708148"/>
            <a:ext cx="984885" cy="829310"/>
          </a:xfrm>
          <a:custGeom>
            <a:avLst/>
            <a:gdLst/>
            <a:ahLst/>
            <a:cxnLst/>
            <a:rect l="l" t="t" r="r" b="b"/>
            <a:pathLst>
              <a:path w="984885" h="829310">
                <a:moveTo>
                  <a:pt x="0" y="19685"/>
                </a:moveTo>
                <a:lnTo>
                  <a:pt x="1557" y="12055"/>
                </a:lnTo>
                <a:lnTo>
                  <a:pt x="5794" y="5794"/>
                </a:lnTo>
                <a:lnTo>
                  <a:pt x="12055" y="1557"/>
                </a:lnTo>
                <a:lnTo>
                  <a:pt x="19685" y="0"/>
                </a:lnTo>
                <a:lnTo>
                  <a:pt x="964819" y="0"/>
                </a:lnTo>
                <a:lnTo>
                  <a:pt x="972448" y="1557"/>
                </a:lnTo>
                <a:lnTo>
                  <a:pt x="978709" y="5794"/>
                </a:lnTo>
                <a:lnTo>
                  <a:pt x="982946" y="12055"/>
                </a:lnTo>
                <a:lnTo>
                  <a:pt x="984503" y="19685"/>
                </a:lnTo>
                <a:lnTo>
                  <a:pt x="984503" y="809371"/>
                </a:lnTo>
                <a:lnTo>
                  <a:pt x="982946" y="817000"/>
                </a:lnTo>
                <a:lnTo>
                  <a:pt x="978709" y="823261"/>
                </a:lnTo>
                <a:lnTo>
                  <a:pt x="972448" y="827498"/>
                </a:lnTo>
                <a:lnTo>
                  <a:pt x="964819" y="829055"/>
                </a:lnTo>
                <a:lnTo>
                  <a:pt x="19685" y="829055"/>
                </a:lnTo>
                <a:lnTo>
                  <a:pt x="12055" y="827498"/>
                </a:lnTo>
                <a:lnTo>
                  <a:pt x="5794" y="823261"/>
                </a:lnTo>
                <a:lnTo>
                  <a:pt x="1557" y="817000"/>
                </a:lnTo>
                <a:lnTo>
                  <a:pt x="0" y="809371"/>
                </a:lnTo>
                <a:lnTo>
                  <a:pt x="0" y="19685"/>
                </a:lnTo>
                <a:close/>
              </a:path>
            </a:pathLst>
          </a:custGeom>
          <a:ln w="6350">
            <a:solidFill>
              <a:srgbClr val="3C4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25595" y="3861054"/>
            <a:ext cx="71882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Candara"/>
                <a:cs typeface="Candara"/>
              </a:rPr>
              <a:t>Windows</a:t>
            </a:r>
            <a:r>
              <a:rPr sz="1050" spc="-12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CE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50235" y="3246120"/>
            <a:ext cx="281940" cy="105410"/>
          </a:xfrm>
          <a:custGeom>
            <a:avLst/>
            <a:gdLst/>
            <a:ahLst/>
            <a:cxnLst/>
            <a:rect l="l" t="t" r="r" b="b"/>
            <a:pathLst>
              <a:path w="281939" h="105410">
                <a:moveTo>
                  <a:pt x="0" y="105155"/>
                </a:moveTo>
                <a:lnTo>
                  <a:pt x="281939" y="105155"/>
                </a:lnTo>
                <a:lnTo>
                  <a:pt x="281939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50235" y="3246120"/>
            <a:ext cx="281940" cy="105410"/>
          </a:xfrm>
          <a:custGeom>
            <a:avLst/>
            <a:gdLst/>
            <a:ahLst/>
            <a:cxnLst/>
            <a:rect l="l" t="t" r="r" b="b"/>
            <a:pathLst>
              <a:path w="281939" h="105410">
                <a:moveTo>
                  <a:pt x="0" y="105155"/>
                </a:moveTo>
                <a:lnTo>
                  <a:pt x="281939" y="105155"/>
                </a:lnTo>
                <a:lnTo>
                  <a:pt x="281939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12699">
            <a:solidFill>
              <a:srgbClr val="181F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59" y="2436876"/>
            <a:ext cx="815340" cy="1554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0681" y="4101845"/>
            <a:ext cx="64452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r>
              <a:rPr sz="1050" dirty="0">
                <a:latin typeface="Candara"/>
                <a:cs typeface="Candara"/>
              </a:rPr>
              <a:t>Android</a:t>
            </a:r>
            <a:endParaRPr sz="105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050" spc="-5" dirty="0">
                <a:latin typeface="Candara"/>
                <a:cs typeface="Candara"/>
              </a:rPr>
              <a:t>4.3 </a:t>
            </a:r>
            <a:r>
              <a:rPr sz="1050" dirty="0">
                <a:latin typeface="Candara"/>
                <a:cs typeface="Candara"/>
              </a:rPr>
              <a:t>и</a:t>
            </a:r>
            <a:r>
              <a:rPr sz="1050" spc="-90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выше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69279" y="2089404"/>
            <a:ext cx="1136903" cy="2828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29478" y="5067427"/>
            <a:ext cx="101790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latin typeface="Candara"/>
                <a:cs typeface="Candara"/>
              </a:rPr>
              <a:t>Windows </a:t>
            </a:r>
            <a:r>
              <a:rPr sz="1050" dirty="0">
                <a:latin typeface="Candara"/>
                <a:cs typeface="Candara"/>
              </a:rPr>
              <a:t>7 / 8 /</a:t>
            </a:r>
            <a:r>
              <a:rPr sz="1050" spc="-145" dirty="0">
                <a:latin typeface="Candara"/>
                <a:cs typeface="Candara"/>
              </a:rPr>
              <a:t> </a:t>
            </a:r>
            <a:r>
              <a:rPr sz="1050" dirty="0">
                <a:latin typeface="Candara"/>
                <a:cs typeface="Candara"/>
              </a:rPr>
              <a:t>10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4545" y="583946"/>
            <a:ext cx="6578600" cy="132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40"/>
              </a:lnSpc>
              <a:tabLst>
                <a:tab pos="1311275" algn="l"/>
                <a:tab pos="5935345" algn="l"/>
              </a:tabLst>
            </a:pPr>
            <a:r>
              <a:rPr sz="4800" spc="-125" dirty="0"/>
              <a:t>П</a:t>
            </a:r>
            <a:r>
              <a:rPr sz="4800" spc="-120" dirty="0"/>
              <a:t>о</a:t>
            </a:r>
            <a:r>
              <a:rPr sz="4800" spc="-5" dirty="0"/>
              <a:t>д</a:t>
            </a:r>
            <a:r>
              <a:rPr sz="4800" dirty="0"/>
              <a:t>	</a:t>
            </a:r>
            <a:r>
              <a:rPr sz="4800" spc="-125" dirty="0"/>
              <a:t>е</a:t>
            </a:r>
            <a:r>
              <a:rPr sz="4800" spc="-120" dirty="0"/>
              <a:t>р</a:t>
            </a:r>
            <a:r>
              <a:rPr sz="4800" spc="-125" dirty="0"/>
              <a:t>жк</a:t>
            </a:r>
            <a:r>
              <a:rPr sz="4800" dirty="0"/>
              <a:t>а</a:t>
            </a:r>
            <a:r>
              <a:rPr sz="4800" spc="-250" dirty="0"/>
              <a:t> </a:t>
            </a:r>
            <a:r>
              <a:rPr sz="4800" spc="-120" dirty="0"/>
              <a:t>о</a:t>
            </a:r>
            <a:r>
              <a:rPr sz="4800" spc="-130" dirty="0"/>
              <a:t>п</a:t>
            </a:r>
            <a:r>
              <a:rPr sz="4800" spc="-125" dirty="0"/>
              <a:t>е</a:t>
            </a:r>
            <a:r>
              <a:rPr sz="4800" spc="-120" dirty="0"/>
              <a:t>р</a:t>
            </a:r>
            <a:r>
              <a:rPr sz="4800" spc="-125" dirty="0"/>
              <a:t>аци</a:t>
            </a:r>
            <a:r>
              <a:rPr sz="4800" spc="-120" dirty="0"/>
              <a:t>о</a:t>
            </a:r>
            <a:r>
              <a:rPr sz="4800" dirty="0"/>
              <a:t>н	</a:t>
            </a:r>
            <a:r>
              <a:rPr sz="4800" spc="-130" dirty="0"/>
              <a:t>ы</a:t>
            </a:r>
            <a:r>
              <a:rPr sz="4800" spc="-5" dirty="0"/>
              <a:t>х</a:t>
            </a:r>
            <a:endParaRPr sz="4800"/>
          </a:p>
          <a:p>
            <a:pPr marL="12700">
              <a:lnSpc>
                <a:spcPts val="5040"/>
              </a:lnSpc>
            </a:pPr>
            <a:r>
              <a:rPr sz="4800" spc="-100" dirty="0"/>
              <a:t>систем</a:t>
            </a:r>
            <a:endParaRPr sz="4800"/>
          </a:p>
        </p:txBody>
      </p:sp>
      <p:sp>
        <p:nvSpPr>
          <p:cNvPr id="20" name="object 20"/>
          <p:cNvSpPr/>
          <p:nvPr/>
        </p:nvSpPr>
        <p:spPr>
          <a:xfrm>
            <a:off x="845819" y="2862072"/>
            <a:ext cx="612648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79548" y="4191000"/>
            <a:ext cx="547115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8067" y="3662171"/>
            <a:ext cx="548639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04715" y="4075176"/>
            <a:ext cx="547115" cy="574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572000" h="6858000">
                <a:moveTo>
                  <a:pt x="0" y="6858000"/>
                </a:moveTo>
                <a:lnTo>
                  <a:pt x="4572000" y="6858000"/>
                </a:lnTo>
                <a:lnTo>
                  <a:pt x="457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1232" y="1775205"/>
            <a:ext cx="143383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>
                <a:solidFill>
                  <a:srgbClr val="FFFFFF"/>
                </a:solidFill>
              </a:rPr>
              <a:t>HYDB™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55838" y="2542921"/>
            <a:ext cx="246253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Гибридные</a:t>
            </a:r>
            <a:r>
              <a:rPr sz="1800" b="0" spc="-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справочники.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5838" y="3396360"/>
            <a:ext cx="2849245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HYDB™ для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Mobile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SMARTS™  позволяет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не</a:t>
            </a:r>
            <a:r>
              <a:rPr sz="18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ограничиваться 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одним местом хранения,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а  хранить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данные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там,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где это  удобно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в настоящий</a:t>
            </a:r>
            <a:r>
              <a:rPr sz="18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момент.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8532" y="1094232"/>
            <a:ext cx="4858512" cy="487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3247" y="2965069"/>
            <a:ext cx="110109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5" dirty="0">
                <a:latin typeface="Calibri Light"/>
                <a:cs typeface="Calibri Light"/>
              </a:rPr>
              <a:t>Устройство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6419" y="2965069"/>
            <a:ext cx="94106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dirty="0">
                <a:latin typeface="Calibri Light"/>
                <a:cs typeface="Calibri Light"/>
              </a:rPr>
              <a:t>ER</a:t>
            </a:r>
            <a:r>
              <a:rPr sz="1800" b="0" spc="-114" dirty="0">
                <a:latin typeface="Calibri Light"/>
                <a:cs typeface="Calibri Light"/>
              </a:rPr>
              <a:t>P</a:t>
            </a:r>
            <a:r>
              <a:rPr sz="1800" b="0" spc="-5" dirty="0">
                <a:latin typeface="Calibri Light"/>
                <a:cs typeface="Calibri Light"/>
              </a:rPr>
              <a:t>/</a:t>
            </a:r>
            <a:r>
              <a:rPr sz="1800" b="0" spc="-10" dirty="0">
                <a:latin typeface="Calibri Light"/>
                <a:cs typeface="Calibri Light"/>
              </a:rPr>
              <a:t>W</a:t>
            </a:r>
            <a:r>
              <a:rPr sz="1800" b="0" dirty="0">
                <a:latin typeface="Calibri Light"/>
                <a:cs typeface="Calibri Light"/>
              </a:rPr>
              <a:t>MS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18" y="609600"/>
            <a:ext cx="11176762" cy="830997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Содержание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395" y="1986407"/>
            <a:ext cx="10681208" cy="43396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О компании</a:t>
            </a:r>
            <a:endParaRPr lang="ru-RU" sz="4400" dirty="0"/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Что такое </a:t>
            </a:r>
            <a:r>
              <a:rPr lang="en-US" sz="4400" dirty="0"/>
              <a:t>Mobile SMARTS</a:t>
            </a:r>
            <a:r>
              <a:rPr lang="ru-RU" sz="4400" dirty="0"/>
              <a:t>: Магазин 15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Возможности программного продукта.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Технологии и «Начинка»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/>
              <a:t>Правила лицензирования и ценовая политика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5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217" y="514476"/>
            <a:ext cx="10762996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217" y="1032332"/>
            <a:ext cx="2765552" cy="622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1644" y="2610611"/>
            <a:ext cx="2438400" cy="1129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0827" y="2820936"/>
            <a:ext cx="1778508" cy="765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1080" y="2650235"/>
            <a:ext cx="2324100" cy="1016635"/>
          </a:xfrm>
          <a:prstGeom prst="rect">
            <a:avLst/>
          </a:prstGeom>
          <a:solidFill>
            <a:srgbClr val="0083AF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514984">
              <a:lnSpc>
                <a:spcPct val="100000"/>
              </a:lnSpc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Розница</a:t>
            </a:r>
            <a:r>
              <a:rPr sz="2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7391" y="2616695"/>
            <a:ext cx="2438400" cy="1117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4488" y="2820936"/>
            <a:ext cx="1662684" cy="765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76828" y="2656332"/>
            <a:ext cx="2324100" cy="1004569"/>
          </a:xfrm>
          <a:prstGeom prst="rect">
            <a:avLst/>
          </a:prstGeom>
          <a:solidFill>
            <a:srgbClr val="0083AF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Штрих-М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3140" y="2612123"/>
            <a:ext cx="2438400" cy="1126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3868" y="2820936"/>
            <a:ext cx="1455420" cy="7650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132576" y="2651760"/>
            <a:ext cx="2324100" cy="1013460"/>
          </a:xfrm>
          <a:prstGeom prst="rect">
            <a:avLst/>
          </a:prstGeom>
          <a:solidFill>
            <a:srgbClr val="0083A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677545">
              <a:lnSpc>
                <a:spcPct val="100000"/>
              </a:lnSpc>
            </a:pP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Далион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28888" y="2593835"/>
            <a:ext cx="2438400" cy="11628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23019" y="2820936"/>
            <a:ext cx="1848612" cy="765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688323" y="2633472"/>
            <a:ext cx="2324100" cy="1050290"/>
          </a:xfrm>
          <a:prstGeom prst="rect">
            <a:avLst/>
          </a:prstGeom>
          <a:solidFill>
            <a:srgbClr val="0083A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48133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</a:rPr>
              <a:t>УТ 10.3,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11</a:t>
            </a:r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240279" y="3886187"/>
            <a:ext cx="2436875" cy="1143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96539" y="4104144"/>
            <a:ext cx="1324356" cy="7650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99716" y="3925823"/>
            <a:ext cx="2322830" cy="1030605"/>
          </a:xfrm>
          <a:prstGeom prst="rect">
            <a:avLst/>
          </a:prstGeom>
          <a:solidFill>
            <a:srgbClr val="7D9C4B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741680">
              <a:lnSpc>
                <a:spcPct val="100000"/>
              </a:lnSpc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АСТОР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96028" y="3875519"/>
            <a:ext cx="2436876" cy="1162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8467" y="4104144"/>
            <a:ext cx="1491995" cy="7650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855464" y="3915155"/>
            <a:ext cx="2322830" cy="1050290"/>
          </a:xfrm>
          <a:prstGeom prst="rect">
            <a:avLst/>
          </a:prstGeom>
          <a:solidFill>
            <a:srgbClr val="7D9C4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658495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УНФ</a:t>
            </a:r>
            <a:r>
              <a:rPr sz="24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1.6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51776" y="3875519"/>
            <a:ext cx="2436876" cy="1162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8495" y="4104144"/>
            <a:ext cx="1584959" cy="7650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11211" y="3915155"/>
            <a:ext cx="2322830" cy="1050290"/>
          </a:xfrm>
          <a:prstGeom prst="rect">
            <a:avLst/>
          </a:prstGeom>
          <a:solidFill>
            <a:srgbClr val="7D9C4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Рарус</a:t>
            </a:r>
            <a:r>
              <a:rPr sz="2400" b="0" spc="-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Calibri Light"/>
                <a:cs typeface="Calibri Light"/>
              </a:rPr>
              <a:t>ТК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814451"/>
            <a:ext cx="161607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125" dirty="0"/>
              <a:t>Ит</a:t>
            </a:r>
            <a:r>
              <a:rPr sz="5400" spc="-120" dirty="0"/>
              <a:t>ог</a:t>
            </a:r>
            <a:r>
              <a:rPr sz="5400" spc="-5" dirty="0"/>
              <a:t>о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5395" y="1986407"/>
            <a:ext cx="5997575" cy="229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Средства</a:t>
            </a:r>
            <a:r>
              <a:rPr sz="2400" b="0" spc="-10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разработки</a:t>
            </a:r>
            <a:endParaRPr sz="240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Средства</a:t>
            </a:r>
            <a:r>
              <a:rPr sz="24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администрирования</a:t>
            </a:r>
            <a:endParaRPr sz="240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87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Готовый гибридный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обмен</a:t>
            </a:r>
            <a:r>
              <a:rPr sz="24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данными</a:t>
            </a:r>
            <a:endParaRPr sz="240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Нативные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клиенты для </a:t>
            </a:r>
            <a:r>
              <a:rPr sz="2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Windows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</a:t>
            </a:r>
            <a:r>
              <a:rPr sz="2400" b="0" spc="-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52525"/>
                </a:solidFill>
                <a:latin typeface="Calibri Light"/>
                <a:cs typeface="Calibri Light"/>
              </a:rPr>
              <a:t>Android</a:t>
            </a:r>
            <a:endParaRPr sz="2400">
              <a:latin typeface="Calibri Light"/>
              <a:cs typeface="Calibri Light"/>
            </a:endParaRPr>
          </a:p>
          <a:p>
            <a:pPr marL="469900" indent="-457200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Готовая интеграция с учетными</a:t>
            </a:r>
            <a:r>
              <a:rPr sz="2400" b="0" spc="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системами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3120"/>
            <a:ext cx="12192000" cy="1013460"/>
          </a:xfrm>
          <a:custGeom>
            <a:avLst/>
            <a:gdLst/>
            <a:ahLst/>
            <a:cxnLst/>
            <a:rect l="l" t="t" r="r" b="b"/>
            <a:pathLst>
              <a:path w="12192000" h="1013460">
                <a:moveTo>
                  <a:pt x="0" y="1013460"/>
                </a:moveTo>
                <a:lnTo>
                  <a:pt x="12192000" y="1013460"/>
                </a:lnTo>
                <a:lnTo>
                  <a:pt x="1219200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4857" y="3645154"/>
            <a:ext cx="72288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Как и что лицензируется в Магазине 15 и какие есть варианты для покупки</a:t>
            </a:r>
            <a:r>
              <a:rPr sz="1600" b="0" spc="1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решения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2900" y="2209740"/>
            <a:ext cx="12877800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Правила лицензирования и ценовая политика</a:t>
            </a:r>
            <a:endParaRPr lang="ru-RU" sz="45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517" y="2001647"/>
            <a:ext cx="10440035" cy="134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2400" dirty="0">
                <a:solidFill>
                  <a:srgbClr val="252525"/>
                </a:solidFill>
              </a:rPr>
              <a:t>Лицензируется конкретный терминал сбора </a:t>
            </a:r>
            <a:r>
              <a:rPr sz="2400" spc="-5" dirty="0">
                <a:solidFill>
                  <a:srgbClr val="252525"/>
                </a:solidFill>
              </a:rPr>
              <a:t>данных (по уникальному коду </a:t>
            </a:r>
            <a:r>
              <a:rPr sz="2400" dirty="0">
                <a:solidFill>
                  <a:srgbClr val="252525"/>
                </a:solidFill>
              </a:rPr>
              <a:t>ТСД).  Для каждого нового </a:t>
            </a:r>
            <a:r>
              <a:rPr sz="2400" spc="-5" dirty="0">
                <a:solidFill>
                  <a:srgbClr val="252525"/>
                </a:solidFill>
              </a:rPr>
              <a:t>терминала </a:t>
            </a:r>
            <a:r>
              <a:rPr sz="2400" dirty="0">
                <a:solidFill>
                  <a:srgbClr val="252525"/>
                </a:solidFill>
              </a:rPr>
              <a:t>нужно получать отдельную лицензию. Без  </a:t>
            </a:r>
            <a:r>
              <a:rPr sz="2400" spc="-5" dirty="0">
                <a:solidFill>
                  <a:srgbClr val="252525"/>
                </a:solidFill>
              </a:rPr>
              <a:t>лицензии ТСД </a:t>
            </a:r>
            <a:r>
              <a:rPr sz="2400" dirty="0">
                <a:solidFill>
                  <a:srgbClr val="252525"/>
                </a:solidFill>
              </a:rPr>
              <a:t>работает в</a:t>
            </a:r>
            <a:r>
              <a:rPr sz="2400" spc="-10" dirty="0">
                <a:solidFill>
                  <a:srgbClr val="252525"/>
                </a:solidFill>
              </a:rPr>
              <a:t> </a:t>
            </a:r>
            <a:r>
              <a:rPr sz="2400" u="heavy" spc="-5" dirty="0">
                <a:solidFill>
                  <a:srgbClr val="252525"/>
                </a:solidFill>
                <a:hlinkClick r:id="rId2"/>
              </a:rPr>
              <a:t>демо-режиме</a:t>
            </a:r>
            <a:r>
              <a:rPr sz="2400" spc="-5" dirty="0">
                <a:solidFill>
                  <a:srgbClr val="252525"/>
                </a:solidFill>
              </a:rPr>
              <a:t>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787" y="1427479"/>
            <a:ext cx="24422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30" dirty="0">
                <a:solidFill>
                  <a:srgbClr val="FF0000"/>
                </a:solidFill>
                <a:latin typeface="Calibri Light"/>
                <a:cs typeface="Calibri Light"/>
              </a:rPr>
              <a:t>М</a:t>
            </a:r>
            <a:r>
              <a:rPr sz="4000" b="1" spc="-125" dirty="0">
                <a:solidFill>
                  <a:srgbClr val="FF0000"/>
                </a:solidFill>
                <a:latin typeface="Calibri Light"/>
                <a:cs typeface="Calibri Light"/>
              </a:rPr>
              <a:t>ИНИ</a:t>
            </a:r>
            <a:r>
              <a:rPr sz="4000" b="1" spc="-130" dirty="0">
                <a:solidFill>
                  <a:srgbClr val="FF0000"/>
                </a:solidFill>
                <a:latin typeface="Calibri Light"/>
                <a:cs typeface="Calibri Light"/>
              </a:rPr>
              <a:t>М</a:t>
            </a:r>
            <a:r>
              <a:rPr sz="4000" b="1" spc="-125" dirty="0">
                <a:solidFill>
                  <a:srgbClr val="FF0000"/>
                </a:solidFill>
                <a:latin typeface="Calibri Light"/>
                <a:cs typeface="Calibri Light"/>
              </a:rPr>
              <a:t>У</a:t>
            </a:r>
            <a:r>
              <a:rPr sz="4000" b="1" spc="-5" dirty="0">
                <a:solidFill>
                  <a:srgbClr val="FF0000"/>
                </a:solidFill>
                <a:latin typeface="Calibri Light"/>
                <a:cs typeface="Calibri Light"/>
              </a:rPr>
              <a:t>М</a:t>
            </a:r>
            <a:endParaRPr sz="40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60" y="2348738"/>
            <a:ext cx="2590800" cy="145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Самые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дешевые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лицензии 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Батч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или Wi-Fi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на</a:t>
            </a:r>
            <a:r>
              <a:rPr sz="1800" b="0" spc="-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выбор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ts val="1839"/>
              </a:lnSpc>
              <a:spcBef>
                <a:spcPts val="1300"/>
              </a:spcBef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Только сбор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штрихкодов</a:t>
            </a:r>
            <a:r>
              <a:rPr sz="18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 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инвентаризация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6" y="246888"/>
            <a:ext cx="4680712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19" y="5282182"/>
            <a:ext cx="731519" cy="1482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296" y="5001766"/>
            <a:ext cx="1039368" cy="1802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8044" y="4707634"/>
            <a:ext cx="1264920" cy="2097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50195" y="4238243"/>
            <a:ext cx="1447800" cy="2619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87445" y="1409827"/>
            <a:ext cx="20300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10" dirty="0">
                <a:solidFill>
                  <a:srgbClr val="F8921D"/>
                </a:solidFill>
                <a:latin typeface="Calibri Light"/>
                <a:cs typeface="Calibri Light"/>
              </a:rPr>
              <a:t>БАЗОВЫЙ</a:t>
            </a:r>
            <a:endParaRPr sz="4000" b="1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39236" y="2484120"/>
            <a:ext cx="2992120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Самый</a:t>
            </a:r>
            <a:r>
              <a:rPr sz="1800" b="0" spc="-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популярный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Все магазинные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операции  Печать на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мобильный</a:t>
            </a:r>
            <a:r>
              <a:rPr sz="1800" b="0" spc="-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принтер 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ЕГАИС</a:t>
            </a:r>
            <a:r>
              <a:rPr sz="1800" b="0" spc="-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опционально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0353" y="1426209"/>
            <a:ext cx="327850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80640" algn="l"/>
              </a:tabLst>
            </a:pPr>
            <a:r>
              <a:rPr sz="4000" b="1" spc="-130" dirty="0" smtClean="0">
                <a:solidFill>
                  <a:srgbClr val="00AF50"/>
                </a:solidFill>
                <a:latin typeface="Calibri Light"/>
                <a:cs typeface="Calibri Light"/>
              </a:rPr>
              <a:t>Р</a:t>
            </a:r>
            <a:r>
              <a:rPr sz="4000" b="1" spc="-120" dirty="0" smtClean="0">
                <a:solidFill>
                  <a:srgbClr val="00AF50"/>
                </a:solidFill>
                <a:latin typeface="Calibri Light"/>
                <a:cs typeface="Calibri Light"/>
              </a:rPr>
              <a:t>А</a:t>
            </a:r>
            <a:r>
              <a:rPr sz="4000" b="1" spc="-125" dirty="0" smtClean="0">
                <a:solidFill>
                  <a:srgbClr val="00AF50"/>
                </a:solidFill>
                <a:latin typeface="Calibri Light"/>
                <a:cs typeface="Calibri Light"/>
              </a:rPr>
              <a:t>СШИ</a:t>
            </a:r>
            <a:r>
              <a:rPr sz="4000" b="1" spc="-130" dirty="0" smtClean="0">
                <a:solidFill>
                  <a:srgbClr val="00AF50"/>
                </a:solidFill>
                <a:latin typeface="Calibri Light"/>
                <a:cs typeface="Calibri Light"/>
              </a:rPr>
              <a:t>Р</a:t>
            </a:r>
            <a:r>
              <a:rPr sz="4000" b="1" spc="-125" dirty="0" smtClean="0">
                <a:solidFill>
                  <a:srgbClr val="00AF50"/>
                </a:solidFill>
                <a:latin typeface="Calibri Light"/>
                <a:cs typeface="Calibri Light"/>
              </a:rPr>
              <a:t>Е</a:t>
            </a:r>
            <a:r>
              <a:rPr sz="4000" b="1" spc="-5" dirty="0" smtClean="0">
                <a:solidFill>
                  <a:srgbClr val="00AF50"/>
                </a:solidFill>
                <a:latin typeface="Calibri Light"/>
                <a:cs typeface="Calibri Light"/>
              </a:rPr>
              <a:t>Н</a:t>
            </a:r>
            <a:r>
              <a:rPr sz="4000" b="1" spc="-125" dirty="0" smtClean="0">
                <a:solidFill>
                  <a:srgbClr val="00AF50"/>
                </a:solidFill>
                <a:latin typeface="Calibri Light"/>
                <a:cs typeface="Calibri Light"/>
              </a:rPr>
              <a:t>Ы</a:t>
            </a:r>
            <a:r>
              <a:rPr sz="4000" b="1" spc="-5" dirty="0" smtClean="0">
                <a:solidFill>
                  <a:srgbClr val="00AF50"/>
                </a:solidFill>
                <a:latin typeface="Calibri Light"/>
                <a:cs typeface="Calibri Light"/>
              </a:rPr>
              <a:t>Й</a:t>
            </a:r>
            <a:endParaRPr sz="4000" b="1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628" y="2496565"/>
            <a:ext cx="265684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Есть</a:t>
            </a:r>
            <a:r>
              <a:rPr sz="1800" b="0" spc="-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онлайн</a:t>
            </a:r>
            <a:endParaRPr sz="18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1800" b="0" spc="-15" dirty="0">
                <a:solidFill>
                  <a:srgbClr val="252525"/>
                </a:solidFill>
                <a:latin typeface="Calibri Light"/>
                <a:cs typeface="Calibri Light"/>
              </a:rPr>
              <a:t>Полностью</a:t>
            </a:r>
            <a:r>
              <a:rPr sz="18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252525"/>
                </a:solidFill>
                <a:latin typeface="Calibri Light"/>
                <a:cs typeface="Calibri Light"/>
              </a:rPr>
              <a:t>автоматический  </a:t>
            </a:r>
            <a:r>
              <a:rPr sz="1800" b="0" spc="-10" dirty="0">
                <a:solidFill>
                  <a:srgbClr val="252525"/>
                </a:solidFill>
                <a:latin typeface="Calibri Light"/>
                <a:cs typeface="Calibri Light"/>
              </a:rPr>
              <a:t>обмен</a:t>
            </a:r>
            <a:endParaRPr sz="1800" dirty="0">
              <a:latin typeface="Calibri Light"/>
              <a:cs typeface="Calibri Light"/>
            </a:endParaRPr>
          </a:p>
          <a:p>
            <a:pPr marL="12700" marR="387985">
              <a:lnSpc>
                <a:spcPct val="100000"/>
              </a:lnSpc>
            </a:pPr>
            <a:r>
              <a:rPr sz="1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Можно добавлять</a:t>
            </a:r>
            <a:r>
              <a:rPr sz="18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свои  операции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2518" y="2430779"/>
            <a:ext cx="2513965" cy="1396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0" dirty="0">
                <a:latin typeface="Calibri Light"/>
                <a:cs typeface="Calibri Light"/>
              </a:rPr>
              <a:t>Все операции для склада  </a:t>
            </a:r>
            <a:r>
              <a:rPr sz="1800" b="0" spc="-15" dirty="0">
                <a:latin typeface="Calibri Light"/>
                <a:cs typeface="Calibri Light"/>
              </a:rPr>
              <a:t>Коллективное  выполнение операций  </a:t>
            </a:r>
            <a:r>
              <a:rPr sz="1800" b="0" spc="-5" dirty="0">
                <a:latin typeface="Calibri Light"/>
                <a:cs typeface="Calibri Light"/>
              </a:rPr>
              <a:t>Лицензия ПОЛНЫЙ с  </a:t>
            </a:r>
            <a:r>
              <a:rPr sz="1800" b="0" spc="-10" dirty="0">
                <a:latin typeface="Calibri Light"/>
                <a:cs typeface="Calibri Light"/>
              </a:rPr>
              <a:t>Check Mark </a:t>
            </a:r>
            <a:r>
              <a:rPr sz="1800" b="0" dirty="0">
                <a:latin typeface="Calibri Light"/>
                <a:cs typeface="Calibri Light"/>
              </a:rPr>
              <a:t>2 </a:t>
            </a:r>
            <a:r>
              <a:rPr sz="1800" b="0" spc="-5" dirty="0">
                <a:latin typeface="Calibri Light"/>
                <a:cs typeface="Calibri Light"/>
              </a:rPr>
              <a:t>или без</a:t>
            </a:r>
            <a:r>
              <a:rPr sz="1800" b="0" spc="-270" dirty="0">
                <a:latin typeface="Calibri Light"/>
                <a:cs typeface="Calibri Light"/>
              </a:rPr>
              <a:t> </a:t>
            </a:r>
            <a:r>
              <a:rPr sz="1800" b="0" spc="-5" dirty="0">
                <a:latin typeface="Calibri Light"/>
                <a:cs typeface="Calibri Light"/>
              </a:rPr>
              <a:t>него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08056" y="1367293"/>
            <a:ext cx="2230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rgbClr val="7030A0"/>
                </a:solidFill>
              </a:rPr>
              <a:t>ПОЛНЫЙ</a:t>
            </a:r>
            <a:endParaRPr lang="ru-RU" sz="4000" b="1" cap="none" spc="0" dirty="0">
              <a:ln w="0"/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2220467"/>
            <a:ext cx="12192000" cy="1012190"/>
          </a:xfrm>
          <a:custGeom>
            <a:avLst/>
            <a:gdLst/>
            <a:ahLst/>
            <a:cxnLst/>
            <a:rect l="l" t="t" r="r" b="b"/>
            <a:pathLst>
              <a:path w="12192000" h="1012189">
                <a:moveTo>
                  <a:pt x="0" y="1011936"/>
                </a:moveTo>
                <a:lnTo>
                  <a:pt x="12192000" y="1011936"/>
                </a:lnTo>
                <a:lnTo>
                  <a:pt x="12192000" y="0"/>
                </a:lnTo>
                <a:lnTo>
                  <a:pt x="0" y="0"/>
                </a:lnTo>
                <a:lnTo>
                  <a:pt x="0" y="1011936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0242" y="2356053"/>
            <a:ext cx="652272" cy="74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6378" y="2356053"/>
            <a:ext cx="1024102" cy="747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720" y="2356053"/>
            <a:ext cx="728471" cy="747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8957" y="2356053"/>
            <a:ext cx="621792" cy="747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7013" y="2356053"/>
            <a:ext cx="2694813" cy="747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2182" y="2356053"/>
            <a:ext cx="3115944" cy="747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4857" y="3610102"/>
            <a:ext cx="61899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5" dirty="0">
                <a:solidFill>
                  <a:srgbClr val="252525"/>
                </a:solidFill>
                <a:latin typeface="Calibri Light"/>
                <a:cs typeface="Calibri Light"/>
              </a:rPr>
              <a:t>5 Вопросов- 5 ответов. Где </a:t>
            </a:r>
            <a:r>
              <a:rPr sz="1600" b="0" spc="-10" dirty="0">
                <a:solidFill>
                  <a:srgbClr val="252525"/>
                </a:solidFill>
                <a:latin typeface="Calibri Light"/>
                <a:cs typeface="Calibri Light"/>
              </a:rPr>
              <a:t>посмотреть </a:t>
            </a:r>
            <a:r>
              <a:rPr sz="1600" b="0" spc="-5" dirty="0">
                <a:solidFill>
                  <a:srgbClr val="252525"/>
                </a:solidFill>
                <a:latin typeface="Calibri Light"/>
                <a:cs typeface="Calibri Light"/>
              </a:rPr>
              <a:t>цены? Подписки на</a:t>
            </a:r>
            <a:r>
              <a:rPr sz="1600" b="0" spc="1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252525"/>
                </a:solidFill>
                <a:latin typeface="Calibri Light"/>
                <a:cs typeface="Calibri Light"/>
              </a:rPr>
              <a:t>обновления.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3191" y="1515379"/>
            <a:ext cx="10371455" cy="453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831215" indent="-457200">
              <a:lnSpc>
                <a:spcPct val="1501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Какая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в </a:t>
            </a: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целом стоит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задача?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(например,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проводить инвентаризацию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в 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магазине)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Calibri Light"/>
              <a:buAutoNum type="arabicPeriod"/>
            </a:pPr>
            <a:endParaRPr sz="23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Какая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у </a:t>
            </a: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вас учетная система?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(например, «1С:Розница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2.2» или «УТ 11.4»</a:t>
            </a:r>
            <a:r>
              <a:rPr sz="2400" b="0" spc="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)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Calibri Light"/>
              <a:buAutoNum type="arabicPeriod"/>
            </a:pPr>
            <a:endParaRPr sz="23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Какой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способ </a:t>
            </a: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обмена?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(оффлайн или</a:t>
            </a:r>
            <a:r>
              <a:rPr sz="2400" b="0" spc="-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онлайн)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Calibri Light"/>
              <a:buAutoNum type="arabicPeriod"/>
            </a:pPr>
            <a:endParaRPr sz="23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Какое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планируется </a:t>
            </a: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оборудование?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(например, </a:t>
            </a:r>
            <a:r>
              <a:rPr sz="2400" b="0" spc="-20" dirty="0">
                <a:solidFill>
                  <a:srgbClr val="252525"/>
                </a:solidFill>
                <a:latin typeface="Calibri Light"/>
                <a:cs typeface="Calibri Light"/>
              </a:rPr>
              <a:t>Zebra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MC2180 с 2D</a:t>
            </a:r>
            <a:r>
              <a:rPr sz="2400" b="0" spc="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сканером)</a:t>
            </a:r>
            <a:endParaRPr sz="2400">
              <a:latin typeface="Calibri Light"/>
              <a:cs typeface="Calibri Light"/>
            </a:endParaRPr>
          </a:p>
          <a:p>
            <a:pPr marL="469900" marR="1493520" indent="-457200">
              <a:lnSpc>
                <a:spcPct val="150000"/>
              </a:lnSpc>
              <a:spcBef>
                <a:spcPts val="12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Какое количество мобильных рабочих мест?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(например,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для трёх  специалистов)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7576" y="246888"/>
            <a:ext cx="983894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5496" y="246888"/>
            <a:ext cx="630935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0913" y="246888"/>
            <a:ext cx="618744" cy="6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0285" y="246888"/>
            <a:ext cx="667512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042" y="246888"/>
            <a:ext cx="630936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9510" y="246888"/>
            <a:ext cx="563880" cy="685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1450" y="246888"/>
            <a:ext cx="630936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26917" y="246888"/>
            <a:ext cx="545592" cy="685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8966" y="246888"/>
            <a:ext cx="685800" cy="685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5310" y="246888"/>
            <a:ext cx="626363" cy="685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2886" y="246888"/>
            <a:ext cx="630936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18354" y="246888"/>
            <a:ext cx="493775" cy="685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5242" y="246888"/>
            <a:ext cx="545591" cy="685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8039" y="246888"/>
            <a:ext cx="618743" cy="6857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47665" y="246888"/>
            <a:ext cx="493775" cy="685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4553" y="246888"/>
            <a:ext cx="882396" cy="685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17576" y="246888"/>
            <a:ext cx="1168806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7574" y="246888"/>
            <a:ext cx="3264280" cy="685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5578" y="246888"/>
            <a:ext cx="1680591" cy="68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0001" y="246888"/>
            <a:ext cx="597408" cy="685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791" y="1150619"/>
            <a:ext cx="10488168" cy="2741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136" y="3892296"/>
            <a:ext cx="10479024" cy="1950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94797" y="2134616"/>
            <a:ext cx="733425" cy="1069340"/>
          </a:xfrm>
          <a:custGeom>
            <a:avLst/>
            <a:gdLst/>
            <a:ahLst/>
            <a:cxnLst/>
            <a:rect l="l" t="t" r="r" b="b"/>
            <a:pathLst>
              <a:path w="733425" h="1069339">
                <a:moveTo>
                  <a:pt x="14097" y="963676"/>
                </a:moveTo>
                <a:lnTo>
                  <a:pt x="0" y="1069213"/>
                </a:lnTo>
                <a:lnTo>
                  <a:pt x="92963" y="1017143"/>
                </a:lnTo>
                <a:lnTo>
                  <a:pt x="86032" y="1012444"/>
                </a:lnTo>
                <a:lnTo>
                  <a:pt x="57657" y="1012444"/>
                </a:lnTo>
                <a:lnTo>
                  <a:pt x="31496" y="994663"/>
                </a:lnTo>
                <a:lnTo>
                  <a:pt x="40418" y="981520"/>
                </a:lnTo>
                <a:lnTo>
                  <a:pt x="14097" y="963676"/>
                </a:lnTo>
                <a:close/>
              </a:path>
              <a:path w="733425" h="1069339">
                <a:moveTo>
                  <a:pt x="40418" y="981520"/>
                </a:moveTo>
                <a:lnTo>
                  <a:pt x="31496" y="994663"/>
                </a:lnTo>
                <a:lnTo>
                  <a:pt x="57657" y="1012444"/>
                </a:lnTo>
                <a:lnTo>
                  <a:pt x="66602" y="999271"/>
                </a:lnTo>
                <a:lnTo>
                  <a:pt x="40418" y="981520"/>
                </a:lnTo>
                <a:close/>
              </a:path>
              <a:path w="733425" h="1069339">
                <a:moveTo>
                  <a:pt x="66602" y="999271"/>
                </a:moveTo>
                <a:lnTo>
                  <a:pt x="57657" y="1012444"/>
                </a:lnTo>
                <a:lnTo>
                  <a:pt x="86032" y="1012444"/>
                </a:lnTo>
                <a:lnTo>
                  <a:pt x="66602" y="999271"/>
                </a:lnTo>
                <a:close/>
              </a:path>
              <a:path w="733425" h="1069339">
                <a:moveTo>
                  <a:pt x="706754" y="0"/>
                </a:moveTo>
                <a:lnTo>
                  <a:pt x="40418" y="981520"/>
                </a:lnTo>
                <a:lnTo>
                  <a:pt x="66602" y="999271"/>
                </a:lnTo>
                <a:lnTo>
                  <a:pt x="733044" y="17780"/>
                </a:lnTo>
                <a:lnTo>
                  <a:pt x="7067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2155">
              <a:lnSpc>
                <a:spcPct val="100000"/>
              </a:lnSpc>
            </a:pPr>
            <a:r>
              <a:rPr spc="-30" dirty="0"/>
              <a:t>20% </a:t>
            </a:r>
            <a:r>
              <a:rPr dirty="0"/>
              <a:t>1</a:t>
            </a:r>
            <a:r>
              <a:rPr spc="-250" dirty="0"/>
              <a:t> </a:t>
            </a:r>
            <a:r>
              <a:rPr spc="-20" dirty="0"/>
              <a:t>год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4350">
              <a:lnSpc>
                <a:spcPct val="100000"/>
              </a:lnSpc>
            </a:pPr>
            <a:r>
              <a:rPr spc="-25" dirty="0"/>
              <a:t>30% </a:t>
            </a:r>
            <a:r>
              <a:rPr spc="-15" dirty="0"/>
              <a:t>за </a:t>
            </a:r>
            <a:r>
              <a:rPr dirty="0"/>
              <a:t>2</a:t>
            </a:r>
            <a:r>
              <a:rPr spc="-330" dirty="0"/>
              <a:t> </a:t>
            </a:r>
            <a:r>
              <a:rPr spc="-30" dirty="0"/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69769" y="77165"/>
            <a:ext cx="5500624" cy="622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424" y="3416808"/>
            <a:ext cx="6056376" cy="3060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18" y="864108"/>
            <a:ext cx="5288281" cy="255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1143000"/>
            <a:ext cx="4140708" cy="2848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0800" y="4624578"/>
            <a:ext cx="55374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</a:pPr>
            <a:r>
              <a:rPr sz="1800" b="0" spc="-15" dirty="0">
                <a:solidFill>
                  <a:srgbClr val="FF0000"/>
                </a:solidFill>
                <a:latin typeface="Calibri Light"/>
                <a:cs typeface="Calibri Light"/>
              </a:rPr>
              <a:t>Точную стоимость комплектов </a:t>
            </a:r>
            <a:r>
              <a:rPr sz="1800" b="0" spc="-10" dirty="0">
                <a:solidFill>
                  <a:srgbClr val="FF0000"/>
                </a:solidFill>
                <a:latin typeface="Calibri Light"/>
                <a:cs typeface="Calibri Light"/>
              </a:rPr>
              <a:t>можно узнать,  </a:t>
            </a:r>
            <a:r>
              <a:rPr sz="1800" b="0" spc="-15" dirty="0" err="1">
                <a:solidFill>
                  <a:srgbClr val="FF0000"/>
                </a:solidFill>
                <a:latin typeface="Calibri Light"/>
                <a:cs typeface="Calibri Light"/>
              </a:rPr>
              <a:t>обратившись</a:t>
            </a:r>
            <a:r>
              <a:rPr sz="1800" b="0" spc="-1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1800" b="0" spc="-5" dirty="0" smtClean="0">
                <a:solidFill>
                  <a:srgbClr val="FF0000"/>
                </a:solidFill>
                <a:latin typeface="Calibri Light"/>
                <a:cs typeface="Calibri Light"/>
              </a:rPr>
              <a:t>к</a:t>
            </a:r>
            <a:r>
              <a:rPr lang="ru-RU" sz="1800" b="0" spc="-5" dirty="0" smtClean="0">
                <a:solidFill>
                  <a:srgbClr val="FF0000"/>
                </a:solidFill>
                <a:latin typeface="Calibri Light"/>
                <a:cs typeface="Calibri Light"/>
              </a:rPr>
              <a:t> менеджеру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217" y="596849"/>
            <a:ext cx="1051560" cy="84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5471" y="596849"/>
            <a:ext cx="3494786" cy="84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2685" y="1957578"/>
            <a:ext cx="787145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0" spc="-20" dirty="0">
                <a:latin typeface="Calibri Light"/>
                <a:cs typeface="Calibri Light"/>
              </a:rPr>
              <a:t>«</a:t>
            </a:r>
            <a:r>
              <a:rPr sz="2800" b="0" spc="-20" dirty="0">
                <a:solidFill>
                  <a:srgbClr val="FF5142"/>
                </a:solidFill>
                <a:latin typeface="Calibri Light"/>
                <a:cs typeface="Calibri Light"/>
              </a:rPr>
              <a:t>Клеверенс</a:t>
            </a:r>
            <a:r>
              <a:rPr sz="2800" b="0" spc="-20" dirty="0">
                <a:latin typeface="Calibri Light"/>
                <a:cs typeface="Calibri Light"/>
              </a:rPr>
              <a:t>» </a:t>
            </a:r>
            <a:r>
              <a:rPr sz="2800" b="0" spc="-5" dirty="0">
                <a:latin typeface="Calibri Light"/>
                <a:cs typeface="Calibri Light"/>
              </a:rPr>
              <a:t>— </a:t>
            </a:r>
            <a:r>
              <a:rPr lang="ru-RU" sz="2800" b="0" spc="-5" dirty="0" smtClean="0">
                <a:latin typeface="Calibri Light"/>
                <a:cs typeface="Calibri Light"/>
              </a:rPr>
              <a:t>производитель</a:t>
            </a:r>
            <a:r>
              <a:rPr sz="2800" b="0" spc="-5" dirty="0" smtClean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программного</a:t>
            </a:r>
            <a:r>
              <a:rPr sz="2800" b="0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обеспечения.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685" y="3368040"/>
            <a:ext cx="10946765" cy="1674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400" b="0" dirty="0">
                <a:latin typeface="Calibri Light"/>
                <a:cs typeface="Calibri Light"/>
              </a:rPr>
              <a:t>Занимается </a:t>
            </a:r>
            <a:r>
              <a:rPr sz="2400" b="0" spc="-5" dirty="0">
                <a:latin typeface="Calibri Light"/>
                <a:cs typeface="Calibri Light"/>
              </a:rPr>
              <a:t>созданием мобильного коробочного софта, со встроенными средствами  конфигурирования под задачи конкретного бизнеса, для всех тех сотрудников,  которые </a:t>
            </a:r>
            <a:r>
              <a:rPr sz="2400" b="0" dirty="0">
                <a:latin typeface="Calibri Light"/>
                <a:cs typeface="Calibri Light"/>
              </a:rPr>
              <a:t>не </a:t>
            </a:r>
            <a:r>
              <a:rPr sz="2400" b="0" spc="-5" dirty="0">
                <a:latin typeface="Calibri Light"/>
                <a:cs typeface="Calibri Light"/>
              </a:rPr>
              <a:t>сидят весь день за</a:t>
            </a:r>
            <a:r>
              <a:rPr sz="2400" b="0" spc="4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компьютером.</a:t>
            </a:r>
            <a:endParaRPr sz="24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8456" y="2113026"/>
            <a:ext cx="10080625" cy="262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90" indent="-427990">
              <a:lnSpc>
                <a:spcPct val="100000"/>
              </a:lnSpc>
              <a:buSzPct val="67857"/>
              <a:buAutoNum type="arabicPeriod"/>
              <a:tabLst>
                <a:tab pos="440690" algn="l"/>
                <a:tab pos="441325" algn="l"/>
              </a:tabLst>
            </a:pPr>
            <a:r>
              <a:rPr sz="2800" b="0" spc="-15" dirty="0">
                <a:solidFill>
                  <a:srgbClr val="FF5142"/>
                </a:solidFill>
                <a:latin typeface="Calibri Light"/>
                <a:cs typeface="Calibri Light"/>
              </a:rPr>
              <a:t>Mobile </a:t>
            </a:r>
            <a:r>
              <a:rPr sz="2800" b="0" spc="-30" dirty="0">
                <a:solidFill>
                  <a:srgbClr val="FF5142"/>
                </a:solidFill>
                <a:latin typeface="Calibri Light"/>
                <a:cs typeface="Calibri Light"/>
              </a:rPr>
              <a:t>SMARTS: </a:t>
            </a:r>
            <a:r>
              <a:rPr sz="2800" b="0" spc="-20" dirty="0">
                <a:solidFill>
                  <a:srgbClr val="FF5142"/>
                </a:solidFill>
                <a:latin typeface="Calibri Light"/>
                <a:cs typeface="Calibri Light"/>
              </a:rPr>
              <a:t>Магазин </a:t>
            </a:r>
            <a:r>
              <a:rPr sz="2800" b="0" spc="-10" dirty="0">
                <a:solidFill>
                  <a:srgbClr val="FF5142"/>
                </a:solidFill>
                <a:latin typeface="Calibri Light"/>
                <a:cs typeface="Calibri Light"/>
              </a:rPr>
              <a:t>15 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– Коробочное решение для</a:t>
            </a:r>
            <a:r>
              <a:rPr sz="2800" b="0" spc="-1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20" dirty="0">
                <a:solidFill>
                  <a:srgbClr val="FF5142"/>
                </a:solidFill>
                <a:latin typeface="Calibri Light"/>
                <a:cs typeface="Calibri Light"/>
              </a:rPr>
              <a:t>быстрой</a:t>
            </a:r>
            <a:endParaRPr sz="2800">
              <a:latin typeface="Calibri Light"/>
              <a:cs typeface="Calibri Light"/>
            </a:endParaRPr>
          </a:p>
          <a:p>
            <a:pPr marL="372110">
              <a:lnSpc>
                <a:spcPct val="100000"/>
              </a:lnSpc>
            </a:pP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автоматизации</a:t>
            </a:r>
            <a:r>
              <a:rPr sz="28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магазина</a:t>
            </a:r>
            <a:endParaRPr sz="2800">
              <a:latin typeface="Calibri Light"/>
              <a:cs typeface="Calibri Light"/>
            </a:endParaRPr>
          </a:p>
          <a:p>
            <a:pPr marL="372110" indent="-359410">
              <a:lnSpc>
                <a:spcPct val="100000"/>
              </a:lnSpc>
              <a:spcBef>
                <a:spcPts val="1200"/>
              </a:spcBef>
              <a:buClr>
                <a:srgbClr val="FF5142"/>
              </a:buClr>
              <a:buSzPct val="80357"/>
              <a:buAutoNum type="arabicPeriod" startAt="2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Готовые</a:t>
            </a:r>
            <a:r>
              <a:rPr sz="2800" b="0" spc="-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интеграции</a:t>
            </a:r>
            <a:endParaRPr sz="2800">
              <a:latin typeface="Calibri Light"/>
              <a:cs typeface="Calibri Light"/>
            </a:endParaRPr>
          </a:p>
          <a:p>
            <a:pPr marL="372110" indent="-359410">
              <a:lnSpc>
                <a:spcPct val="100000"/>
              </a:lnSpc>
              <a:spcBef>
                <a:spcPts val="1195"/>
              </a:spcBef>
              <a:buClr>
                <a:srgbClr val="FF5142"/>
              </a:buClr>
              <a:buSzPct val="80357"/>
              <a:buAutoNum type="arabicPeriod" startAt="2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Закрывает все потребности большинства</a:t>
            </a:r>
            <a:r>
              <a:rPr sz="2800" b="0" spc="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заказчиков</a:t>
            </a:r>
            <a:endParaRPr sz="2800">
              <a:latin typeface="Calibri Light"/>
              <a:cs typeface="Calibri Light"/>
            </a:endParaRPr>
          </a:p>
          <a:p>
            <a:pPr marL="372110" indent="-359410">
              <a:lnSpc>
                <a:spcPct val="100000"/>
              </a:lnSpc>
              <a:spcBef>
                <a:spcPts val="1200"/>
              </a:spcBef>
              <a:buClr>
                <a:srgbClr val="FF5142"/>
              </a:buClr>
              <a:buSzPct val="80357"/>
              <a:buAutoNum type="arabicPeriod" startAt="2"/>
              <a:tabLst>
                <a:tab pos="372110" algn="l"/>
                <a:tab pos="372745" algn="l"/>
              </a:tabLst>
            </a:pP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Простой в</a:t>
            </a:r>
            <a:r>
              <a:rPr sz="2800" b="0" spc="-1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252525"/>
                </a:solidFill>
                <a:latin typeface="Calibri Light"/>
                <a:cs typeface="Calibri Light"/>
              </a:rPr>
              <a:t>использовании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99332" y="265175"/>
            <a:ext cx="1171956" cy="1327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5771" y="265175"/>
            <a:ext cx="1171955" cy="133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2211" y="266700"/>
            <a:ext cx="1171955" cy="1316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08401" y="2325370"/>
            <a:ext cx="6206871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88045" y="4858766"/>
            <a:ext cx="395160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i="1" dirty="0"/>
              <a:t>C наилучшими пожеланиями,</a:t>
            </a:r>
            <a:endParaRPr lang="ru-RU" dirty="0"/>
          </a:p>
          <a:p>
            <a:r>
              <a:rPr lang="ru-RU" i="1" dirty="0"/>
              <a:t>Зайцев Денис</a:t>
            </a:r>
            <a:endParaRPr lang="ru-RU" dirty="0"/>
          </a:p>
          <a:p>
            <a:r>
              <a:rPr lang="ru-RU" i="1" dirty="0"/>
              <a:t>Менеджер по продажам </a:t>
            </a:r>
            <a:endParaRPr lang="ru-RU" dirty="0"/>
          </a:p>
          <a:p>
            <a:r>
              <a:rPr lang="ru-RU" i="1" dirty="0"/>
              <a:t>+7-950-795-1666</a:t>
            </a:r>
            <a:endParaRPr lang="ru-RU" dirty="0"/>
          </a:p>
          <a:p>
            <a:r>
              <a:rPr lang="ru-RU" i="1" dirty="0"/>
              <a:t>d.zaitsev1988@gmail.com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217" y="593725"/>
            <a:ext cx="4656455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2558" y="593725"/>
            <a:ext cx="3779901" cy="83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1560" y="1650110"/>
            <a:ext cx="3566667" cy="309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634" y="2996183"/>
            <a:ext cx="1378458" cy="1368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8607" y="2668270"/>
            <a:ext cx="2258567" cy="1789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0202" y="2247645"/>
            <a:ext cx="5485384" cy="839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0202" y="2946857"/>
            <a:ext cx="5548884" cy="8400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80202" y="3646932"/>
            <a:ext cx="5807329" cy="839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1941576"/>
            <a:ext cx="1075182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562" y="603199"/>
            <a:ext cx="6491985" cy="84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3766" y="603199"/>
            <a:ext cx="655320" cy="84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1426" y="603199"/>
            <a:ext cx="1756791" cy="840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9516" y="1953767"/>
            <a:ext cx="10782300" cy="3866515"/>
          </a:xfrm>
          <a:prstGeom prst="rect">
            <a:avLst/>
          </a:prstGeom>
          <a:solidFill>
            <a:srgbClr val="FFFFFF">
              <a:alpha val="63920"/>
            </a:srgbClr>
          </a:solidFill>
        </p:spPr>
        <p:txBody>
          <a:bodyPr vert="horz" wrap="square" lIns="0" tIns="41592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3275"/>
              </a:spcBef>
            </a:pPr>
            <a:r>
              <a:rPr sz="8800" b="0" spc="-45" dirty="0">
                <a:solidFill>
                  <a:srgbClr val="FF5142"/>
                </a:solidFill>
                <a:latin typeface="Calibri Light"/>
                <a:cs typeface="Calibri Light"/>
              </a:rPr>
              <a:t>38</a:t>
            </a:r>
            <a:r>
              <a:rPr sz="8800" b="0" spc="-215" dirty="0">
                <a:solidFill>
                  <a:srgbClr val="FF5142"/>
                </a:solidFill>
                <a:latin typeface="Calibri Light"/>
                <a:cs typeface="Calibri Light"/>
              </a:rPr>
              <a:t> </a:t>
            </a:r>
            <a:r>
              <a:rPr sz="8800" b="0" spc="-55" dirty="0">
                <a:solidFill>
                  <a:srgbClr val="FF5142"/>
                </a:solidFill>
                <a:latin typeface="Calibri Light"/>
                <a:cs typeface="Calibri Light"/>
              </a:rPr>
              <a:t>371</a:t>
            </a:r>
            <a:endParaRPr sz="88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40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новых </a:t>
            </a:r>
            <a:r>
              <a:rPr sz="4000" b="0" spc="-5" dirty="0">
                <a:solidFill>
                  <a:srgbClr val="7E7E7E"/>
                </a:solidFill>
                <a:latin typeface="Calibri Light"/>
                <a:cs typeface="Calibri Light"/>
              </a:rPr>
              <a:t>мобильных рабочих</a:t>
            </a:r>
            <a:r>
              <a:rPr sz="4000" b="0" spc="-6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7E7E7E"/>
                </a:solidFill>
                <a:latin typeface="Calibri Light"/>
                <a:cs typeface="Calibri Light"/>
              </a:rPr>
              <a:t>мест</a:t>
            </a:r>
            <a:endParaRPr sz="4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4000" b="0" spc="-5" dirty="0">
                <a:solidFill>
                  <a:srgbClr val="FF5142"/>
                </a:solidFill>
                <a:latin typeface="Calibri Light"/>
                <a:cs typeface="Calibri Light"/>
              </a:rPr>
              <a:t>с софтом</a:t>
            </a:r>
            <a:r>
              <a:rPr sz="4000" b="0" spc="-45" dirty="0">
                <a:solidFill>
                  <a:srgbClr val="FF5142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FF5142"/>
                </a:solidFill>
                <a:latin typeface="Calibri Light"/>
                <a:cs typeface="Calibri Light"/>
              </a:rPr>
              <a:t>Клеверенс</a:t>
            </a:r>
            <a:endParaRPr sz="4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1941576"/>
            <a:ext cx="10751820" cy="39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217" y="638886"/>
            <a:ext cx="6477508" cy="84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9516" y="1941576"/>
            <a:ext cx="10782300" cy="3901440"/>
          </a:xfrm>
          <a:prstGeom prst="rect">
            <a:avLst/>
          </a:prstGeom>
          <a:solidFill>
            <a:srgbClr val="FFFFFF">
              <a:alpha val="63920"/>
            </a:srgbClr>
          </a:solidFill>
        </p:spPr>
        <p:txBody>
          <a:bodyPr vert="horz" wrap="square" lIns="0" tIns="433705" rIns="0" bIns="0" rtlCol="0">
            <a:spAutoFit/>
          </a:bodyPr>
          <a:lstStyle/>
          <a:p>
            <a:pPr marL="260985" algn="ctr">
              <a:lnSpc>
                <a:spcPct val="100000"/>
              </a:lnSpc>
              <a:spcBef>
                <a:spcPts val="3415"/>
              </a:spcBef>
            </a:pPr>
            <a:r>
              <a:rPr sz="8800" b="0" spc="-45" dirty="0">
                <a:solidFill>
                  <a:srgbClr val="FF5142"/>
                </a:solidFill>
                <a:latin typeface="Calibri Light"/>
                <a:cs typeface="Calibri Light"/>
              </a:rPr>
              <a:t>17</a:t>
            </a:r>
            <a:r>
              <a:rPr sz="8800" b="0" spc="-215" dirty="0">
                <a:solidFill>
                  <a:srgbClr val="FF5142"/>
                </a:solidFill>
                <a:latin typeface="Calibri Light"/>
                <a:cs typeface="Calibri Light"/>
              </a:rPr>
              <a:t> </a:t>
            </a:r>
            <a:r>
              <a:rPr sz="8800" b="0" spc="-55" dirty="0">
                <a:solidFill>
                  <a:srgbClr val="FF5142"/>
                </a:solidFill>
                <a:latin typeface="Calibri Light"/>
                <a:cs typeface="Calibri Light"/>
              </a:rPr>
              <a:t>649</a:t>
            </a:r>
            <a:endParaRPr sz="8800">
              <a:latin typeface="Calibri Light"/>
              <a:cs typeface="Calibri Light"/>
            </a:endParaRPr>
          </a:p>
          <a:p>
            <a:pPr marL="108585" algn="ctr">
              <a:lnSpc>
                <a:spcPct val="100000"/>
              </a:lnSpc>
              <a:spcBef>
                <a:spcPts val="840"/>
              </a:spcBef>
            </a:pPr>
            <a:r>
              <a:rPr sz="4000" b="0" spc="-30" dirty="0">
                <a:solidFill>
                  <a:srgbClr val="7E7E7E"/>
                </a:solidFill>
                <a:latin typeface="Calibri Light"/>
                <a:cs typeface="Calibri Light"/>
              </a:rPr>
              <a:t>новых </a:t>
            </a:r>
            <a:r>
              <a:rPr sz="4000" b="0" spc="-5" dirty="0">
                <a:solidFill>
                  <a:srgbClr val="7E7E7E"/>
                </a:solidFill>
                <a:latin typeface="Calibri Light"/>
                <a:cs typeface="Calibri Light"/>
              </a:rPr>
              <a:t>мобильных рабочих</a:t>
            </a:r>
            <a:r>
              <a:rPr sz="4000" b="0" spc="-70" dirty="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7E7E7E"/>
                </a:solidFill>
                <a:latin typeface="Calibri Light"/>
                <a:cs typeface="Calibri Light"/>
              </a:rPr>
              <a:t>мест</a:t>
            </a:r>
            <a:endParaRPr sz="4000">
              <a:latin typeface="Calibri Light"/>
              <a:cs typeface="Calibri Light"/>
            </a:endParaRPr>
          </a:p>
          <a:p>
            <a:pPr marL="113664" algn="ctr">
              <a:lnSpc>
                <a:spcPct val="100000"/>
              </a:lnSpc>
              <a:spcBef>
                <a:spcPts val="585"/>
              </a:spcBef>
            </a:pPr>
            <a:r>
              <a:rPr sz="4000" b="0" spc="-5" dirty="0">
                <a:solidFill>
                  <a:srgbClr val="FF5142"/>
                </a:solidFill>
                <a:latin typeface="Calibri Light"/>
                <a:cs typeface="Calibri Light"/>
              </a:rPr>
              <a:t>с софтом</a:t>
            </a:r>
            <a:r>
              <a:rPr sz="4000" b="0" spc="-45" dirty="0">
                <a:solidFill>
                  <a:srgbClr val="FF5142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FF5142"/>
                </a:solidFill>
                <a:latin typeface="Calibri Light"/>
                <a:cs typeface="Calibri Light"/>
              </a:rPr>
              <a:t>Клеверенс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74217" y="613232"/>
            <a:ext cx="5126990" cy="84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6917" y="613232"/>
            <a:ext cx="2295524" cy="84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6764" y="613232"/>
            <a:ext cx="3779901" cy="84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1911" y="1761744"/>
            <a:ext cx="1171955" cy="398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2771" y="1974088"/>
            <a:ext cx="5198745" cy="355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Позволяет быстро автоматизировать</a:t>
            </a:r>
            <a:r>
              <a:rPr sz="2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рабочее</a:t>
            </a:r>
            <a:endParaRPr sz="2000" dirty="0">
              <a:latin typeface="Calibri Light"/>
              <a:cs typeface="Calibri Light"/>
            </a:endParaRPr>
          </a:p>
          <a:p>
            <a:pPr marL="299085">
              <a:lnSpc>
                <a:spcPct val="100000"/>
              </a:lnSpc>
              <a:spcBef>
                <a:spcPts val="165"/>
              </a:spcBef>
            </a:pP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место</a:t>
            </a:r>
            <a:r>
              <a:rPr sz="2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сотрудника.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Гибкий </a:t>
            </a:r>
            <a:r>
              <a:rPr sz="20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софт,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который можно</a:t>
            </a:r>
            <a:r>
              <a:rPr sz="20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дорабатывать.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MS UI Gothic"/>
              <a:buChar char="✓"/>
            </a:pPr>
            <a:endParaRPr sz="2300" dirty="0">
              <a:latin typeface="Times New Roman"/>
              <a:cs typeface="Times New Roman"/>
            </a:endParaRPr>
          </a:p>
          <a:p>
            <a:pPr marL="299085" marR="246379" indent="-286385">
              <a:lnSpc>
                <a:spcPct val="107000"/>
              </a:lnSpc>
              <a:spcBef>
                <a:spcPts val="1515"/>
              </a:spcBef>
              <a:buFont typeface="MS UI Gothic"/>
              <a:buChar char="✓"/>
              <a:tabLst>
                <a:tab pos="299720" algn="l"/>
              </a:tabLst>
            </a:pP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Работает на виндовых терминалах, так и</a:t>
            </a:r>
            <a:r>
              <a:rPr sz="2000" b="0" spc="-18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spc="-5" dirty="0">
                <a:solidFill>
                  <a:srgbClr val="252525"/>
                </a:solidFill>
                <a:latin typeface="Calibri Light"/>
                <a:cs typeface="Calibri Light"/>
              </a:rPr>
              <a:t>на 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новых</a:t>
            </a:r>
            <a:r>
              <a:rPr sz="2000" b="0" spc="-8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андроидах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MS UI Gothic"/>
              <a:buChar char="✓"/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252525"/>
              </a:buClr>
              <a:buFont typeface="MS UI Gothic"/>
              <a:buChar char="✓"/>
            </a:pPr>
            <a:endParaRPr sz="17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MS UI Gothic"/>
              <a:buChar char="✓"/>
              <a:tabLst>
                <a:tab pos="299720" algn="l"/>
              </a:tabLst>
            </a:pP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Готовые интеграции с бэк-офисами и</a:t>
            </a:r>
            <a:r>
              <a:rPr sz="20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252525"/>
                </a:solidFill>
                <a:latin typeface="Calibri Light"/>
                <a:cs typeface="Calibri Light"/>
              </a:rPr>
              <a:t>др.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03120"/>
            <a:ext cx="12192000" cy="1013460"/>
          </a:xfrm>
          <a:custGeom>
            <a:avLst/>
            <a:gdLst/>
            <a:ahLst/>
            <a:cxnLst/>
            <a:rect l="l" t="t" r="r" b="b"/>
            <a:pathLst>
              <a:path w="12192000" h="1013460">
                <a:moveTo>
                  <a:pt x="0" y="1013460"/>
                </a:moveTo>
                <a:lnTo>
                  <a:pt x="12192000" y="1013460"/>
                </a:lnTo>
                <a:lnTo>
                  <a:pt x="12192000" y="0"/>
                </a:lnTo>
                <a:lnTo>
                  <a:pt x="0" y="0"/>
                </a:lnTo>
                <a:lnTo>
                  <a:pt x="0" y="101346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242" y="2307082"/>
            <a:ext cx="3100578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434" y="2307082"/>
            <a:ext cx="1747774" cy="621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0555" y="2307082"/>
            <a:ext cx="5154930" cy="62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4856" y="3657600"/>
            <a:ext cx="705754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Зачем нужен этот продукт? Кому он подходит? Как </a:t>
            </a:r>
            <a:r>
              <a:rPr sz="1600" b="0" spc="-10" dirty="0">
                <a:solidFill>
                  <a:srgbClr val="404040"/>
                </a:solidFill>
                <a:latin typeface="Calibri Light"/>
                <a:cs typeface="Calibri Light"/>
              </a:rPr>
              <a:t>поможет</a:t>
            </a:r>
            <a:r>
              <a:rPr sz="1600" b="0" spc="16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404040"/>
                </a:solidFill>
                <a:latin typeface="Calibri Light"/>
                <a:cs typeface="Calibri Light"/>
              </a:rPr>
              <a:t>бизнесу?</a:t>
            </a: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1383" y="611377"/>
            <a:ext cx="5902579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5809" y="1952879"/>
            <a:ext cx="3042920" cy="2103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800" b="0" dirty="0">
                <a:solidFill>
                  <a:srgbClr val="0083AF"/>
                </a:solidFill>
                <a:latin typeface="Calibri Light"/>
                <a:cs typeface="Calibri Light"/>
              </a:rPr>
              <a:t>50%</a:t>
            </a:r>
            <a:endParaRPr sz="13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5528" y="4764913"/>
            <a:ext cx="906081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времени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сотрудники магазина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делают </a:t>
            </a:r>
            <a:r>
              <a:rPr sz="2400" b="0" spc="-5" dirty="0">
                <a:solidFill>
                  <a:srgbClr val="252525"/>
                </a:solidFill>
                <a:latin typeface="Calibri Light"/>
                <a:cs typeface="Calibri Light"/>
              </a:rPr>
              <a:t>что угодно, только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не</a:t>
            </a:r>
            <a:r>
              <a:rPr sz="2400" b="0" spc="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52525"/>
                </a:solidFill>
                <a:latin typeface="Calibri Light"/>
                <a:cs typeface="Calibri Light"/>
              </a:rPr>
              <a:t>продают.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41</TotalTime>
  <Words>713</Words>
  <Application>Microsoft Office PowerPoint</Application>
  <PresentationFormat>Широкоэкранный</PresentationFormat>
  <Paragraphs>189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MS UI Gothic</vt:lpstr>
      <vt:lpstr>Arial</vt:lpstr>
      <vt:lpstr>Calibri</vt:lpstr>
      <vt:lpstr>Calibri Light</vt:lpstr>
      <vt:lpstr>Candara</vt:lpstr>
      <vt:lpstr>Times New Roman</vt:lpstr>
      <vt:lpstr>Office Theme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 ержка операцион ых систем</vt:lpstr>
      <vt:lpstr>HYDB™</vt:lpstr>
      <vt:lpstr> УТ 10.3, 11</vt:lpstr>
      <vt:lpstr>Итого</vt:lpstr>
      <vt:lpstr>Презентация PowerPoint</vt:lpstr>
      <vt:lpstr>Лицензируется конкретный терминал сбора данных (по уникальному коду ТСД).  Для каждого нового терминала нужно получать отдельную лицензию. Без  лицензии ТСД работает в демо-режиме.</vt:lpstr>
      <vt:lpstr>Презентация PowerPoint</vt:lpstr>
      <vt:lpstr>Презентация PowerPoint</vt:lpstr>
      <vt:lpstr>Презентация PowerPoint</vt:lpstr>
      <vt:lpstr>Презентация PowerPoint</vt:lpstr>
      <vt:lpstr>20% 1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оформлять презентацию</dc:title>
  <dc:creator>Всеволод Мартынов</dc:creator>
  <cp:lastModifiedBy>Admin</cp:lastModifiedBy>
  <cp:revision>5</cp:revision>
  <dcterms:created xsi:type="dcterms:W3CDTF">2020-06-27T18:24:48Z</dcterms:created>
  <dcterms:modified xsi:type="dcterms:W3CDTF">2020-06-27T13:06:47Z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2020-04-13T00:00:00Z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2020-06-27T00:00:00Z</vt:filetime>
  </property>
</Properties>
</file>