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6"/>
  </p:notesMasterIdLst>
  <p:sldIdLst>
    <p:sldId id="256" r:id="rId2"/>
    <p:sldId id="270" r:id="rId3"/>
    <p:sldId id="271" r:id="rId4"/>
    <p:sldId id="272" r:id="rId5"/>
    <p:sldId id="257" r:id="rId6"/>
    <p:sldId id="267" r:id="rId7"/>
    <p:sldId id="269" r:id="rId8"/>
    <p:sldId id="281" r:id="rId9"/>
    <p:sldId id="258" r:id="rId10"/>
    <p:sldId id="264" r:id="rId11"/>
    <p:sldId id="265" r:id="rId12"/>
    <p:sldId id="279" r:id="rId13"/>
    <p:sldId id="273" r:id="rId14"/>
    <p:sldId id="266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Илья Константинович Козловских" initials="ИКК" lastIdx="2" clrIdx="0">
    <p:extLst>
      <p:ext uri="{19B8F6BF-5375-455C-9EA6-DF929625EA0E}">
        <p15:presenceInfo xmlns:p15="http://schemas.microsoft.com/office/powerpoint/2012/main" userId="Илья Константинович Козловских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65938" autoAdjust="0"/>
  </p:normalViewPr>
  <p:slideViewPr>
    <p:cSldViewPr snapToGrid="0">
      <p:cViewPr varScale="1">
        <p:scale>
          <a:sx n="76" d="100"/>
          <a:sy n="76" d="100"/>
        </p:scale>
        <p:origin x="1950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F6A02C-07FA-4CF7-88E1-DDC76F5DE0C9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7A2F32-0845-4681-8404-54575A3DAE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8005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everence.ru/support/%D0%9C%D0%BE%D0%B1%D0%B8%D0%BB%D1%8C%D0%BD%D1%8B%D0%B9+%D1%82%D0%B5%D1%80%D0%BC%D0%B8%D0%BD%D0%B0%D0%BB+%D1%81%D0%B1%D0%BE%D1%80%D0%B0+%D0%B4%D0%B0%D0%BD%D0%BD%D1%8B%D1%85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Комплект от «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Клеверенса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», состоящий из терминала сбора данных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Newland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MT65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Beluga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IV и программного обеспечения «Склад 15», решает основные рабочие задачи на складах малого и среднего размера, преимущественно с ручным трудом.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solidFill>
                  <a:schemeClr val="tx1"/>
                </a:solidFill>
              </a:rPr>
              <a:t>Основная цель продукта -  оптимизировать действия линейного персонала, а также исключить вероятность ошибок при работе, обусловленных человеческим фактором.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7A2F32-0845-4681-8404-54575A3DAE9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1028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ru-RU" sz="1200" dirty="0" smtClean="0">
                <a:solidFill>
                  <a:schemeClr val="tx1"/>
                </a:solidFill>
              </a:rPr>
              <a:t>У нас есть большой опыт аналогичных внедрений.</a:t>
            </a:r>
          </a:p>
          <a:p>
            <a:r>
              <a:rPr lang="ru-RU" dirty="0" smtClean="0"/>
              <a:t>Компания </a:t>
            </a:r>
            <a:r>
              <a:rPr lang="ru-RU" dirty="0" err="1" smtClean="0"/>
              <a:t>Денвик</a:t>
            </a:r>
            <a:r>
              <a:rPr lang="ru-RU" dirty="0" smtClean="0"/>
              <a:t> специализируется на внедрении систем автоматизации для складов, предприятий торговли, общественного питания и сферы услуг.</a:t>
            </a:r>
          </a:p>
          <a:p>
            <a:r>
              <a:rPr lang="ru-RU" dirty="0" smtClean="0"/>
              <a:t>Предлагаем решения для бизнеса любого масштаба. </a:t>
            </a:r>
          </a:p>
          <a:p>
            <a:r>
              <a:rPr lang="ru-RU" dirty="0" smtClean="0"/>
              <a:t>Наряду с продажей оборудования и программного обеспечения, оказываем услуги по обучению персонала, техническому сопровождению, ремонту и сервисному обслуживанию.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7A2F32-0845-4681-8404-54575A3DAE92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76535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Компания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Денвик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специализируется на внедрении систем автоматизации для складов, предприятий торговли, общественного питания и сферы услуг </a:t>
            </a:r>
            <a:r>
              <a:rPr lang="ru-RU" dirty="0" smtClean="0"/>
              <a:t>с 2008 г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Предлагаем решения для бизнеса любого масштаба. Наряду  с продажей оборудования и программного обеспечения, оказываем услуги по обучению персонала, техническому сопровождению, ремонту и сервисному обслуживанию.</a:t>
            </a:r>
            <a:b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dirty="0" smtClean="0"/>
              <a:t>Реализуем проекты по всей России.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7A2F32-0845-4681-8404-54575A3DAE92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740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Занимается созданием мобильного коробочного софта, со встроенными средствами конфигурирования под задачи конкретного бизнеса, для всех тех сотрудников которые не сидят весь день в офисе за компьютером.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Программное обеспечение «</a:t>
            </a:r>
            <a:r>
              <a:rPr lang="ru-RU" dirty="0" err="1" smtClean="0"/>
              <a:t>Клеверенс</a:t>
            </a:r>
            <a:r>
              <a:rPr lang="ru-RU" dirty="0" smtClean="0"/>
              <a:t>» работает с большинством моделей современного оборудования, представленного на российском рынке, используемого для мобильной автоматизации сбора данных, маркировки и учёта.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7A2F32-0845-4681-8404-54575A3DAE9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29077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ru-RU" dirty="0" smtClean="0"/>
              <a:t>Скорость автоматизации: ПО </a:t>
            </a:r>
            <a:r>
              <a:rPr lang="ru-RU" dirty="0" err="1" smtClean="0"/>
              <a:t>Клеверенс</a:t>
            </a:r>
            <a:r>
              <a:rPr lang="ru-RU" dirty="0" smtClean="0"/>
              <a:t> – уже готовое решение, созданное на основе многолетнего опыта внедрений, УЖЕ учтены все нюансы, которые возможны при автоматизации склада.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Гибкий софт: ПО легко конфигурируется и готово меняться в ногу со временем.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Работает как на </a:t>
            </a:r>
            <a:r>
              <a:rPr lang="en-US" dirty="0" smtClean="0"/>
              <a:t>Windows</a:t>
            </a:r>
            <a:r>
              <a:rPr lang="ru-RU" dirty="0" smtClean="0"/>
              <a:t> так и на </a:t>
            </a:r>
            <a:r>
              <a:rPr lang="en-US" dirty="0" smtClean="0"/>
              <a:t>Android</a:t>
            </a:r>
            <a:r>
              <a:rPr lang="ru-RU" dirty="0" smtClean="0"/>
              <a:t>.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Уже готовые интеграции с основными </a:t>
            </a:r>
            <a:r>
              <a:rPr lang="ru-RU" dirty="0" err="1" smtClean="0"/>
              <a:t>товароучетными</a:t>
            </a:r>
            <a:r>
              <a:rPr lang="ru-RU" dirty="0" smtClean="0"/>
              <a:t> системами. Вам не надо будет ничего дописывать, всё уже готово!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7A2F32-0845-4681-8404-54575A3DAE9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0925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b="1" dirty="0" smtClean="0">
                <a:solidFill>
                  <a:schemeClr val="tx1"/>
                </a:solidFill>
              </a:rPr>
              <a:t>Мы предлагаем комплексное решение ТСД + </a:t>
            </a:r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«Склад 15»</a:t>
            </a:r>
            <a:r>
              <a:rPr lang="ru-RU" sz="1800" b="1" dirty="0" smtClean="0">
                <a:solidFill>
                  <a:schemeClr val="tx1"/>
                </a:solidFill>
              </a:rPr>
              <a:t>, в которое входит:</a:t>
            </a:r>
          </a:p>
          <a:p>
            <a:pPr algn="l"/>
            <a:r>
              <a:rPr lang="ru-RU" b="1" dirty="0" smtClean="0">
                <a:solidFill>
                  <a:schemeClr val="tx1"/>
                </a:solidFill>
              </a:rPr>
              <a:t>- Терминал сбора данных </a:t>
            </a:r>
            <a:r>
              <a:rPr lang="en-US" b="1" dirty="0" smtClean="0">
                <a:solidFill>
                  <a:schemeClr val="tx1"/>
                </a:solidFill>
              </a:rPr>
              <a:t>Newland MT65 Beluga IV</a:t>
            </a:r>
            <a:endParaRPr lang="ru-RU" b="1" dirty="0" smtClean="0">
              <a:solidFill>
                <a:schemeClr val="tx1"/>
              </a:solidFill>
            </a:endParaRPr>
          </a:p>
          <a:p>
            <a:pPr algn="l"/>
            <a:r>
              <a:rPr lang="ru-RU" b="1" dirty="0" smtClean="0">
                <a:solidFill>
                  <a:schemeClr val="tx1"/>
                </a:solidFill>
              </a:rPr>
              <a:t>- Программное обеспечение Склада 15 + МАРКИРОВКА</a:t>
            </a:r>
          </a:p>
          <a:p>
            <a:pPr algn="l"/>
            <a:r>
              <a:rPr lang="ru-RU" b="1" dirty="0" smtClean="0">
                <a:solidFill>
                  <a:schemeClr val="tx1"/>
                </a:solidFill>
              </a:rPr>
              <a:t>- Услуги по внедрению и адаптации решения под Ваш бизнес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7A2F32-0845-4681-8404-54575A3DAE9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4218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Newland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MT65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Beluga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IV имеет достаточно большой сенсорный экран, на котором будут хорошо видны все необходимые кнопки, списки и надписи. Для ввода информации также можно пользоваться цифровой клавиатурой устройства. К сожалению, большой экран «съел» практически все свободное место корпуса и кнопки у 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Newland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MT65 имеют небольшие размеры. Для работы в перчатках, эта особенность может доставлять неудобства. Запаса батареи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Newland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MT65 хватает на полторы рабочих смены, и за это время можно отсканировать большое количество товара.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терминала очень хорошие показатели сканирования ШК — в максимально быстром режиме сканирования можно считать 200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штрихкодов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за минуту. С использованием пистолетной рукоятки скорость работы и возможности терминала возрастают — так вы сможете отсканировать около 10 000 товарных единиц за одну рабочую смену.  (проверено тестерами «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Клеверенса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»).</a:t>
            </a:r>
          </a:p>
          <a:p>
            <a:r>
              <a:rPr lang="ru-RU" sz="10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Процессор - </a:t>
            </a:r>
            <a:r>
              <a:rPr lang="ru-RU" sz="1000" dirty="0" err="1" smtClean="0"/>
              <a:t>Четырехъядерный</a:t>
            </a:r>
            <a:r>
              <a:rPr lang="ru-RU" sz="1000" dirty="0" smtClean="0"/>
              <a:t> 64-разрядный ARM с тактовой частотой 1,5 ГГц</a:t>
            </a:r>
          </a:p>
          <a:p>
            <a:r>
              <a:rPr lang="ru-RU" sz="10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Оперативная память - </a:t>
            </a:r>
            <a:r>
              <a:rPr lang="ru-RU" sz="1000" dirty="0" smtClean="0"/>
              <a:t>3 Гб</a:t>
            </a:r>
          </a:p>
          <a:p>
            <a:r>
              <a:rPr lang="ru-RU" sz="10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Память для хранения данных - </a:t>
            </a:r>
            <a:r>
              <a:rPr lang="ru-RU" sz="1000" dirty="0" smtClean="0"/>
              <a:t>32 Гб</a:t>
            </a:r>
          </a:p>
          <a:p>
            <a:r>
              <a:rPr lang="ru-RU" sz="10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Экран - </a:t>
            </a:r>
            <a:r>
              <a:rPr lang="ru-RU" sz="1000" dirty="0" smtClean="0"/>
              <a:t>4 дюйма, WVGA, сенсорный</a:t>
            </a:r>
          </a:p>
          <a:p>
            <a:r>
              <a:rPr lang="ru-RU" sz="10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Клавиатура - </a:t>
            </a:r>
            <a:r>
              <a:rPr lang="ru-RU" sz="1000" dirty="0" smtClean="0"/>
              <a:t>30 клавиш с подсветкой</a:t>
            </a:r>
          </a:p>
          <a:p>
            <a:r>
              <a:rPr lang="ru-RU" sz="10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Аккумулятор - </a:t>
            </a:r>
            <a:r>
              <a:rPr lang="ru-RU" sz="1000" dirty="0" smtClean="0"/>
              <a:t>3,7 В, 3800 </a:t>
            </a:r>
            <a:r>
              <a:rPr lang="ru-RU" sz="1000" dirty="0" err="1" smtClean="0"/>
              <a:t>мАч</a:t>
            </a:r>
            <a:endParaRPr lang="ru-RU" sz="1000" dirty="0" smtClean="0"/>
          </a:p>
          <a:p>
            <a:r>
              <a:rPr lang="ru-RU" sz="10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Температура эксплуатации </a:t>
            </a:r>
            <a:r>
              <a:rPr lang="ru-RU" sz="1000" dirty="0" smtClean="0"/>
              <a:t>от -12 до +50 °C</a:t>
            </a:r>
          </a:p>
          <a:p>
            <a:r>
              <a:rPr lang="ru-RU" sz="10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Класс защиты - </a:t>
            </a:r>
            <a:r>
              <a:rPr lang="ru-RU" sz="1000" dirty="0" smtClean="0"/>
              <a:t>IP65</a:t>
            </a:r>
          </a:p>
          <a:p>
            <a:r>
              <a:rPr lang="ru-RU" sz="10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Габариты, см - </a:t>
            </a:r>
            <a:r>
              <a:rPr lang="ru-RU" sz="1000" dirty="0" smtClean="0"/>
              <a:t>16,6x7,3x2,6</a:t>
            </a:r>
          </a:p>
          <a:p>
            <a:r>
              <a:rPr lang="ru-RU" sz="10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Вес, </a:t>
            </a:r>
            <a:r>
              <a:rPr lang="ru-RU" sz="1000" dirty="0" smtClean="0"/>
              <a:t>330 гр.</a:t>
            </a:r>
            <a:endParaRPr lang="ru-RU" sz="10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7A2F32-0845-4681-8404-54575A3DAE9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7391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«Склад 15 + Маркировка» представляет собой программное средство автоматизации всех </a:t>
            </a:r>
            <a:r>
              <a:rPr lang="ru-RU" dirty="0" err="1" smtClean="0">
                <a:solidFill>
                  <a:schemeClr val="tx1"/>
                </a:solidFill>
              </a:rPr>
              <a:t>товароучетных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tx1"/>
                </a:solidFill>
              </a:rPr>
              <a:t>операций на складах (обычных и адресного хранения) при помощи</a:t>
            </a:r>
            <a:r>
              <a:rPr lang="ru-RU" dirty="0" smtClean="0">
                <a:solidFill>
                  <a:schemeClr val="tx1"/>
                </a:solidFill>
                <a:hlinkClick r:id="rId3"/>
              </a:rPr>
              <a:t> терминала сбора данных (ТСД)</a:t>
            </a:r>
            <a:r>
              <a:rPr lang="ru-RU" dirty="0" smtClean="0">
                <a:solidFill>
                  <a:schemeClr val="tx1"/>
                </a:solidFill>
              </a:rPr>
              <a:t> для работы с маркированным товаром: АЛКОГОЛЬ, ПИВО, ТАБАК, ОБУВЬ, ОДЕЖДА, ПАРФЮМ, ШИНЫ, МОЛОКО, ВОДА и товаром по </a:t>
            </a:r>
            <a:r>
              <a:rPr lang="ru-RU" dirty="0" err="1" smtClean="0">
                <a:solidFill>
                  <a:schemeClr val="tx1"/>
                </a:solidFill>
              </a:rPr>
              <a:t>штрихкодам</a:t>
            </a:r>
            <a:r>
              <a:rPr lang="ru-RU" dirty="0" smtClean="0">
                <a:solidFill>
                  <a:schemeClr val="tx1"/>
                </a:solidFill>
              </a:rPr>
              <a:t> 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7A2F32-0845-4681-8404-54575A3DAE9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7520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-загрузить в мобильный терминал справочники номенклатуры и другие документы из системы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товароучета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-принять поступивший товар;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-отгрузить товары со склада;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-переместить товар с одного склада на другой или изменить расположение товара в рамках одного склада (при адресном хранении);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-провести инвентаризацию склада;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-произвести возврат или списание товара;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-результат работы загрузить в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товароучетную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систему.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7A2F32-0845-4681-8404-54575A3DAE9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9148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 может комплект из </a:t>
            </a:r>
            <a:r>
              <a:rPr lang="ru-RU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Newland</a:t>
            </a:r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MT65 </a:t>
            </a:r>
            <a:r>
              <a:rPr lang="ru-RU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Beluga</a:t>
            </a:r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IV и «Склада 15»: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быстро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принять товар на склад, внутри помещения или снаружи, в том числе в плохих погодных условиях (дождь, снег, град);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отгрузить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товар со склада;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провести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инвентаризацию товара, используя пистолетную рукоятку, что значительно снижает нагрузку с руки кладовщика;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 многое, многое другое…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7A2F32-0845-4681-8404-54575A3DAE92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4127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ru-RU" dirty="0" smtClean="0">
                <a:solidFill>
                  <a:schemeClr val="tx1"/>
                </a:solidFill>
              </a:rPr>
              <a:t>1. Установим и настроим программное обеспечение на ТСД.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2. Установим и настроим Сервер программного обеспечения </a:t>
            </a:r>
            <a:r>
              <a:rPr lang="ru-RU" dirty="0" err="1" smtClean="0">
                <a:solidFill>
                  <a:schemeClr val="tx1"/>
                </a:solidFill>
              </a:rPr>
              <a:t>Клеверенс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3. Настроим интеграцию ПО </a:t>
            </a:r>
            <a:r>
              <a:rPr lang="ru-RU" dirty="0" err="1" smtClean="0">
                <a:solidFill>
                  <a:schemeClr val="tx1"/>
                </a:solidFill>
              </a:rPr>
              <a:t>Клеверенс</a:t>
            </a:r>
            <a:r>
              <a:rPr lang="ru-RU" dirty="0" smtClean="0">
                <a:solidFill>
                  <a:schemeClr val="tx1"/>
                </a:solidFill>
              </a:rPr>
              <a:t> с Вашей </a:t>
            </a:r>
            <a:r>
              <a:rPr lang="ru-RU" dirty="0" err="1" smtClean="0">
                <a:solidFill>
                  <a:schemeClr val="tx1"/>
                </a:solidFill>
              </a:rPr>
              <a:t>товароучетной</a:t>
            </a:r>
            <a:r>
              <a:rPr lang="ru-RU" dirty="0" smtClean="0">
                <a:solidFill>
                  <a:schemeClr val="tx1"/>
                </a:solidFill>
              </a:rPr>
              <a:t> системой (в том числе выгрузка документов онлайн/офлайн).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4. Проведём обучение Вашего персонала.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7A2F32-0845-4681-8404-54575A3DAE92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128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4FBC5-E5DA-48F8-BC8E-6F5DEC763EC8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13E7A-4D6B-4289-A842-667D65C9D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0867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4FBC5-E5DA-48F8-BC8E-6F5DEC763EC8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13E7A-4D6B-4289-A842-667D65C9D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379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4FBC5-E5DA-48F8-BC8E-6F5DEC763EC8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13E7A-4D6B-4289-A842-667D65C9DE9D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120369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4FBC5-E5DA-48F8-BC8E-6F5DEC763EC8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13E7A-4D6B-4289-A842-667D65C9D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57713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4FBC5-E5DA-48F8-BC8E-6F5DEC763EC8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13E7A-4D6B-4289-A842-667D65C9DE9D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424074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4FBC5-E5DA-48F8-BC8E-6F5DEC763EC8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13E7A-4D6B-4289-A842-667D65C9D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0124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4FBC5-E5DA-48F8-BC8E-6F5DEC763EC8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13E7A-4D6B-4289-A842-667D65C9D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88665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4FBC5-E5DA-48F8-BC8E-6F5DEC763EC8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13E7A-4D6B-4289-A842-667D65C9D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532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4FBC5-E5DA-48F8-BC8E-6F5DEC763EC8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13E7A-4D6B-4289-A842-667D65C9D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5696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4FBC5-E5DA-48F8-BC8E-6F5DEC763EC8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13E7A-4D6B-4289-A842-667D65C9D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8087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4FBC5-E5DA-48F8-BC8E-6F5DEC763EC8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13E7A-4D6B-4289-A842-667D65C9D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3125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4FBC5-E5DA-48F8-BC8E-6F5DEC763EC8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13E7A-4D6B-4289-A842-667D65C9D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087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4FBC5-E5DA-48F8-BC8E-6F5DEC763EC8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13E7A-4D6B-4289-A842-667D65C9D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3882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4FBC5-E5DA-48F8-BC8E-6F5DEC763EC8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13E7A-4D6B-4289-A842-667D65C9D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382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4FBC5-E5DA-48F8-BC8E-6F5DEC763EC8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13E7A-4D6B-4289-A842-667D65C9D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48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4FBC5-E5DA-48F8-BC8E-6F5DEC763EC8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13E7A-4D6B-4289-A842-667D65C9D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7640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B4FBC5-E5DA-48F8-BC8E-6F5DEC763EC8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7313E7A-4D6B-4289-A842-667D65C9D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9106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tel:+78332211711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s://denvic.ru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leverence.ru/partners/staff/3624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hyperlink" Target="mailto:eremin@denvic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leverence.ru/abou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s://www.cleverence.ru/solutions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leverence.ru/RTL15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510490-88F8-4238-940A-1DE9D21273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4329" y="3027006"/>
            <a:ext cx="6452604" cy="2119190"/>
          </a:xfrm>
        </p:spPr>
        <p:txBody>
          <a:bodyPr/>
          <a:lstStyle/>
          <a:p>
            <a:pPr algn="ctr"/>
            <a:r>
              <a:rPr lang="ru-RU" sz="4000" u="sng" dirty="0"/>
              <a:t>Комплект </a:t>
            </a:r>
            <a:r>
              <a:rPr lang="en-US" sz="4000" u="sng" dirty="0" smtClean="0"/>
              <a:t>Newland </a:t>
            </a:r>
            <a:r>
              <a:rPr lang="en-US" sz="4000" u="sng" dirty="0"/>
              <a:t>MT65 Beluga IV</a:t>
            </a:r>
            <a:r>
              <a:rPr lang="ru-RU" sz="4000" u="sng" dirty="0" smtClean="0"/>
              <a:t>+</a:t>
            </a:r>
            <a:br>
              <a:rPr lang="ru-RU" sz="4000" u="sng" dirty="0" smtClean="0"/>
            </a:br>
            <a:r>
              <a:rPr lang="ru-RU" sz="4000" u="sng" dirty="0"/>
              <a:t>Склад 15,РАСШИРЕННЫЙ + Маркировка</a:t>
            </a:r>
            <a:r>
              <a:rPr lang="ru-RU" sz="4000" u="sng" dirty="0" smtClean="0"/>
              <a:t>»</a:t>
            </a:r>
            <a:endParaRPr lang="ru-RU" sz="40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14E4AA1-6038-4DFF-B0D1-B42AD4285B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4329" y="4993973"/>
            <a:ext cx="9228296" cy="1029140"/>
          </a:xfrm>
        </p:spPr>
        <p:txBody>
          <a:bodyPr>
            <a:noAutofit/>
          </a:bodyPr>
          <a:lstStyle/>
          <a:p>
            <a:pPr algn="ctr"/>
            <a:endParaRPr lang="ru-RU" sz="2800" dirty="0">
              <a:solidFill>
                <a:schemeClr val="tx1"/>
              </a:solidFill>
            </a:endParaRPr>
          </a:p>
          <a:p>
            <a:pPr algn="ctr"/>
            <a:endParaRPr lang="ru-RU" sz="25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8103" y="1337014"/>
            <a:ext cx="62288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Киров, Октябрьский проспект, </a:t>
            </a:r>
            <a:r>
              <a:rPr lang="ru-RU" sz="2200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104, оф. 612</a:t>
            </a:r>
            <a:endParaRPr lang="ru-RU" sz="2200" b="1" dirty="0">
              <a:solidFill>
                <a:schemeClr val="accent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/>
            <a:r>
              <a:rPr lang="ru-RU" sz="2200" b="1" dirty="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hlinkClick r:id="rId3"/>
              </a:rPr>
              <a:t>+7 (8332) </a:t>
            </a:r>
            <a:r>
              <a:rPr lang="ru-RU" sz="2200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hlinkClick r:id="rId3"/>
              </a:rPr>
              <a:t>211-711</a:t>
            </a:r>
            <a:r>
              <a:rPr lang="ru-RU" sz="2200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/</a:t>
            </a:r>
            <a:r>
              <a:rPr lang="en-US" sz="2200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hlinkClick r:id="rId4"/>
              </a:rPr>
              <a:t>https</a:t>
            </a:r>
            <a:r>
              <a:rPr lang="en-US" sz="2200" b="1" dirty="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hlinkClick r:id="rId4"/>
              </a:rPr>
              <a:t>://denvic.ru/</a:t>
            </a:r>
            <a:endParaRPr lang="ru-RU" sz="2200" b="1" dirty="0">
              <a:solidFill>
                <a:schemeClr val="accent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605" y="275158"/>
            <a:ext cx="3552825" cy="9239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/>
          <a:srcRect l="1237" t="-1873" r="2350" b="2573"/>
          <a:stretch/>
        </p:blipFill>
        <p:spPr>
          <a:xfrm>
            <a:off x="6876363" y="2244386"/>
            <a:ext cx="3240157" cy="3160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73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510490-88F8-4238-940A-1DE9D21273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263" y="1406751"/>
            <a:ext cx="10038522" cy="1089278"/>
          </a:xfrm>
        </p:spPr>
        <p:txBody>
          <a:bodyPr/>
          <a:lstStyle/>
          <a:p>
            <a:pPr algn="ctr"/>
            <a:r>
              <a:rPr lang="ru-RU" sz="4000" dirty="0"/>
              <a:t>Почему именно 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«</a:t>
            </a:r>
            <a:r>
              <a:rPr lang="ru-RU" sz="4000" dirty="0"/>
              <a:t>Склад 15» </a:t>
            </a:r>
            <a:r>
              <a:rPr lang="ru-RU" sz="4000" dirty="0" smtClean="0"/>
              <a:t>на </a:t>
            </a:r>
            <a:r>
              <a:rPr lang="en-US" sz="4000" dirty="0"/>
              <a:t>Newland MT65 Beluga IV</a:t>
            </a:r>
            <a:r>
              <a:rPr lang="ru-RU" sz="4000" dirty="0" smtClean="0"/>
              <a:t>?</a:t>
            </a:r>
            <a:endParaRPr lang="ru-RU" sz="4000" dirty="0"/>
          </a:p>
        </p:txBody>
      </p:sp>
      <p:pic>
        <p:nvPicPr>
          <p:cNvPr id="9" name="Рисунок 8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4A2B48A6-0675-48AB-92E7-64154D23323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63" y="6197991"/>
            <a:ext cx="2290610" cy="596040"/>
          </a:xfrm>
          <a:prstGeom prst="rect">
            <a:avLst/>
          </a:prstGeom>
        </p:spPr>
      </p:pic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614E4AA1-6038-4DFF-B0D1-B42AD4285B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7603" y="2858264"/>
            <a:ext cx="9495841" cy="2977492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chemeClr val="tx1"/>
                </a:solidFill>
              </a:rPr>
              <a:t>Терминал сбора данных </a:t>
            </a:r>
            <a:r>
              <a:rPr lang="ru-RU" sz="3200" dirty="0" err="1">
                <a:solidFill>
                  <a:schemeClr val="tx1"/>
                </a:solidFill>
              </a:rPr>
              <a:t>Newland</a:t>
            </a:r>
            <a:r>
              <a:rPr lang="ru-RU" sz="3200" dirty="0">
                <a:solidFill>
                  <a:schemeClr val="tx1"/>
                </a:solidFill>
              </a:rPr>
              <a:t> MT65 </a:t>
            </a:r>
            <a:r>
              <a:rPr lang="ru-RU" sz="3200" dirty="0" err="1">
                <a:solidFill>
                  <a:schemeClr val="tx1"/>
                </a:solidFill>
              </a:rPr>
              <a:t>Beluga</a:t>
            </a:r>
            <a:r>
              <a:rPr lang="ru-RU" sz="3200" dirty="0">
                <a:solidFill>
                  <a:schemeClr val="tx1"/>
                </a:solidFill>
              </a:rPr>
              <a:t> IV является универсальной моделью, но в совокупности со «Складом 15» подходит для использования на складах среднего размера, где объемы работ не слишком велики.</a:t>
            </a:r>
            <a:endParaRPr lang="ru-RU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23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510490-88F8-4238-940A-1DE9D21273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02690" y="1173319"/>
            <a:ext cx="4856549" cy="763477"/>
          </a:xfrm>
        </p:spPr>
        <p:txBody>
          <a:bodyPr/>
          <a:lstStyle/>
          <a:p>
            <a:r>
              <a:rPr lang="ru-RU" dirty="0"/>
              <a:t>Наши работы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14E4AA1-6038-4DFF-B0D1-B42AD4285B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3043" y="2391510"/>
            <a:ext cx="9495841" cy="2977492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chemeClr val="tx1"/>
                </a:solidFill>
              </a:rPr>
              <a:t>Мы берём на себя все работы по интеграции нашего комплексного решения в Ваш бизнес, </a:t>
            </a:r>
            <a:r>
              <a:rPr lang="ru-RU" sz="3200" dirty="0" smtClean="0">
                <a:solidFill>
                  <a:schemeClr val="tx1"/>
                </a:solidFill>
              </a:rPr>
              <a:t>на Ваш склад и </a:t>
            </a:r>
            <a:r>
              <a:rPr lang="ru-RU" sz="3200" dirty="0" err="1" smtClean="0">
                <a:solidFill>
                  <a:schemeClr val="tx1"/>
                </a:solidFill>
              </a:rPr>
              <a:t>товароучетную</a:t>
            </a:r>
            <a:r>
              <a:rPr lang="ru-RU" sz="3200" dirty="0" smtClean="0">
                <a:solidFill>
                  <a:schemeClr val="tx1"/>
                </a:solidFill>
              </a:rPr>
              <a:t> систему</a:t>
            </a:r>
          </a:p>
          <a:p>
            <a:pPr algn="l"/>
            <a:endParaRPr lang="ru-RU" b="1" i="1" dirty="0">
              <a:solidFill>
                <a:schemeClr val="tx1"/>
              </a:solidFill>
            </a:endParaRPr>
          </a:p>
        </p:txBody>
      </p:sp>
      <p:pic>
        <p:nvPicPr>
          <p:cNvPr id="9" name="Рисунок 8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4A2B48A6-0675-48AB-92E7-64154D23323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63" y="6197991"/>
            <a:ext cx="2290610" cy="5960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154" y="4435552"/>
            <a:ext cx="2447925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05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510490-88F8-4238-940A-1DE9D21273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263" y="1276238"/>
            <a:ext cx="9180095" cy="847188"/>
          </a:xfrm>
        </p:spPr>
        <p:txBody>
          <a:bodyPr/>
          <a:lstStyle/>
          <a:p>
            <a:pPr algn="ctr"/>
            <a:r>
              <a:rPr lang="ru-RU" dirty="0"/>
              <a:t>Почему </a:t>
            </a:r>
            <a:r>
              <a:rPr lang="ru-RU" dirty="0" smtClean="0"/>
              <a:t>именно </a:t>
            </a:r>
            <a:r>
              <a:rPr lang="ru-RU" dirty="0" err="1" smtClean="0"/>
              <a:t>Денвик</a:t>
            </a:r>
            <a:r>
              <a:rPr lang="ru-RU" dirty="0" smtClean="0"/>
              <a:t>?</a:t>
            </a:r>
            <a:endParaRPr lang="ru-RU" dirty="0"/>
          </a:p>
        </p:txBody>
      </p:sp>
      <p:pic>
        <p:nvPicPr>
          <p:cNvPr id="9" name="Рисунок 8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4A2B48A6-0675-48AB-92E7-64154D23323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63" y="6197991"/>
            <a:ext cx="2290610" cy="596040"/>
          </a:xfrm>
          <a:prstGeom prst="rect">
            <a:avLst/>
          </a:prstGeom>
        </p:spPr>
      </p:pic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614E4AA1-6038-4DFF-B0D1-B42AD4285B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3652" y="2416494"/>
            <a:ext cx="9495841" cy="1604020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chemeClr val="tx1"/>
                </a:solidFill>
              </a:rPr>
              <a:t>Мы являемся СЕРТИФИЦИРОВАННЫМ партнером интегратором </a:t>
            </a:r>
            <a:r>
              <a:rPr lang="ru-RU" sz="3200" dirty="0" err="1">
                <a:solidFill>
                  <a:schemeClr val="tx1"/>
                </a:solidFill>
              </a:rPr>
              <a:t>Клеверенс</a:t>
            </a:r>
            <a:r>
              <a:rPr lang="ru-RU" sz="3200" dirty="0">
                <a:solidFill>
                  <a:schemeClr val="tx1"/>
                </a:solidFill>
              </a:rPr>
              <a:t> в регионах присутствия</a:t>
            </a:r>
            <a:r>
              <a:rPr lang="ru-RU" sz="3200" dirty="0" smtClean="0">
                <a:solidFill>
                  <a:schemeClr val="tx1"/>
                </a:solidFill>
              </a:rPr>
              <a:t>.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905" y="4313583"/>
            <a:ext cx="8159930" cy="1668660"/>
          </a:xfrm>
          <a:prstGeom prst="rect">
            <a:avLst/>
          </a:prstGeom>
        </p:spPr>
      </p:pic>
      <p:pic>
        <p:nvPicPr>
          <p:cNvPr id="6" name="Рисунок 5" descr="Изображение выглядит как напиток, еда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F74C1631-B6CE-47B0-9011-A196B4F0CB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438" y="4313582"/>
            <a:ext cx="4063492" cy="736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11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4B2B4FC4-AEC0-4836-B5C3-2D39A91385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55013" y="169305"/>
            <a:ext cx="4966597" cy="603867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Давайте знакомиться </a:t>
            </a:r>
            <a:endParaRPr lang="ru-RU" sz="32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1894035-CE49-4228-94DD-4F4C5FB6DE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178" y="1007915"/>
            <a:ext cx="664465" cy="83210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63C821C-4C13-4E9C-910A-F5A083382E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844" y="3397900"/>
            <a:ext cx="1313691" cy="60350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D3E18D0-2926-4DC1-A165-6D3A6A2CE6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222" y="2776684"/>
            <a:ext cx="664465" cy="83210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8C39DC8-11AD-4A5B-B6CA-BBF850A85C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148" y="1715849"/>
            <a:ext cx="1209132" cy="100246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A56E1F3-C3C5-489C-B346-A377CDF8EFE0}"/>
              </a:ext>
            </a:extLst>
          </p:cNvPr>
          <p:cNvSpPr txBox="1"/>
          <p:nvPr/>
        </p:nvSpPr>
        <p:spPr>
          <a:xfrm>
            <a:off x="5370907" y="1131579"/>
            <a:ext cx="8490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ru-RU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392C26E-2BA6-4DE1-839F-E44E8451E65D}"/>
              </a:ext>
            </a:extLst>
          </p:cNvPr>
          <p:cNvSpPr txBox="1"/>
          <p:nvPr/>
        </p:nvSpPr>
        <p:spPr>
          <a:xfrm>
            <a:off x="6127643" y="1100801"/>
            <a:ext cx="14041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ЛЕТ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 рынке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7316FD9-E784-4A69-9D60-7DCF6AA28AA7}"/>
              </a:ext>
            </a:extLst>
          </p:cNvPr>
          <p:cNvSpPr txBox="1"/>
          <p:nvPr/>
        </p:nvSpPr>
        <p:spPr>
          <a:xfrm>
            <a:off x="1709080" y="3371365"/>
            <a:ext cx="21043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2500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8A100E7-BD3E-459A-B0C4-F9E678CDC1E3}"/>
              </a:ext>
            </a:extLst>
          </p:cNvPr>
          <p:cNvSpPr txBox="1"/>
          <p:nvPr/>
        </p:nvSpPr>
        <p:spPr>
          <a:xfrm>
            <a:off x="940542" y="3717766"/>
            <a:ext cx="1404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более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75A07DD-B077-4F63-B32C-6F5542A1E969}"/>
              </a:ext>
            </a:extLst>
          </p:cNvPr>
          <p:cNvSpPr txBox="1"/>
          <p:nvPr/>
        </p:nvSpPr>
        <p:spPr>
          <a:xfrm>
            <a:off x="125797" y="4007256"/>
            <a:ext cx="37882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ВЫОЛНЕННЫХ ПРОЕКТОВ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1F49825-F36F-4B35-A473-0AE7D492EDDB}"/>
              </a:ext>
            </a:extLst>
          </p:cNvPr>
          <p:cNvSpPr txBox="1"/>
          <p:nvPr/>
        </p:nvSpPr>
        <p:spPr>
          <a:xfrm>
            <a:off x="6451222" y="2684905"/>
            <a:ext cx="5435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60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A430167-9B0A-4EDF-884E-4720800A160F}"/>
              </a:ext>
            </a:extLst>
          </p:cNvPr>
          <p:cNvSpPr txBox="1"/>
          <p:nvPr/>
        </p:nvSpPr>
        <p:spPr>
          <a:xfrm>
            <a:off x="4625403" y="2869570"/>
            <a:ext cx="1825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филиалы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C75BAFC-4F3C-4DFF-815D-056F7DEBFF71}"/>
              </a:ext>
            </a:extLst>
          </p:cNvPr>
          <p:cNvSpPr txBox="1"/>
          <p:nvPr/>
        </p:nvSpPr>
        <p:spPr>
          <a:xfrm>
            <a:off x="6854782" y="3175409"/>
            <a:ext cx="20609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ГОРОДАХ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Сыктывкар</a:t>
            </a: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Киров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Краснодар</a:t>
            </a: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Симферополь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96FD3BD-B783-415D-8F7B-DD5B09B74598}"/>
              </a:ext>
            </a:extLst>
          </p:cNvPr>
          <p:cNvSpPr txBox="1"/>
          <p:nvPr/>
        </p:nvSpPr>
        <p:spPr>
          <a:xfrm>
            <a:off x="3193573" y="1715849"/>
            <a:ext cx="12066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1С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011D35C-83FE-4010-B352-217DD608B5EB}"/>
              </a:ext>
            </a:extLst>
          </p:cNvPr>
          <p:cNvSpPr txBox="1"/>
          <p:nvPr/>
        </p:nvSpPr>
        <p:spPr>
          <a:xfrm>
            <a:off x="629517" y="1840021"/>
            <a:ext cx="26435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ттестованный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ФРАНЧАЙЗИ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DC1E11E4-55BB-4C27-93E9-9B0FE316EB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726" y="5001827"/>
            <a:ext cx="1209132" cy="1002463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2E8F8A8-08B7-4708-907F-ACFC3C0418CA}"/>
              </a:ext>
            </a:extLst>
          </p:cNvPr>
          <p:cNvSpPr txBox="1"/>
          <p:nvPr/>
        </p:nvSpPr>
        <p:spPr>
          <a:xfrm>
            <a:off x="5099490" y="5169303"/>
            <a:ext cx="87764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5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93</a:t>
            </a:r>
            <a:endParaRPr lang="ru-RU" sz="4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4143076-5592-4D2D-A1B2-33C53F8A9A5C}"/>
              </a:ext>
            </a:extLst>
          </p:cNvPr>
          <p:cNvSpPr txBox="1"/>
          <p:nvPr/>
        </p:nvSpPr>
        <p:spPr>
          <a:xfrm>
            <a:off x="5241738" y="5555825"/>
            <a:ext cx="2643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сотрудника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433" y="3734932"/>
            <a:ext cx="3552825" cy="9239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797" y="6017490"/>
            <a:ext cx="2292295" cy="597460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напиток, еда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F74C1631-B6CE-47B0-9011-A196B4F0CBD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417" y="1920722"/>
            <a:ext cx="2608225" cy="472741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011D35C-83FE-4010-B352-217DD608B5EB}"/>
              </a:ext>
            </a:extLst>
          </p:cNvPr>
          <p:cNvSpPr txBox="1"/>
          <p:nvPr/>
        </p:nvSpPr>
        <p:spPr>
          <a:xfrm>
            <a:off x="6854782" y="2269406"/>
            <a:ext cx="3223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Сертифицированный партнер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114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510490-88F8-4238-940A-1DE9D21273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771370" y="0"/>
            <a:ext cx="11599816" cy="1123406"/>
          </a:xfrm>
        </p:spPr>
        <p:txBody>
          <a:bodyPr/>
          <a:lstStyle/>
          <a:p>
            <a:pPr algn="ctr"/>
            <a:r>
              <a:rPr lang="ru-RU" sz="5500" dirty="0" smtClean="0"/>
              <a:t>Помощь</a:t>
            </a:r>
            <a:r>
              <a:rPr lang="en-US" sz="5500" dirty="0" smtClean="0"/>
              <a:t> </a:t>
            </a:r>
            <a:r>
              <a:rPr lang="ru-RU" sz="5500" dirty="0" smtClean="0"/>
              <a:t>и поддержка</a:t>
            </a:r>
            <a:endParaRPr lang="ru-RU" sz="5500" dirty="0"/>
          </a:p>
        </p:txBody>
      </p:sp>
      <p:pic>
        <p:nvPicPr>
          <p:cNvPr id="9" name="Рисунок 8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4A2B48A6-0675-48AB-92E7-64154D23323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37" y="6051851"/>
            <a:ext cx="2290610" cy="5960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6D5ADC1-A0F8-4333-8770-26DCC1C5446F}"/>
              </a:ext>
            </a:extLst>
          </p:cNvPr>
          <p:cNvSpPr txBox="1"/>
          <p:nvPr/>
        </p:nvSpPr>
        <p:spPr>
          <a:xfrm>
            <a:off x="4831372" y="3541522"/>
            <a:ext cx="32925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Менеджер отдела продаж</a:t>
            </a:r>
          </a:p>
          <a:p>
            <a:r>
              <a:rPr lang="ru-RU" dirty="0" smtClean="0"/>
              <a:t>Еремин Максим</a:t>
            </a:r>
            <a:endParaRPr lang="ru-RU" dirty="0"/>
          </a:p>
          <a:p>
            <a:r>
              <a:rPr lang="ru-RU" dirty="0"/>
              <a:t>Тел. </a:t>
            </a:r>
            <a:r>
              <a:rPr lang="ru-RU" dirty="0" smtClean="0">
                <a:hlinkClick r:id="rId3"/>
              </a:rPr>
              <a:t>+7 922 901 </a:t>
            </a:r>
            <a:r>
              <a:rPr lang="ru-RU" dirty="0">
                <a:hlinkClick r:id="rId3"/>
              </a:rPr>
              <a:t>36 </a:t>
            </a:r>
            <a:r>
              <a:rPr lang="en-US" dirty="0" smtClean="0">
                <a:hlinkClick r:id="rId3"/>
              </a:rPr>
              <a:t>22</a:t>
            </a:r>
            <a:endParaRPr lang="ru-RU" dirty="0"/>
          </a:p>
          <a:p>
            <a:r>
              <a:rPr lang="en-US" dirty="0" smtClean="0"/>
              <a:t>E-mail:</a:t>
            </a:r>
            <a:r>
              <a:rPr lang="ru-RU" dirty="0" smtClean="0"/>
              <a:t> </a:t>
            </a:r>
            <a:r>
              <a:rPr lang="en-US" dirty="0">
                <a:hlinkClick r:id="rId4"/>
              </a:rPr>
              <a:t>eremin@de</a:t>
            </a:r>
            <a:r>
              <a:rPr lang="en-US" dirty="0" smtClean="0">
                <a:hlinkClick r:id="rId4"/>
              </a:rPr>
              <a:t>nvic.ru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1554480"/>
            <a:ext cx="9039497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/>
              <a:t>За </a:t>
            </a:r>
            <a:r>
              <a:rPr lang="ru-RU" sz="2500" dirty="0" smtClean="0"/>
              <a:t>дополнительной консультацией </a:t>
            </a:r>
            <a:r>
              <a:rPr lang="ru-RU" sz="2500" dirty="0"/>
              <a:t>и ответами на все</a:t>
            </a:r>
          </a:p>
          <a:p>
            <a:r>
              <a:rPr lang="ru-RU" sz="2500" dirty="0" smtClean="0"/>
              <a:t>интересующие </a:t>
            </a:r>
            <a:r>
              <a:rPr lang="ru-RU" sz="2500" dirty="0"/>
              <a:t>Вас </a:t>
            </a:r>
            <a:r>
              <a:rPr lang="ru-RU" sz="2500" dirty="0" smtClean="0"/>
              <a:t>вопросы, Вы </a:t>
            </a:r>
            <a:r>
              <a:rPr lang="ru-RU" sz="2500" dirty="0"/>
              <a:t>можете </a:t>
            </a:r>
            <a:r>
              <a:rPr lang="ru-RU" sz="2500" dirty="0" smtClean="0"/>
              <a:t>обратиться </a:t>
            </a:r>
            <a:r>
              <a:rPr lang="ru-RU" sz="2500" dirty="0"/>
              <a:t>в </a:t>
            </a:r>
            <a:r>
              <a:rPr lang="ru-RU" sz="2500" dirty="0" smtClean="0"/>
              <a:t>наш отдел </a:t>
            </a:r>
            <a:r>
              <a:rPr lang="ru-RU" sz="2500" dirty="0"/>
              <a:t>продаж.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69771" y="6051851"/>
            <a:ext cx="4807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2021 г.</a:t>
            </a:r>
            <a:endParaRPr lang="ru-RU" dirty="0"/>
          </a:p>
        </p:txBody>
      </p:sp>
      <p:pic>
        <p:nvPicPr>
          <p:cNvPr id="2050" name="Picture 2" descr="https://www.cleverence.ru/upload/main/352/3522d8400e65646cd00d1e51a5251f0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387" y="2854591"/>
            <a:ext cx="2512767" cy="251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109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>
            <a:extLst>
              <a:ext uri="{FF2B5EF4-FFF2-40B4-BE49-F238E27FC236}">
                <a16:creationId xmlns:a16="http://schemas.microsoft.com/office/drawing/2014/main" id="{72AF0CF1-4550-4035-9044-2A9A2B1163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376021"/>
            <a:ext cx="10351105" cy="2533909"/>
          </a:xfrm>
        </p:spPr>
        <p:txBody>
          <a:bodyPr>
            <a:noAutofit/>
          </a:bodyPr>
          <a:lstStyle/>
          <a:p>
            <a:pPr algn="ctr"/>
            <a:r>
              <a:rPr lang="ru-RU" sz="3000" dirty="0">
                <a:solidFill>
                  <a:schemeClr val="tx1"/>
                </a:solidFill>
              </a:rPr>
              <a:t>Компания </a:t>
            </a:r>
            <a:r>
              <a:rPr lang="ru-RU" sz="3000" dirty="0" err="1">
                <a:solidFill>
                  <a:schemeClr val="tx1"/>
                </a:solidFill>
                <a:hlinkClick r:id="rId3"/>
              </a:rPr>
              <a:t>Клеверенс</a:t>
            </a:r>
            <a:r>
              <a:rPr lang="ru-RU" sz="3000" dirty="0">
                <a:solidFill>
                  <a:schemeClr val="tx1"/>
                </a:solidFill>
              </a:rPr>
              <a:t> </a:t>
            </a:r>
            <a:r>
              <a:rPr lang="ru-RU" sz="3000" dirty="0" smtClean="0">
                <a:solidFill>
                  <a:schemeClr val="tx1"/>
                </a:solidFill>
              </a:rPr>
              <a:t>17 </a:t>
            </a:r>
            <a:r>
              <a:rPr lang="ru-RU" sz="3000" dirty="0">
                <a:solidFill>
                  <a:schemeClr val="tx1"/>
                </a:solidFill>
              </a:rPr>
              <a:t>лет работает на рынке мобильной автоматизации, предоставляя </a:t>
            </a:r>
            <a:r>
              <a:rPr lang="ru-RU" sz="3000" dirty="0">
                <a:solidFill>
                  <a:schemeClr val="tx1"/>
                </a:solidFill>
                <a:hlinkClick r:id="rId4"/>
              </a:rPr>
              <a:t>широкий спектр решений</a:t>
            </a:r>
            <a:r>
              <a:rPr lang="ru-RU" sz="3000" dirty="0">
                <a:solidFill>
                  <a:schemeClr val="tx1"/>
                </a:solidFill>
              </a:rPr>
              <a:t> для магазинов, складов, различных учреждений и </a:t>
            </a:r>
            <a:r>
              <a:rPr lang="ru-RU" sz="3000" dirty="0" smtClean="0">
                <a:solidFill>
                  <a:schemeClr val="tx1"/>
                </a:solidFill>
              </a:rPr>
              <a:t>производства</a:t>
            </a:r>
            <a:r>
              <a:rPr lang="ru-RU" sz="3000" dirty="0">
                <a:solidFill>
                  <a:schemeClr val="tx1"/>
                </a:solidFill>
              </a:rPr>
              <a:t>.</a:t>
            </a:r>
            <a:endParaRPr lang="en-US" sz="3000" dirty="0" smtClean="0">
              <a:solidFill>
                <a:schemeClr val="tx1"/>
              </a:solidFill>
            </a:endParaRPr>
          </a:p>
        </p:txBody>
      </p:sp>
      <p:pic>
        <p:nvPicPr>
          <p:cNvPr id="11" name="Рисунок 10" descr="Изображение выглядит как напиток, еда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F74C1631-B6CE-47B0-9011-A196B4F0CB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154" y="308135"/>
            <a:ext cx="4063492" cy="73650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9808" y="6151357"/>
            <a:ext cx="2292295" cy="59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90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4B2B4FC4-AEC0-4836-B5C3-2D39A91385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9872" y="1845390"/>
            <a:ext cx="8803002" cy="853600"/>
          </a:xfrm>
        </p:spPr>
        <p:txBody>
          <a:bodyPr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Каждый </a:t>
            </a:r>
            <a:r>
              <a:rPr lang="ru-RU" sz="2400" dirty="0" smtClean="0">
                <a:solidFill>
                  <a:schemeClr val="tx1"/>
                </a:solidFill>
              </a:rPr>
              <a:t>девятый </a:t>
            </a:r>
            <a:r>
              <a:rPr lang="ru-RU" sz="2400" dirty="0">
                <a:solidFill>
                  <a:schemeClr val="tx1"/>
                </a:solidFill>
              </a:rPr>
              <a:t>ТСД (около </a:t>
            </a:r>
            <a:r>
              <a:rPr lang="ru-RU" sz="2400" dirty="0" smtClean="0">
                <a:solidFill>
                  <a:schemeClr val="tx1"/>
                </a:solidFill>
              </a:rPr>
              <a:t>19%) </a:t>
            </a:r>
            <a:r>
              <a:rPr lang="ru-RU" sz="2400" dirty="0">
                <a:solidFill>
                  <a:schemeClr val="tx1"/>
                </a:solidFill>
              </a:rPr>
              <a:t>комплектуется программным обеспечением </a:t>
            </a:r>
            <a:r>
              <a:rPr lang="ru-RU" sz="2400" dirty="0" err="1">
                <a:solidFill>
                  <a:schemeClr val="tx1"/>
                </a:solidFill>
              </a:rPr>
              <a:t>Клеверенс</a:t>
            </a:r>
            <a:r>
              <a:rPr lang="ru-RU" sz="2400" dirty="0">
                <a:solidFill>
                  <a:schemeClr val="tx1"/>
                </a:solidFill>
              </a:rPr>
              <a:t>!</a:t>
            </a:r>
          </a:p>
        </p:txBody>
      </p:sp>
      <p:pic>
        <p:nvPicPr>
          <p:cNvPr id="11" name="Рисунок 10" descr="Изображение выглядит как напиток, еда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F74C1631-B6CE-47B0-9011-A196B4F0CB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627" y="408582"/>
            <a:ext cx="4063492" cy="73650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04" y="3125789"/>
            <a:ext cx="8669436" cy="238748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054" y="6213570"/>
            <a:ext cx="2292295" cy="59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250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4B2B4FC4-AEC0-4836-B5C3-2D39A91385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9628" y="921409"/>
            <a:ext cx="8017566" cy="631977"/>
          </a:xfrm>
        </p:spPr>
        <p:txBody>
          <a:bodyPr/>
          <a:lstStyle/>
          <a:p>
            <a:r>
              <a:rPr lang="ru-RU" sz="4500" dirty="0"/>
              <a:t>Преимущества ПО </a:t>
            </a:r>
            <a:r>
              <a:rPr lang="ru-RU" sz="4500" dirty="0" err="1"/>
              <a:t>Клеверенс</a:t>
            </a:r>
            <a:endParaRPr lang="ru-RU" sz="4500" dirty="0"/>
          </a:p>
        </p:txBody>
      </p:sp>
      <p:pic>
        <p:nvPicPr>
          <p:cNvPr id="11" name="Рисунок 10" descr="Изображение выглядит как напиток, еда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F74C1631-B6CE-47B0-9011-A196B4F0CB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13" y="0"/>
            <a:ext cx="4063492" cy="73650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386" y="6117088"/>
            <a:ext cx="2292295" cy="597460"/>
          </a:xfrm>
          <a:prstGeom prst="rect">
            <a:avLst/>
          </a:prstGeom>
        </p:spPr>
      </p:pic>
      <p:pic>
        <p:nvPicPr>
          <p:cNvPr id="7" name="Picture 2" descr="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5320" y="1738287"/>
            <a:ext cx="5330825" cy="4282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901605" y="2217508"/>
            <a:ext cx="4953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2400" dirty="0" smtClean="0"/>
              <a:t>Скорость автоматизации </a:t>
            </a:r>
          </a:p>
          <a:p>
            <a:pPr marL="285750" indent="-285750">
              <a:buFontTx/>
              <a:buChar char="-"/>
            </a:pPr>
            <a:endParaRPr lang="ru-RU" sz="2400" dirty="0" smtClean="0"/>
          </a:p>
          <a:p>
            <a:pPr marL="285750" indent="-285750">
              <a:buFontTx/>
              <a:buChar char="-"/>
            </a:pPr>
            <a:r>
              <a:rPr lang="ru-RU" sz="2400" dirty="0"/>
              <a:t>Гибкий </a:t>
            </a:r>
            <a:r>
              <a:rPr lang="ru-RU" sz="2400" dirty="0" smtClean="0"/>
              <a:t>софт</a:t>
            </a:r>
          </a:p>
          <a:p>
            <a:pPr marL="285750" indent="-285750">
              <a:buFontTx/>
              <a:buChar char="-"/>
            </a:pPr>
            <a:endParaRPr lang="ru-RU" sz="2400" dirty="0" smtClean="0"/>
          </a:p>
          <a:p>
            <a:pPr marL="285750" indent="-285750">
              <a:buFontTx/>
              <a:buChar char="-"/>
            </a:pPr>
            <a:r>
              <a:rPr lang="ru-RU" sz="2400" dirty="0" smtClean="0"/>
              <a:t>Кроссплатформенность</a:t>
            </a:r>
          </a:p>
          <a:p>
            <a:pPr marL="285750" indent="-285750">
              <a:buFontTx/>
              <a:buChar char="-"/>
            </a:pPr>
            <a:endParaRPr lang="ru-RU" sz="2400" dirty="0" smtClean="0"/>
          </a:p>
          <a:p>
            <a:pPr marL="285750" indent="-285750">
              <a:buFontTx/>
              <a:buChar char="-"/>
            </a:pPr>
            <a:r>
              <a:rPr lang="ru-RU" sz="2400" dirty="0" smtClean="0"/>
              <a:t>Готовые интеграции со многими учетными системами</a:t>
            </a:r>
            <a:endParaRPr lang="ru-RU" sz="2400" dirty="0"/>
          </a:p>
          <a:p>
            <a:pPr marL="285750" indent="-285750"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206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510490-88F8-4238-940A-1DE9D21273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9496" y="972735"/>
            <a:ext cx="8939368" cy="1141873"/>
          </a:xfrm>
        </p:spPr>
        <p:txBody>
          <a:bodyPr/>
          <a:lstStyle/>
          <a:p>
            <a:pPr algn="ctr"/>
            <a:r>
              <a:rPr lang="ru-RU" sz="4000" dirty="0"/>
              <a:t>Комплексное решение для </a:t>
            </a:r>
            <a:br>
              <a:rPr lang="ru-RU" sz="4000" dirty="0"/>
            </a:br>
            <a:r>
              <a:rPr lang="ru-RU" sz="4000" dirty="0" smtClean="0"/>
              <a:t>автоматизации операций на вашем складе</a:t>
            </a:r>
            <a:endParaRPr lang="ru-RU" sz="4000" dirty="0"/>
          </a:p>
        </p:txBody>
      </p:sp>
      <p:pic>
        <p:nvPicPr>
          <p:cNvPr id="9" name="Рисунок 8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4A2B48A6-0675-48AB-92E7-64154D23323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63" y="6197991"/>
            <a:ext cx="2290610" cy="596040"/>
          </a:xfrm>
          <a:prstGeom prst="rect">
            <a:avLst/>
          </a:prstGeom>
        </p:spPr>
      </p:pic>
      <p:pic>
        <p:nvPicPr>
          <p:cNvPr id="2050" name="Picture 2" descr="https://www.cleverence.ru/upload/medialibrary/9df/content_im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876" y="2114608"/>
            <a:ext cx="6844608" cy="3850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295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www.cleverence.ru/upload/medialibrary/55d/content_img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3" y="1"/>
            <a:ext cx="12228921" cy="6868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510490-88F8-4238-940A-1DE9D21273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95260" y="1160093"/>
            <a:ext cx="5930348" cy="2274253"/>
          </a:xfrm>
        </p:spPr>
        <p:txBody>
          <a:bodyPr/>
          <a:lstStyle/>
          <a:p>
            <a:pPr algn="l"/>
            <a:r>
              <a:rPr lang="ru-RU" dirty="0">
                <a:solidFill>
                  <a:schemeClr val="bg1"/>
                </a:solidFill>
              </a:rPr>
              <a:t>Терминал сбора </a:t>
            </a:r>
            <a:r>
              <a:rPr lang="ru-RU" dirty="0" smtClean="0">
                <a:solidFill>
                  <a:schemeClr val="bg1"/>
                </a:solidFill>
              </a:rPr>
              <a:t>данных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Newland MT65 Beluga </a:t>
            </a:r>
            <a:r>
              <a:rPr lang="en-US" dirty="0" smtClean="0">
                <a:solidFill>
                  <a:schemeClr val="bg1"/>
                </a:solidFill>
              </a:rPr>
              <a:t>IV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9" name="Рисунок 8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4A2B48A6-0675-48AB-92E7-64154D23323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1913"/>
            <a:ext cx="2290610" cy="59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53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510490-88F8-4238-940A-1DE9D21273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6591" y="0"/>
            <a:ext cx="8924063" cy="1396163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О программном продукте</a:t>
            </a:r>
            <a:br>
              <a:rPr lang="ru-RU" sz="3600" dirty="0" smtClean="0"/>
            </a:br>
            <a:r>
              <a:rPr lang="ru-RU" sz="3600" dirty="0" smtClean="0"/>
              <a:t> </a:t>
            </a:r>
            <a:r>
              <a:rPr lang="ru-RU" sz="3600" u="sng" dirty="0" err="1">
                <a:solidFill>
                  <a:schemeClr val="tx1"/>
                </a:solidFill>
                <a:hlinkClick r:id="rId3"/>
              </a:rPr>
              <a:t>Mobile</a:t>
            </a:r>
            <a:r>
              <a:rPr lang="ru-RU" sz="3600" u="sng" dirty="0">
                <a:solidFill>
                  <a:schemeClr val="tx1"/>
                </a:solidFill>
                <a:hlinkClick r:id="rId3"/>
              </a:rPr>
              <a:t> SMARTS: </a:t>
            </a:r>
            <a:r>
              <a:rPr lang="ru-RU" sz="3600" u="sng" dirty="0" smtClean="0">
                <a:solidFill>
                  <a:schemeClr val="tx1"/>
                </a:solidFill>
                <a:hlinkClick r:id="rId3"/>
              </a:rPr>
              <a:t>Склад 15</a:t>
            </a:r>
            <a:r>
              <a:rPr lang="en-US" sz="3600" u="sng" dirty="0"/>
              <a:t> </a:t>
            </a:r>
            <a:r>
              <a:rPr lang="ru-RU" sz="3600" u="sng" dirty="0" smtClean="0"/>
              <a:t>+ Маркировка</a:t>
            </a:r>
            <a:endParaRPr lang="ru-RU" sz="3600" dirty="0"/>
          </a:p>
        </p:txBody>
      </p:sp>
      <p:pic>
        <p:nvPicPr>
          <p:cNvPr id="9" name="Рисунок 8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4A2B48A6-0675-48AB-92E7-64154D23323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63" y="6197991"/>
            <a:ext cx="2290610" cy="596040"/>
          </a:xfrm>
          <a:prstGeom prst="rect">
            <a:avLst/>
          </a:prstGeom>
        </p:spPr>
      </p:pic>
      <p:pic>
        <p:nvPicPr>
          <p:cNvPr id="1026" name="Picture 2" descr="https://www.cleverence.ru/upload/medialibrary/a83/content_im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91" y="1860810"/>
            <a:ext cx="9183757" cy="3874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904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4A2B48A6-0675-48AB-92E7-64154D23323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63" y="6197991"/>
            <a:ext cx="2290610" cy="596040"/>
          </a:xfrm>
          <a:prstGeom prst="rect">
            <a:avLst/>
          </a:prstGeom>
        </p:spPr>
      </p:pic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1D510490-88F8-4238-940A-1DE9D21273E4}"/>
              </a:ext>
            </a:extLst>
          </p:cNvPr>
          <p:cNvSpPr txBox="1">
            <a:spLocks/>
          </p:cNvSpPr>
          <p:nvPr/>
        </p:nvSpPr>
        <p:spPr>
          <a:xfrm>
            <a:off x="-258418" y="2425147"/>
            <a:ext cx="8924063" cy="13961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/>
              <a:t>Что можно сделать с помощью «Склада 15</a:t>
            </a:r>
            <a:r>
              <a:rPr lang="ru-RU" dirty="0" smtClean="0"/>
              <a:t>»?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97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4A2B48A6-0675-48AB-92E7-64154D23323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63" y="6197991"/>
            <a:ext cx="2290610" cy="5960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405" y="1509490"/>
            <a:ext cx="4487066" cy="28836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39336" y="325692"/>
            <a:ext cx="405719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Преимущества:</a:t>
            </a:r>
            <a:endParaRPr lang="ru-RU" sz="4000" b="1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486" y="1509490"/>
            <a:ext cx="847908" cy="84790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952868" y="1586573"/>
            <a:ext cx="2261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Коробочное </a:t>
            </a:r>
            <a:r>
              <a:rPr lang="ru-RU" dirty="0" smtClean="0"/>
              <a:t>решение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486" y="2615298"/>
            <a:ext cx="912196" cy="91219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952868" y="2886730"/>
            <a:ext cx="2261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Быстрый </a:t>
            </a:r>
            <a:r>
              <a:rPr lang="ru-RU" dirty="0" smtClean="0"/>
              <a:t>запуск</a:t>
            </a:r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486" y="3785394"/>
            <a:ext cx="912196" cy="91219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952868" y="3809057"/>
            <a:ext cx="2666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Широкий функционал</a:t>
            </a:r>
          </a:p>
        </p:txBody>
      </p:sp>
    </p:spTree>
    <p:extLst>
      <p:ext uri="{BB962C8B-B14F-4D97-AF65-F5344CB8AC3E}">
        <p14:creationId xmlns:p14="http://schemas.microsoft.com/office/powerpoint/2010/main" val="55651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ороздки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/>
          </a:solidFill>
          <a:prstDash val="solid"/>
        </a:ln>
        <a:ln w="58420" cap="flat" cmpd="thickThin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27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l"/>
          </a:scene3d>
          <a:sp3d prstMaterial="flat">
            <a:bevelT w="31750" h="63500" prst="riblet"/>
          </a:sp3d>
        </a:effectStyle>
        <a:effectStyle>
          <a:effectLst>
            <a:outerShdw blurRad="50800" dist="38100" dir="27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l"/>
          </a:scene3d>
          <a:sp3d prstMaterial="flat">
            <a:bevelT w="57150" h="1143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1932</TotalTime>
  <Words>600</Words>
  <Application>Microsoft Office PowerPoint</Application>
  <PresentationFormat>Широкоэкранный</PresentationFormat>
  <Paragraphs>110</Paragraphs>
  <Slides>14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Times New Roman</vt:lpstr>
      <vt:lpstr>Trebuchet MS</vt:lpstr>
      <vt:lpstr>Wingdings 3</vt:lpstr>
      <vt:lpstr>Аспект</vt:lpstr>
      <vt:lpstr>Комплект Newland MT65 Beluga IV+ Склад 15,РАСШИРЕННЫЙ + Маркировка»</vt:lpstr>
      <vt:lpstr>Презентация PowerPoint</vt:lpstr>
      <vt:lpstr>Каждый девятый ТСД (около 19%) комплектуется программным обеспечением Клеверенс!</vt:lpstr>
      <vt:lpstr>Преимущества ПО Клеверенс</vt:lpstr>
      <vt:lpstr>Комплексное решение для  автоматизации операций на вашем складе</vt:lpstr>
      <vt:lpstr>Терминал сбора данных Newland MT65 Beluga IV</vt:lpstr>
      <vt:lpstr>О программном продукте  Mobile SMARTS: Склад 15 + Маркировка</vt:lpstr>
      <vt:lpstr>Презентация PowerPoint</vt:lpstr>
      <vt:lpstr>Презентация PowerPoint</vt:lpstr>
      <vt:lpstr>Почему именно  «Склад 15» на Newland MT65 Beluga IV?</vt:lpstr>
      <vt:lpstr>Наши работы</vt:lpstr>
      <vt:lpstr>Почему именно Денвик?</vt:lpstr>
      <vt:lpstr>Давайте знакомиться </vt:lpstr>
      <vt:lpstr>Помощь и поддержка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Mobile SMARTS: Кировка</dc:title>
  <dc:creator>Михаил М. Маслов</dc:creator>
  <cp:lastModifiedBy>Максим Сергеевич Еремин</cp:lastModifiedBy>
  <cp:revision>296</cp:revision>
  <dcterms:created xsi:type="dcterms:W3CDTF">2020-04-01T10:43:37Z</dcterms:created>
  <dcterms:modified xsi:type="dcterms:W3CDTF">2021-10-08T08:55:05Z</dcterms:modified>
</cp:coreProperties>
</file>