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69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C000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1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err="1">
              <a:latin typeface="HelveticaNeueCyr" panose="02000503040000020004" pitchFamily="2" charset="-52"/>
            </a:rPr>
            <a:t>Далион</a:t>
          </a:r>
          <a:endParaRPr lang="ru-RU" dirty="0">
            <a:latin typeface="HelveticaNeueCyr" panose="02000503040000020004" pitchFamily="2" charset="-52"/>
          </a:endParaRP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>
              <a:latin typeface="HelveticaNeueCyr" panose="02000503040000020004" pitchFamily="2" charset="-52"/>
            </a:rPr>
            <a:t>Розница 2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>
              <a:latin typeface="HelveticaNeueCyr" panose="02000503040000020004" pitchFamily="2" charset="-52"/>
            </a:rPr>
            <a:t>АСТОР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4A34A334-CA74-447D-832B-DC8718502C61}">
      <dgm:prSet phldrT="[Текст]"/>
      <dgm:spPr/>
      <dgm:t>
        <a:bodyPr/>
        <a:lstStyle/>
        <a:p>
          <a:r>
            <a:rPr lang="ru-RU" dirty="0">
              <a:latin typeface="HelveticaNeueCyr" panose="02000503040000020004" pitchFamily="2" charset="-52"/>
            </a:rPr>
            <a:t>Штрих-М</a:t>
          </a:r>
        </a:p>
      </dgm:t>
    </dgm:pt>
    <dgm:pt modelId="{690F2BF8-588A-497F-9264-07A03F8B4298}" type="parTrans" cxnId="{08E02E07-A8E4-460D-9E7D-53AC350A6F4E}">
      <dgm:prSet/>
      <dgm:spPr/>
      <dgm:t>
        <a:bodyPr/>
        <a:lstStyle/>
        <a:p>
          <a:endParaRPr lang="ru-RU"/>
        </a:p>
      </dgm:t>
    </dgm:pt>
    <dgm:pt modelId="{FDA416A7-852B-4BE6-8AD1-5EDCBE02E872}" type="sibTrans" cxnId="{08E02E07-A8E4-460D-9E7D-53AC350A6F4E}">
      <dgm:prSet/>
      <dgm:spPr/>
      <dgm:t>
        <a:bodyPr/>
        <a:lstStyle/>
        <a:p>
          <a:endParaRPr lang="ru-RU"/>
        </a:p>
      </dgm:t>
    </dgm:pt>
    <dgm:pt modelId="{F0846067-2572-475A-BF4D-0934566AE36A}">
      <dgm:prSet/>
      <dgm:spPr/>
      <dgm:t>
        <a:bodyPr/>
        <a:lstStyle/>
        <a:p>
          <a:r>
            <a:rPr lang="ru-RU" dirty="0">
              <a:latin typeface="HelveticaNeueCyr" panose="02000503040000020004" pitchFamily="2" charset="-52"/>
            </a:rPr>
            <a:t>УНФ 1.6</a:t>
          </a:r>
        </a:p>
      </dgm:t>
    </dgm:pt>
    <dgm:pt modelId="{59199795-561D-4D30-82D5-07377008E018}" type="parTrans" cxnId="{BA0F5317-66A6-42A6-A4AD-665721F4B76F}">
      <dgm:prSet/>
      <dgm:spPr/>
      <dgm:t>
        <a:bodyPr/>
        <a:lstStyle/>
        <a:p>
          <a:endParaRPr lang="ru-RU"/>
        </a:p>
      </dgm:t>
    </dgm:pt>
    <dgm:pt modelId="{2880D0BF-C06E-449D-838F-A10411268684}" type="sibTrans" cxnId="{BA0F5317-66A6-42A6-A4AD-665721F4B76F}">
      <dgm:prSet/>
      <dgm:spPr/>
      <dgm:t>
        <a:bodyPr/>
        <a:lstStyle/>
        <a:p>
          <a:endParaRPr lang="ru-RU"/>
        </a:p>
      </dgm:t>
    </dgm:pt>
    <dgm:pt modelId="{E941A850-6984-4840-B99F-5340EC031E35}">
      <dgm:prSet/>
      <dgm:spPr/>
      <dgm:t>
        <a:bodyPr/>
        <a:lstStyle/>
        <a:p>
          <a:r>
            <a:rPr lang="ru-RU" dirty="0">
              <a:latin typeface="HelveticaNeueCyr" panose="02000503040000020004" pitchFamily="2" charset="-52"/>
            </a:rPr>
            <a:t>УТ 10.3, 11</a:t>
          </a:r>
        </a:p>
      </dgm:t>
    </dgm:pt>
    <dgm:pt modelId="{4730701C-DA75-44CD-AEB1-B5BC996BB7C5}" type="parTrans" cxnId="{372DFC25-060F-4EB8-9F68-6D05ED6CFB8A}">
      <dgm:prSet/>
      <dgm:spPr/>
      <dgm:t>
        <a:bodyPr/>
        <a:lstStyle/>
        <a:p>
          <a:endParaRPr lang="ru-RU"/>
        </a:p>
      </dgm:t>
    </dgm:pt>
    <dgm:pt modelId="{34551431-C461-4EB3-8A87-99D2FE5C559A}" type="sibTrans" cxnId="{372DFC25-060F-4EB8-9F68-6D05ED6CFB8A}">
      <dgm:prSet/>
      <dgm:spPr/>
      <dgm:t>
        <a:bodyPr/>
        <a:lstStyle/>
        <a:p>
          <a:endParaRPr lang="ru-RU"/>
        </a:p>
      </dgm:t>
    </dgm:pt>
    <dgm:pt modelId="{E57CF92F-E70F-482F-8BAF-FEAA9E773ECF}">
      <dgm:prSet/>
      <dgm:spPr/>
      <dgm:t>
        <a:bodyPr/>
        <a:lstStyle/>
        <a:p>
          <a:r>
            <a:rPr lang="ru-RU" dirty="0" err="1">
              <a:latin typeface="HelveticaNeueCyr" panose="02000503040000020004" pitchFamily="2" charset="-52"/>
            </a:rPr>
            <a:t>Рарус</a:t>
          </a:r>
          <a:r>
            <a:rPr lang="ru-RU" dirty="0">
              <a:latin typeface="HelveticaNeueCyr" panose="02000503040000020004" pitchFamily="2" charset="-52"/>
            </a:rPr>
            <a:t> ТК</a:t>
          </a:r>
        </a:p>
      </dgm:t>
    </dgm:pt>
    <dgm:pt modelId="{0E1C3AE6-FC0E-464E-B301-067CCFE8A4C7}" type="parTrans" cxnId="{52D07D76-5F30-43AA-8920-6C4041C1BFDE}">
      <dgm:prSet/>
      <dgm:spPr/>
      <dgm:t>
        <a:bodyPr/>
        <a:lstStyle/>
        <a:p>
          <a:endParaRPr lang="ru-RU"/>
        </a:p>
      </dgm:t>
    </dgm:pt>
    <dgm:pt modelId="{D916022C-B3A3-4490-8DF0-61155F236DD0}" type="sibTrans" cxnId="{52D07D76-5F30-43AA-8920-6C4041C1BFDE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7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  <dgm:t>
        <a:bodyPr/>
        <a:lstStyle/>
        <a:p>
          <a:endParaRPr lang="ru-RU"/>
        </a:p>
      </dgm:t>
    </dgm:pt>
    <dgm:pt modelId="{01278CCE-D5DB-4D63-BB8A-EABFA12D762B}" type="pres">
      <dgm:prSet presAssocID="{4A34A334-CA74-447D-832B-DC8718502C61}" presName="node" presStyleLbl="node1" presStyleIdx="1" presStyleCnt="7" custScaleY="7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8F9C3-168C-4683-8EC8-9B0185428701}" type="pres">
      <dgm:prSet presAssocID="{FDA416A7-852B-4BE6-8AD1-5EDCBE02E872}" presName="sibTrans" presStyleCnt="0"/>
      <dgm:spPr/>
      <dgm:t>
        <a:bodyPr/>
        <a:lstStyle/>
        <a:p>
          <a:endParaRPr lang="ru-RU"/>
        </a:p>
      </dgm:t>
    </dgm:pt>
    <dgm:pt modelId="{734CE1DC-3DE5-4DF7-8660-01D61CA2771C}" type="pres">
      <dgm:prSet presAssocID="{4EDAC122-8FC7-44BA-B568-865A63DB402E}" presName="node" presStyleLbl="node1" presStyleIdx="2" presStyleCnt="7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  <dgm:t>
        <a:bodyPr/>
        <a:lstStyle/>
        <a:p>
          <a:endParaRPr lang="ru-RU"/>
        </a:p>
      </dgm:t>
    </dgm:pt>
    <dgm:pt modelId="{C93FFFD8-AA69-466F-AE28-320899CDBEB7}" type="pres">
      <dgm:prSet presAssocID="{E941A850-6984-4840-B99F-5340EC031E35}" presName="node" presStyleLbl="node1" presStyleIdx="3" presStyleCnt="7" custScaleY="75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70989-E814-4D52-8E99-1983B159A9EC}" type="pres">
      <dgm:prSet presAssocID="{34551431-C461-4EB3-8A87-99D2FE5C559A}" presName="sibTrans" presStyleCnt="0"/>
      <dgm:spPr/>
      <dgm:t>
        <a:bodyPr/>
        <a:lstStyle/>
        <a:p>
          <a:endParaRPr lang="ru-RU"/>
        </a:p>
      </dgm:t>
    </dgm:pt>
    <dgm:pt modelId="{A994BA66-0A3A-490C-B76D-5CEC8B78C113}" type="pres">
      <dgm:prSet presAssocID="{1880B104-22EE-485D-A441-EC94720FFFA1}" presName="node" presStyleLbl="node1" presStyleIdx="4" presStyleCnt="7" custScaleY="7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558E3-1D39-4269-ADED-6F4A46A97245}" type="pres">
      <dgm:prSet presAssocID="{9949B31A-E55F-41C2-A812-153BB62B96EC}" presName="sibTrans" presStyleCnt="0"/>
      <dgm:spPr/>
      <dgm:t>
        <a:bodyPr/>
        <a:lstStyle/>
        <a:p>
          <a:endParaRPr lang="ru-RU"/>
        </a:p>
      </dgm:t>
    </dgm:pt>
    <dgm:pt modelId="{A667B8AD-54ED-4E6D-9C80-3ACC74FDD024}" type="pres">
      <dgm:prSet presAssocID="{F0846067-2572-475A-BF4D-0934566AE36A}" presName="node" presStyleLbl="node1" presStyleIdx="5" presStyleCnt="7" custScaleY="75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0E28F-EF0A-4804-BB83-5E4F4FC2B04E}" type="pres">
      <dgm:prSet presAssocID="{2880D0BF-C06E-449D-838F-A10411268684}" presName="sibTrans" presStyleCnt="0"/>
      <dgm:spPr/>
      <dgm:t>
        <a:bodyPr/>
        <a:lstStyle/>
        <a:p>
          <a:endParaRPr lang="ru-RU"/>
        </a:p>
      </dgm:t>
    </dgm:pt>
    <dgm:pt modelId="{61341302-DA2C-43D0-8A0E-61372FB3EB2A}" type="pres">
      <dgm:prSet presAssocID="{E57CF92F-E70F-482F-8BAF-FEAA9E773ECF}" presName="node" presStyleLbl="node1" presStyleIdx="6" presStyleCnt="7" custScaleY="75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577D2-FCE2-4F77-BA0F-CC9ECA0BC989}" srcId="{4D89E381-8302-42DD-92B4-21BEAB2F84EC}" destId="{4EDAC122-8FC7-44BA-B568-865A63DB402E}" srcOrd="2" destOrd="0" parTransId="{AF887A38-D530-4B55-86DA-4A5CF7797640}" sibTransId="{0F60BE79-D0AD-45DB-89B1-4C1183FE3919}"/>
    <dgm:cxn modelId="{52D07D76-5F30-43AA-8920-6C4041C1BFDE}" srcId="{4D89E381-8302-42DD-92B4-21BEAB2F84EC}" destId="{E57CF92F-E70F-482F-8BAF-FEAA9E773ECF}" srcOrd="6" destOrd="0" parTransId="{0E1C3AE6-FC0E-464E-B301-067CCFE8A4C7}" sibTransId="{D916022C-B3A3-4490-8DF0-61155F236DD0}"/>
    <dgm:cxn modelId="{372DFC25-060F-4EB8-9F68-6D05ED6CFB8A}" srcId="{4D89E381-8302-42DD-92B4-21BEAB2F84EC}" destId="{E941A850-6984-4840-B99F-5340EC031E35}" srcOrd="3" destOrd="0" parTransId="{4730701C-DA75-44CD-AEB1-B5BC996BB7C5}" sibTransId="{34551431-C461-4EB3-8A87-99D2FE5C559A}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6A0B7438-16CB-4C1F-A035-85059D4A706B}" type="presOf" srcId="{4EDAC122-8FC7-44BA-B568-865A63DB402E}" destId="{734CE1DC-3DE5-4DF7-8660-01D61CA2771C}" srcOrd="0" destOrd="0" presId="urn:microsoft.com/office/officeart/2005/8/layout/default"/>
    <dgm:cxn modelId="{4E8B14D0-4B7B-4F41-A0A8-780A450E1908}" type="presOf" srcId="{1880B104-22EE-485D-A441-EC94720FFFA1}" destId="{A994BA66-0A3A-490C-B76D-5CEC8B78C113}" srcOrd="0" destOrd="0" presId="urn:microsoft.com/office/officeart/2005/8/layout/default"/>
    <dgm:cxn modelId="{08E02E07-A8E4-460D-9E7D-53AC350A6F4E}" srcId="{4D89E381-8302-42DD-92B4-21BEAB2F84EC}" destId="{4A34A334-CA74-447D-832B-DC8718502C61}" srcOrd="1" destOrd="0" parTransId="{690F2BF8-588A-497F-9264-07A03F8B4298}" sibTransId="{FDA416A7-852B-4BE6-8AD1-5EDCBE02E872}"/>
    <dgm:cxn modelId="{4A986097-07CA-4166-ACD9-D86102D35543}" type="presOf" srcId="{4D89E381-8302-42DD-92B4-21BEAB2F84EC}" destId="{162284CF-F313-4F80-A89C-433345F80144}" srcOrd="0" destOrd="0" presId="urn:microsoft.com/office/officeart/2005/8/layout/default"/>
    <dgm:cxn modelId="{CA5568AA-B45A-48EA-B6C4-F53042BF206E}" type="presOf" srcId="{F0846067-2572-475A-BF4D-0934566AE36A}" destId="{A667B8AD-54ED-4E6D-9C80-3ACC74FDD024}" srcOrd="0" destOrd="0" presId="urn:microsoft.com/office/officeart/2005/8/layout/default"/>
    <dgm:cxn modelId="{BA0F5317-66A6-42A6-A4AD-665721F4B76F}" srcId="{4D89E381-8302-42DD-92B4-21BEAB2F84EC}" destId="{F0846067-2572-475A-BF4D-0934566AE36A}" srcOrd="5" destOrd="0" parTransId="{59199795-561D-4D30-82D5-07377008E018}" sibTransId="{2880D0BF-C06E-449D-838F-A10411268684}"/>
    <dgm:cxn modelId="{0B92A77A-9071-4B2B-873C-99ADC89E8458}" type="presOf" srcId="{4A34A334-CA74-447D-832B-DC8718502C61}" destId="{01278CCE-D5DB-4D63-BB8A-EABFA12D762B}" srcOrd="0" destOrd="0" presId="urn:microsoft.com/office/officeart/2005/8/layout/default"/>
    <dgm:cxn modelId="{4B625CCC-F5AE-4FEB-896B-0542889AFB90}" type="presOf" srcId="{8F20E59A-BF56-405A-9358-C69CE00CE847}" destId="{350E579E-ED1B-4A5A-AC43-CC7FE85B23A2}" srcOrd="0" destOrd="0" presId="urn:microsoft.com/office/officeart/2005/8/layout/default"/>
    <dgm:cxn modelId="{99F67068-7ADE-4299-AAAB-77A4A41E264C}" type="presOf" srcId="{E941A850-6984-4840-B99F-5340EC031E35}" destId="{C93FFFD8-AA69-466F-AE28-320899CDBEB7}" srcOrd="0" destOrd="0" presId="urn:microsoft.com/office/officeart/2005/8/layout/default"/>
    <dgm:cxn modelId="{91C2E309-41B8-4E03-9B12-EDE205BFB7F9}" type="presOf" srcId="{E57CF92F-E70F-482F-8BAF-FEAA9E773ECF}" destId="{61341302-DA2C-43D0-8A0E-61372FB3EB2A}" srcOrd="0" destOrd="0" presId="urn:microsoft.com/office/officeart/2005/8/layout/default"/>
    <dgm:cxn modelId="{49A55122-44BE-4CF4-AFD8-B034D265B0A8}" srcId="{4D89E381-8302-42DD-92B4-21BEAB2F84EC}" destId="{1880B104-22EE-485D-A441-EC94720FFFA1}" srcOrd="4" destOrd="0" parTransId="{CC2244F1-3742-457A-BDD0-AFB3B0F4F69D}" sibTransId="{9949B31A-E55F-41C2-A812-153BB62B96EC}"/>
    <dgm:cxn modelId="{A367E4AE-B9B6-4461-9737-C1C21B1E3EAE}" type="presParOf" srcId="{162284CF-F313-4F80-A89C-433345F80144}" destId="{350E579E-ED1B-4A5A-AC43-CC7FE85B23A2}" srcOrd="0" destOrd="0" presId="urn:microsoft.com/office/officeart/2005/8/layout/default"/>
    <dgm:cxn modelId="{3F122D07-36CA-4473-AF28-6170E0151EF2}" type="presParOf" srcId="{162284CF-F313-4F80-A89C-433345F80144}" destId="{91DD6AAC-B550-4249-A092-F8307868C1A9}" srcOrd="1" destOrd="0" presId="urn:microsoft.com/office/officeart/2005/8/layout/default"/>
    <dgm:cxn modelId="{CB285D30-4940-4055-9870-A657C70C1E0D}" type="presParOf" srcId="{162284CF-F313-4F80-A89C-433345F80144}" destId="{01278CCE-D5DB-4D63-BB8A-EABFA12D762B}" srcOrd="2" destOrd="0" presId="urn:microsoft.com/office/officeart/2005/8/layout/default"/>
    <dgm:cxn modelId="{4E4858D7-CE90-490A-8005-04A663C4CE0F}" type="presParOf" srcId="{162284CF-F313-4F80-A89C-433345F80144}" destId="{DE28F9C3-168C-4683-8EC8-9B0185428701}" srcOrd="3" destOrd="0" presId="urn:microsoft.com/office/officeart/2005/8/layout/default"/>
    <dgm:cxn modelId="{87629EED-EC06-4954-BEEC-93A752657C3C}" type="presParOf" srcId="{162284CF-F313-4F80-A89C-433345F80144}" destId="{734CE1DC-3DE5-4DF7-8660-01D61CA2771C}" srcOrd="4" destOrd="0" presId="urn:microsoft.com/office/officeart/2005/8/layout/default"/>
    <dgm:cxn modelId="{4B5F2BD5-6B3F-4D2D-923D-ABDF1491FA2E}" type="presParOf" srcId="{162284CF-F313-4F80-A89C-433345F80144}" destId="{0293C441-A7B1-46B5-B3BA-7458D34F6091}" srcOrd="5" destOrd="0" presId="urn:microsoft.com/office/officeart/2005/8/layout/default"/>
    <dgm:cxn modelId="{11A46A5C-21B7-4543-8449-A8286B6644DF}" type="presParOf" srcId="{162284CF-F313-4F80-A89C-433345F80144}" destId="{C93FFFD8-AA69-466F-AE28-320899CDBEB7}" srcOrd="6" destOrd="0" presId="urn:microsoft.com/office/officeart/2005/8/layout/default"/>
    <dgm:cxn modelId="{E3C155CB-1E39-4012-8F64-4EF55DB5E6D1}" type="presParOf" srcId="{162284CF-F313-4F80-A89C-433345F80144}" destId="{27570989-E814-4D52-8E99-1983B159A9EC}" srcOrd="7" destOrd="0" presId="urn:microsoft.com/office/officeart/2005/8/layout/default"/>
    <dgm:cxn modelId="{D1DC2C21-DC27-46A5-95C5-77A5E052E7CE}" type="presParOf" srcId="{162284CF-F313-4F80-A89C-433345F80144}" destId="{A994BA66-0A3A-490C-B76D-5CEC8B78C113}" srcOrd="8" destOrd="0" presId="urn:microsoft.com/office/officeart/2005/8/layout/default"/>
    <dgm:cxn modelId="{5BC942E1-A6A7-489F-BECC-4BEB7718DE18}" type="presParOf" srcId="{162284CF-F313-4F80-A89C-433345F80144}" destId="{EAA558E3-1D39-4269-ADED-6F4A46A97245}" srcOrd="9" destOrd="0" presId="urn:microsoft.com/office/officeart/2005/8/layout/default"/>
    <dgm:cxn modelId="{596641CF-58A0-45F0-A3BB-A94107FB3262}" type="presParOf" srcId="{162284CF-F313-4F80-A89C-433345F80144}" destId="{A667B8AD-54ED-4E6D-9C80-3ACC74FDD024}" srcOrd="10" destOrd="0" presId="urn:microsoft.com/office/officeart/2005/8/layout/default"/>
    <dgm:cxn modelId="{2C3F2361-1E50-45EC-AC47-E9E9F75C29BB}" type="presParOf" srcId="{162284CF-F313-4F80-A89C-433345F80144}" destId="{EA00E28F-EF0A-4804-BB83-5E4F4FC2B04E}" srcOrd="11" destOrd="0" presId="urn:microsoft.com/office/officeart/2005/8/layout/default"/>
    <dgm:cxn modelId="{9FE7B158-7CC1-464F-8075-D15819C04036}" type="presParOf" srcId="{162284CF-F313-4F80-A89C-433345F80144}" destId="{61341302-DA2C-43D0-8A0E-61372FB3EB2A}" srcOrd="12" destOrd="0" presId="urn:microsoft.com/office/officeart/2005/8/layout/default"/>
  </dgm:cxnLst>
  <dgm:bg>
    <a:effectLst>
      <a:outerShdw blurRad="50800" dist="762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2928" y="388887"/>
          <a:ext cx="2323582" cy="10158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HelveticaNeueCyr" panose="02000503040000020004" pitchFamily="2" charset="-52"/>
            </a:rPr>
            <a:t>Розница 2</a:t>
          </a:r>
        </a:p>
      </dsp:txBody>
      <dsp:txXfrm>
        <a:off x="2928" y="388887"/>
        <a:ext cx="2323582" cy="1015805"/>
      </dsp:txXfrm>
    </dsp:sp>
    <dsp:sp modelId="{01278CCE-D5DB-4D63-BB8A-EABFA12D762B}">
      <dsp:nvSpPr>
        <dsp:cNvPr id="0" name=""/>
        <dsp:cNvSpPr/>
      </dsp:nvSpPr>
      <dsp:spPr>
        <a:xfrm>
          <a:off x="2558869" y="394073"/>
          <a:ext cx="2323582" cy="10054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HelveticaNeueCyr" panose="02000503040000020004" pitchFamily="2" charset="-52"/>
            </a:rPr>
            <a:t>Штрих-М</a:t>
          </a:r>
        </a:p>
      </dsp:txBody>
      <dsp:txXfrm>
        <a:off x="2558869" y="394073"/>
        <a:ext cx="2323582" cy="1005432"/>
      </dsp:txXfrm>
    </dsp:sp>
    <dsp:sp modelId="{734CE1DC-3DE5-4DF7-8660-01D61CA2771C}">
      <dsp:nvSpPr>
        <dsp:cNvPr id="0" name=""/>
        <dsp:cNvSpPr/>
      </dsp:nvSpPr>
      <dsp:spPr>
        <a:xfrm>
          <a:off x="5114810" y="389835"/>
          <a:ext cx="2323582" cy="10139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>
              <a:latin typeface="HelveticaNeueCyr" panose="02000503040000020004" pitchFamily="2" charset="-52"/>
            </a:rPr>
            <a:t>Далион</a:t>
          </a:r>
          <a:endParaRPr lang="ru-RU" sz="3200" kern="1200" dirty="0">
            <a:latin typeface="HelveticaNeueCyr" panose="02000503040000020004" pitchFamily="2" charset="-52"/>
          </a:endParaRPr>
        </a:p>
      </dsp:txBody>
      <dsp:txXfrm>
        <a:off x="5114810" y="389835"/>
        <a:ext cx="2323582" cy="1013909"/>
      </dsp:txXfrm>
    </dsp:sp>
    <dsp:sp modelId="{C93FFFD8-AA69-466F-AE28-320899CDBEB7}">
      <dsp:nvSpPr>
        <dsp:cNvPr id="0" name=""/>
        <dsp:cNvSpPr/>
      </dsp:nvSpPr>
      <dsp:spPr>
        <a:xfrm>
          <a:off x="7670750" y="371767"/>
          <a:ext cx="2323582" cy="10500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HelveticaNeueCyr" panose="02000503040000020004" pitchFamily="2" charset="-52"/>
            </a:rPr>
            <a:t>УТ 10.3, 11</a:t>
          </a:r>
        </a:p>
      </dsp:txBody>
      <dsp:txXfrm>
        <a:off x="7670750" y="371767"/>
        <a:ext cx="2323582" cy="1050045"/>
      </dsp:txXfrm>
    </dsp:sp>
    <dsp:sp modelId="{A994BA66-0A3A-490C-B76D-5CEC8B78C113}">
      <dsp:nvSpPr>
        <dsp:cNvPr id="0" name=""/>
        <dsp:cNvSpPr/>
      </dsp:nvSpPr>
      <dsp:spPr>
        <a:xfrm>
          <a:off x="1280899" y="1663700"/>
          <a:ext cx="2323582" cy="10309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HelveticaNeueCyr" panose="02000503040000020004" pitchFamily="2" charset="-52"/>
            </a:rPr>
            <a:t>АСТОР</a:t>
          </a:r>
        </a:p>
      </dsp:txBody>
      <dsp:txXfrm>
        <a:off x="1280899" y="1663700"/>
        <a:ext cx="2323582" cy="1030987"/>
      </dsp:txXfrm>
    </dsp:sp>
    <dsp:sp modelId="{A667B8AD-54ED-4E6D-9C80-3ACC74FDD024}">
      <dsp:nvSpPr>
        <dsp:cNvPr id="0" name=""/>
        <dsp:cNvSpPr/>
      </dsp:nvSpPr>
      <dsp:spPr>
        <a:xfrm>
          <a:off x="3836839" y="1654171"/>
          <a:ext cx="2323582" cy="10500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HelveticaNeueCyr" panose="02000503040000020004" pitchFamily="2" charset="-52"/>
            </a:rPr>
            <a:t>УНФ 1.6</a:t>
          </a:r>
        </a:p>
      </dsp:txBody>
      <dsp:txXfrm>
        <a:off x="3836839" y="1654171"/>
        <a:ext cx="2323582" cy="1050045"/>
      </dsp:txXfrm>
    </dsp:sp>
    <dsp:sp modelId="{61341302-DA2C-43D0-8A0E-61372FB3EB2A}">
      <dsp:nvSpPr>
        <dsp:cNvPr id="0" name=""/>
        <dsp:cNvSpPr/>
      </dsp:nvSpPr>
      <dsp:spPr>
        <a:xfrm>
          <a:off x="6392780" y="1654171"/>
          <a:ext cx="2323582" cy="10500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>
              <a:latin typeface="HelveticaNeueCyr" panose="02000503040000020004" pitchFamily="2" charset="-52"/>
            </a:rPr>
            <a:t>Рарус</a:t>
          </a:r>
          <a:r>
            <a:rPr lang="ru-RU" sz="3200" kern="1200" dirty="0">
              <a:latin typeface="HelveticaNeueCyr" panose="02000503040000020004" pitchFamily="2" charset="-52"/>
            </a:rPr>
            <a:t> ТК</a:t>
          </a:r>
        </a:p>
      </dsp:txBody>
      <dsp:txXfrm>
        <a:off x="6392780" y="1654171"/>
        <a:ext cx="2323582" cy="105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7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2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0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0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4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2BA33-5034-4DA8-ABE4-A02D42BC34A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F63A-CFA0-4AA5-BA7B-9EBD6DA61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6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10" Type="http://schemas.openxmlformats.org/officeDocument/2006/relationships/image" Target="../media/image30.jpg"/><Relationship Id="rId4" Type="http://schemas.openxmlformats.org/officeDocument/2006/relationships/image" Target="../media/image27.pn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kmmas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latin typeface="Helvetica Neue" panose="02000806000000020004" pitchFamily="2" charset="-52"/>
              </a:rPr>
              <a:t>Mobile</a:t>
            </a:r>
            <a:r>
              <a:rPr lang="ru-RU" dirty="0" smtClean="0">
                <a:latin typeface="Helvetica Neue" panose="02000806000000020004" pitchFamily="2" charset="-52"/>
              </a:rPr>
              <a:t> </a:t>
            </a:r>
            <a:r>
              <a:rPr lang="ru-RU" dirty="0">
                <a:latin typeface="Helvetica Neue" panose="02000806000000020004" pitchFamily="2" charset="-52"/>
              </a:rPr>
              <a:t>SMARTS: Магазин 15</a:t>
            </a: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HelveticaNeueCyr" panose="02000503040000020004" pitchFamily="2" charset="-52"/>
              </a:rPr>
              <a:t>Программный продукт для автоматизации </a:t>
            </a:r>
            <a:r>
              <a:rPr lang="ru-RU" dirty="0" err="1" smtClean="0">
                <a:latin typeface="HelveticaNeueCyr" panose="02000503040000020004" pitchFamily="2" charset="-52"/>
              </a:rPr>
              <a:t>товароучетных</a:t>
            </a:r>
            <a:r>
              <a:rPr lang="en-US" dirty="0" smtClean="0">
                <a:latin typeface="HelveticaNeueCyr" panose="02000503040000020004" pitchFamily="2" charset="-52"/>
              </a:rPr>
              <a:t> </a:t>
            </a:r>
            <a:r>
              <a:rPr lang="ru-RU" dirty="0" smtClean="0">
                <a:latin typeface="HelveticaNeueCyr" panose="02000503040000020004" pitchFamily="2" charset="-52"/>
              </a:rPr>
              <a:t>операций при помощи мобильных устройств</a:t>
            </a:r>
            <a:endParaRPr lang="ru-RU" dirty="0">
              <a:latin typeface="HelveticaNeueCyr" panose="02000503040000020004" pitchFamily="2" charset="-52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750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42370" y="2081492"/>
            <a:ext cx="1280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Helvetica Neue" panose="02000806000000020004" pitchFamily="2" charset="-52"/>
              </a:rPr>
              <a:t>Что такое </a:t>
            </a:r>
            <a:r>
              <a:rPr lang="ru-RU" dirty="0" err="1">
                <a:latin typeface="Helvetica Neue" panose="02000806000000020004" pitchFamily="2" charset="-52"/>
              </a:rPr>
              <a:t>Mobile</a:t>
            </a:r>
            <a:r>
              <a:rPr lang="ru-RU" dirty="0">
                <a:latin typeface="Helvetica Neue" panose="02000806000000020004" pitchFamily="2" charset="-52"/>
              </a:rPr>
              <a:t> SMARTS: Магазин 15?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2369" y="3425295"/>
            <a:ext cx="5863231" cy="1647827"/>
          </a:xfrm>
          <a:prstGeom prst="roundRect">
            <a:avLst>
              <a:gd name="adj" fmla="val 30760"/>
            </a:avLst>
          </a:prstGeom>
          <a:gradFill flip="none" rotWithShape="1">
            <a:gsLst>
              <a:gs pos="0">
                <a:srgbClr val="FF0000">
                  <a:alpha val="10000"/>
                </a:srgbClr>
              </a:gs>
              <a:gs pos="100000">
                <a:schemeClr val="tx1">
                  <a:alpha val="1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dirty="0">
                <a:latin typeface="HelveticaNeueCyr" panose="02000503040000020004" pitchFamily="2" charset="-52"/>
              </a:rPr>
              <a:t>Зачем нужен этот продукт?</a:t>
            </a:r>
          </a:p>
          <a:p>
            <a:r>
              <a:rPr lang="ru-RU" dirty="0" smtClean="0">
                <a:latin typeface="HelveticaNeueCyr" panose="02000503040000020004" pitchFamily="2" charset="-52"/>
              </a:rPr>
              <a:t>Кому </a:t>
            </a:r>
            <a:r>
              <a:rPr lang="ru-RU" dirty="0">
                <a:latin typeface="HelveticaNeueCyr" panose="02000503040000020004" pitchFamily="2" charset="-52"/>
              </a:rPr>
              <a:t>он подходит?</a:t>
            </a:r>
          </a:p>
          <a:p>
            <a:r>
              <a:rPr lang="ru-RU" dirty="0">
                <a:latin typeface="HelveticaNeueCyr" panose="02000503040000020004" pitchFamily="2" charset="-52"/>
              </a:rPr>
              <a:t>Как поможет бизнесу?</a:t>
            </a:r>
          </a:p>
        </p:txBody>
      </p:sp>
    </p:spTree>
    <p:extLst>
      <p:ext uri="{BB962C8B-B14F-4D97-AF65-F5344CB8AC3E}">
        <p14:creationId xmlns:p14="http://schemas.microsoft.com/office/powerpoint/2010/main" val="11454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38200" y="4667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latin typeface="Helvetica Neue" panose="02000806000000020004" pitchFamily="2" charset="-52"/>
              </a:rPr>
              <a:t>Mobile</a:t>
            </a:r>
            <a:r>
              <a:rPr lang="ru-RU" dirty="0" smtClean="0">
                <a:latin typeface="Helvetica Neue" panose="02000806000000020004" pitchFamily="2" charset="-52"/>
              </a:rPr>
              <a:t> </a:t>
            </a:r>
            <a:r>
              <a:rPr lang="ru-RU" dirty="0">
                <a:latin typeface="Helvetica Neue" panose="02000806000000020004" pitchFamily="2" charset="-52"/>
              </a:rPr>
              <a:t>SMARTS: Магазин 15?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306853" y="1947181"/>
            <a:ext cx="11580347" cy="43046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HelveticaNeueCyr" panose="02000503040000020004" pitchFamily="2" charset="-52"/>
              </a:rPr>
              <a:t>«Магазин 15» </a:t>
            </a:r>
            <a:r>
              <a:rPr lang="ru-RU" dirty="0" smtClean="0">
                <a:latin typeface="HelveticaNeueCyr" panose="02000503040000020004" pitchFamily="2" charset="-52"/>
              </a:rPr>
              <a:t>- это программное обеспечение которое устанавливается на терминал сбора данных (ТСД), подключаясь к </a:t>
            </a:r>
            <a:r>
              <a:rPr lang="ru-RU" dirty="0" err="1" smtClean="0">
                <a:latin typeface="HelveticaNeueCyr" panose="02000503040000020004" pitchFamily="2" charset="-52"/>
              </a:rPr>
              <a:t>товароучетной</a:t>
            </a:r>
            <a:r>
              <a:rPr lang="ru-RU" dirty="0" smtClean="0">
                <a:latin typeface="HelveticaNeueCyr" panose="02000503040000020004" pitchFamily="2" charset="-52"/>
              </a:rPr>
              <a:t> системе магазина, например 1С.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HelveticaNeueCyr" panose="02000503040000020004" pitchFamily="2" charset="-52"/>
              </a:rPr>
              <a:t>Основная цель программы </a:t>
            </a:r>
            <a:r>
              <a:rPr lang="ru-RU" dirty="0" smtClean="0">
                <a:latin typeface="HelveticaNeueCyr" panose="02000503040000020004" pitchFamily="2" charset="-52"/>
              </a:rPr>
              <a:t>– оптимизировать действия линейного персонала, а так же исключить ошибки при работе.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HelveticaNeueCyr" panose="02000503040000020004" pitchFamily="2" charset="-52"/>
              </a:rPr>
              <a:t>«Магазин 15»</a:t>
            </a:r>
            <a:r>
              <a:rPr lang="ru-RU" dirty="0" smtClean="0">
                <a:latin typeface="HelveticaNeueCyr" panose="02000503040000020004" pitchFamily="2" charset="-52"/>
              </a:rPr>
              <a:t> - интегрирован с более чем 50 конфигурациями 1С</a:t>
            </a:r>
          </a:p>
        </p:txBody>
      </p:sp>
    </p:spTree>
    <p:extLst>
      <p:ext uri="{BB962C8B-B14F-4D97-AF65-F5344CB8AC3E}">
        <p14:creationId xmlns:p14="http://schemas.microsoft.com/office/powerpoint/2010/main" val="1061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39226" y="2091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Helvetica Neue" panose="02000806000000020004" pitchFamily="2" charset="-52"/>
                <a:cs typeface="FrankRuehl" panose="020E0503060101010101" pitchFamily="34" charset="-79"/>
              </a:rPr>
              <a:t>Возможности продукта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749300" y="3358923"/>
            <a:ext cx="6362700" cy="1706564"/>
          </a:xfrm>
          <a:prstGeom prst="roundRect">
            <a:avLst>
              <a:gd name="adj" fmla="val 24961"/>
            </a:avLst>
          </a:prstGeom>
          <a:gradFill flip="none" rotWithShape="1">
            <a:gsLst>
              <a:gs pos="0">
                <a:srgbClr val="FF0000">
                  <a:alpha val="10000"/>
                </a:srgbClr>
              </a:gs>
              <a:gs pos="100000">
                <a:schemeClr val="tx1">
                  <a:alpha val="1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>
                <a:latin typeface="HelveticaNeueCyr" panose="02000503040000020004" pitchFamily="2" charset="-52"/>
              </a:rPr>
              <a:t>Поговорим о том, какие операции можно автоматизировать </a:t>
            </a:r>
            <a:r>
              <a:rPr lang="ru-RU" sz="1800" dirty="0" smtClean="0">
                <a:latin typeface="HelveticaNeueCyr" panose="02000503040000020004" pitchFamily="2" charset="-52"/>
              </a:rPr>
              <a:t>с </a:t>
            </a:r>
            <a:r>
              <a:rPr lang="ru-RU" sz="1800" dirty="0">
                <a:latin typeface="HelveticaNeueCyr" panose="02000503040000020004" pitchFamily="2" charset="-52"/>
              </a:rPr>
              <a:t>помощью </a:t>
            </a:r>
            <a:r>
              <a:rPr lang="ru-RU" sz="1800" dirty="0" err="1">
                <a:latin typeface="HelveticaNeueCyr" panose="02000503040000020004" pitchFamily="2" charset="-52"/>
              </a:rPr>
              <a:t>Mobile</a:t>
            </a:r>
            <a:r>
              <a:rPr lang="ru-RU" sz="1800" dirty="0">
                <a:latin typeface="HelveticaNeueCyr" panose="02000503040000020004" pitchFamily="2" charset="-52"/>
              </a:rPr>
              <a:t> SMARTS: Магазин 15 и перечислим его </a:t>
            </a:r>
            <a:r>
              <a:rPr lang="ru-RU" sz="1800" dirty="0" smtClean="0">
                <a:latin typeface="HelveticaNeueCyr" panose="02000503040000020004" pitchFamily="2" charset="-52"/>
              </a:rPr>
              <a:t>ключевые </a:t>
            </a:r>
            <a:r>
              <a:rPr lang="ru-RU" sz="1800" dirty="0">
                <a:latin typeface="HelveticaNeueCyr" panose="02000503040000020004" pitchFamily="2" charset="-52"/>
              </a:rPr>
              <a:t>особенности.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1771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39227" y="664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Helvetica Neue" panose="02000806000000020004" pitchFamily="2" charset="-52"/>
                <a:cs typeface="FrankRuehl" panose="020E0503060101010101" pitchFamily="34" charset="-79"/>
              </a:rPr>
              <a:t>Основные операции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809534" y="1817039"/>
            <a:ext cx="5914215" cy="44040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Приемка товара;</a:t>
            </a:r>
            <a:endParaRPr lang="ru-RU" sz="2000" dirty="0">
              <a:latin typeface="HelveticaNeueCyr" panose="02000503040000020004" pitchFamily="2" charset="-5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Инвентаризация;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Перемещение;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Переоценка;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Подбор заказа;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Сбор </a:t>
            </a:r>
            <a:r>
              <a:rPr lang="ru-RU" sz="2000" dirty="0" err="1" smtClean="0">
                <a:latin typeface="HelveticaNeueCyr" panose="02000503040000020004" pitchFamily="2" charset="-52"/>
              </a:rPr>
              <a:t>штрихкодов</a:t>
            </a:r>
            <a:r>
              <a:rPr lang="ru-RU" sz="2000" dirty="0" smtClean="0">
                <a:latin typeface="HelveticaNeueCyr" panose="02000503040000020004" pitchFamily="2" charset="-52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Возврат </a:t>
            </a:r>
            <a:r>
              <a:rPr lang="ru-RU" sz="2000" dirty="0">
                <a:latin typeface="HelveticaNeueCyr" panose="02000503040000020004" pitchFamily="2" charset="-52"/>
              </a:rPr>
              <a:t>из </a:t>
            </a:r>
            <a:r>
              <a:rPr lang="ru-RU" sz="2000" dirty="0" smtClean="0">
                <a:latin typeface="HelveticaNeueCyr" panose="02000503040000020004" pitchFamily="2" charset="-52"/>
              </a:rPr>
              <a:t>магазина;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Просмотр </a:t>
            </a:r>
            <a:r>
              <a:rPr lang="ru-RU" sz="2000" dirty="0">
                <a:latin typeface="HelveticaNeueCyr" panose="02000503040000020004" pitchFamily="2" charset="-52"/>
              </a:rPr>
              <a:t>остатков и цен по </a:t>
            </a:r>
            <a:r>
              <a:rPr lang="ru-RU" sz="2000" dirty="0" smtClean="0">
                <a:latin typeface="HelveticaNeueCyr" panose="02000503040000020004" pitchFamily="2" charset="-52"/>
              </a:rPr>
              <a:t>товару;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HelveticaNeueCyr" panose="02000503040000020004" pitchFamily="2" charset="-52"/>
              </a:rPr>
              <a:t>Операции </a:t>
            </a:r>
            <a:r>
              <a:rPr lang="ru-RU" sz="2000" dirty="0">
                <a:latin typeface="HelveticaNeueCyr" panose="02000503040000020004" pitchFamily="2" charset="-52"/>
              </a:rPr>
              <a:t>с </a:t>
            </a:r>
            <a:r>
              <a:rPr lang="ru-RU" sz="2000" dirty="0" smtClean="0">
                <a:latin typeface="HelveticaNeueCyr" panose="02000503040000020004" pitchFamily="2" charset="-52"/>
              </a:rPr>
              <a:t>алкоголем.</a:t>
            </a:r>
            <a:endParaRPr lang="ru-RU" sz="2000" dirty="0">
              <a:latin typeface="HelveticaNeueCyr" panose="02000503040000020004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37" b="100000" l="9862" r="89926">
                        <a14:foregroundMark x1="33298" y1="72534" x2="65536" y2="81336"/>
                        <a14:foregroundMark x1="65536" y1="72747" x2="34146" y2="81972"/>
                        <a14:foregroundMark x1="38282" y1="77519" x2="38282" y2="77519"/>
                        <a14:foregroundMark x1="65536" y1="75504" x2="65536" y2="75504"/>
                        <a14:foregroundMark x1="50265" y1="81972" x2="50265" y2="81972"/>
                        <a14:foregroundMark x1="35313" y1="79745" x2="35313" y2="79745"/>
                        <a14:foregroundMark x1="52810" y1="80276" x2="52810" y2="80276"/>
                        <a14:foregroundMark x1="44115" y1="80806" x2="44963" y2="80806"/>
                        <a14:foregroundMark x1="46129" y1="79745" x2="46129" y2="79745"/>
                        <a14:foregroundMark x1="33616" y1="42206" x2="66702" y2="42524"/>
                        <a14:foregroundMark x1="59491" y1="76140" x2="59491" y2="76140"/>
                        <a14:foregroundMark x1="39449" y1="76670" x2="39449" y2="76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2" t="16345" r="23287"/>
          <a:stretch/>
        </p:blipFill>
        <p:spPr>
          <a:xfrm>
            <a:off x="7620001" y="609600"/>
            <a:ext cx="3987800" cy="6261100"/>
          </a:xfrm>
          <a:prstGeom prst="rect">
            <a:avLst/>
          </a:prstGeom>
          <a:effectLst>
            <a:outerShdw blurRad="50800" dist="88900" dir="12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4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09127" y="716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Helvetica Neue" panose="02000806000000020004" pitchFamily="2" charset="-52"/>
                <a:cs typeface="FrankRuehl" panose="020E0503060101010101" pitchFamily="34" charset="-79"/>
              </a:rPr>
              <a:t>Преимущества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7307" y="5029445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Helvetica Neue" panose="02000806000000020004" pitchFamily="2" charset="-52"/>
              </a:rPr>
              <a:t>Коробочное решение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163" y="5029445"/>
            <a:ext cx="276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Helvetica Neue" panose="02000806000000020004" pitchFamily="2" charset="-52"/>
              </a:rPr>
              <a:t>Быстрая установка </a:t>
            </a:r>
            <a:endParaRPr lang="ru-RU" sz="2400" b="1" dirty="0">
              <a:latin typeface="Helvetica Neue" panose="02000806000000020004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6219" y="5029445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Helvetica Neue" panose="02000806000000020004" pitchFamily="2" charset="-52"/>
              </a:rPr>
              <a:t>Большой функционал</a:t>
            </a:r>
            <a:endParaRPr lang="ru-RU" sz="2400" b="1" dirty="0">
              <a:latin typeface="Helvetica Neue" panose="02000806000000020004" pitchFamily="2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15886" r="11596" b="15696"/>
          <a:stretch/>
        </p:blipFill>
        <p:spPr>
          <a:xfrm>
            <a:off x="8793480" y="2724149"/>
            <a:ext cx="2476500" cy="2247901"/>
          </a:xfrm>
          <a:prstGeom prst="rect">
            <a:avLst/>
          </a:prstGeom>
          <a:effectLst>
            <a:outerShdw blurRad="50800" dist="114300" dir="4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9" y="2853164"/>
            <a:ext cx="2151333" cy="2151333"/>
          </a:xfrm>
          <a:prstGeom prst="rect">
            <a:avLst/>
          </a:prstGeom>
          <a:effectLst>
            <a:outerShdw blurRad="50800" dist="114300" dir="4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9078" r="18355" b="10615"/>
          <a:stretch/>
        </p:blipFill>
        <p:spPr>
          <a:xfrm>
            <a:off x="902846" y="3303662"/>
            <a:ext cx="1936547" cy="1452410"/>
          </a:xfrm>
          <a:prstGeom prst="rect">
            <a:avLst/>
          </a:prstGeom>
          <a:effectLst>
            <a:outerShdw blurRad="50800" dist="63500" dir="102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2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42370" y="2081492"/>
            <a:ext cx="1280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Helvetica Neue" panose="02000806000000020004" pitchFamily="2" charset="-52"/>
              </a:rPr>
              <a:t>Технологии</a:t>
            </a:r>
            <a:endParaRPr lang="ru-RU" sz="3600" dirty="0">
              <a:latin typeface="Helvetica Neue" panose="02000806000000020004" pitchFamily="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2369" y="3425295"/>
            <a:ext cx="5617688" cy="917837"/>
          </a:xfrm>
          <a:prstGeom prst="roundRect">
            <a:avLst>
              <a:gd name="adj" fmla="val 30899"/>
            </a:avLst>
          </a:prstGeom>
          <a:gradFill flip="none" rotWithShape="1">
            <a:gsLst>
              <a:gs pos="0">
                <a:srgbClr val="FF0000">
                  <a:alpha val="10000"/>
                </a:srgbClr>
              </a:gs>
              <a:gs pos="100000">
                <a:schemeClr val="tx1">
                  <a:alpha val="1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HelveticaNeueCyr" panose="02000503040000020004" pitchFamily="2" charset="-52"/>
              </a:rPr>
              <a:t>Что внутри у Магазина 15 и как его связать с учетной системой?</a:t>
            </a:r>
          </a:p>
        </p:txBody>
      </p:sp>
    </p:spTree>
    <p:extLst>
      <p:ext uri="{BB962C8B-B14F-4D97-AF65-F5344CB8AC3E}">
        <p14:creationId xmlns:p14="http://schemas.microsoft.com/office/powerpoint/2010/main" val="41923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693" r="37500" b="3491"/>
          <a:stretch/>
        </p:blipFill>
        <p:spPr>
          <a:xfrm>
            <a:off x="5498637" y="728781"/>
            <a:ext cx="6198800" cy="5477441"/>
          </a:xfrm>
          <a:prstGeom prst="roundRect">
            <a:avLst/>
          </a:prstGeom>
          <a:effectLst>
            <a:outerShdw blurRad="50800" dist="1524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89351" y="1950646"/>
            <a:ext cx="4571137" cy="419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HelveticaNeueCyr" panose="02000503040000020004" pitchFamily="2" charset="-52"/>
              </a:rPr>
              <a:t>Компоненты решения: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NeueCyr" panose="02000503040000020004" pitchFamily="2" charset="-52"/>
              </a:rPr>
              <a:t>Средства разработки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NeueCyr" panose="02000503040000020004" pitchFamily="2" charset="-52"/>
              </a:rPr>
              <a:t>Средства администрирования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NeueCyr" panose="02000503040000020004" pitchFamily="2" charset="-52"/>
              </a:rPr>
              <a:t>Сервер </a:t>
            </a:r>
            <a:r>
              <a:rPr lang="ru-RU" dirty="0">
                <a:latin typeface="HelveticaNeueCyr" panose="02000503040000020004" pitchFamily="2" charset="-52"/>
              </a:rPr>
              <a:t>терминалов и сервер </a:t>
            </a:r>
            <a:r>
              <a:rPr lang="ru-RU" dirty="0" smtClean="0">
                <a:latin typeface="HelveticaNeueCyr" panose="02000503040000020004" pitchFamily="2" charset="-52"/>
              </a:rPr>
              <a:t>печати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NeueCyr" panose="02000503040000020004" pitchFamily="2" charset="-52"/>
              </a:rPr>
              <a:t>Клиенты </a:t>
            </a:r>
            <a:r>
              <a:rPr lang="ru-RU" dirty="0">
                <a:latin typeface="HelveticaNeueCyr" panose="02000503040000020004" pitchFamily="2" charset="-52"/>
              </a:rPr>
              <a:t>для ПК / </a:t>
            </a:r>
            <a:r>
              <a:rPr lang="ru-RU" dirty="0" err="1">
                <a:latin typeface="HelveticaNeueCyr" panose="02000503040000020004" pitchFamily="2" charset="-52"/>
              </a:rPr>
              <a:t>Windows</a:t>
            </a:r>
            <a:r>
              <a:rPr lang="ru-RU" dirty="0">
                <a:latin typeface="HelveticaNeueCyr" panose="02000503040000020004" pitchFamily="2" charset="-52"/>
              </a:rPr>
              <a:t> CE / </a:t>
            </a:r>
            <a:r>
              <a:rPr lang="ru-RU" dirty="0" err="1">
                <a:latin typeface="HelveticaNeueCyr" panose="02000503040000020004" pitchFamily="2" charset="-52"/>
              </a:rPr>
              <a:t>Windows</a:t>
            </a:r>
            <a:r>
              <a:rPr lang="ru-RU" dirty="0">
                <a:latin typeface="HelveticaNeueCyr" panose="02000503040000020004" pitchFamily="2" charset="-52"/>
              </a:rPr>
              <a:t> </a:t>
            </a:r>
            <a:r>
              <a:rPr lang="ru-RU" dirty="0" err="1">
                <a:latin typeface="HelveticaNeueCyr" panose="02000503040000020004" pitchFamily="2" charset="-52"/>
              </a:rPr>
              <a:t>Mobile</a:t>
            </a:r>
            <a:r>
              <a:rPr lang="ru-RU" dirty="0">
                <a:latin typeface="HelveticaNeueCyr" panose="02000503040000020004" pitchFamily="2" charset="-52"/>
              </a:rPr>
              <a:t> и </a:t>
            </a:r>
            <a:r>
              <a:rPr lang="ru-RU" dirty="0" err="1" smtClean="0">
                <a:latin typeface="HelveticaNeueCyr" panose="02000503040000020004" pitchFamily="2" charset="-52"/>
              </a:rPr>
              <a:t>Android</a:t>
            </a:r>
            <a:endParaRPr lang="ru-RU" dirty="0" smtClean="0">
              <a:latin typeface="HelveticaNeueCyr" panose="02000503040000020004" pitchFamily="2" charset="-5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NeueCyr" panose="02000503040000020004" pitchFamily="2" charset="-52"/>
              </a:rPr>
              <a:t>Компоненты </a:t>
            </a:r>
            <a:r>
              <a:rPr lang="ru-RU" dirty="0">
                <a:latin typeface="HelveticaNeueCyr" panose="02000503040000020004" pitchFamily="2" charset="-52"/>
              </a:rPr>
              <a:t>доступа из ERP (OLE/COM</a:t>
            </a:r>
            <a:r>
              <a:rPr lang="ru-RU" dirty="0" smtClean="0">
                <a:latin typeface="HelveticaNeueCyr" panose="02000503040000020004" pitchFamily="2" charset="-5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NeueCyr" panose="02000503040000020004" pitchFamily="2" charset="-52"/>
              </a:rPr>
              <a:t>Утилиты </a:t>
            </a:r>
            <a:r>
              <a:rPr lang="ru-RU" dirty="0">
                <a:latin typeface="HelveticaNeueCyr" panose="02000503040000020004" pitchFamily="2" charset="-52"/>
              </a:rPr>
              <a:t>конвертации для TXT/CSV/</a:t>
            </a:r>
            <a:r>
              <a:rPr lang="ru-RU" dirty="0" err="1">
                <a:latin typeface="HelveticaNeueCyr" panose="02000503040000020004" pitchFamily="2" charset="-52"/>
              </a:rPr>
              <a:t>Excel</a:t>
            </a:r>
            <a:endParaRPr lang="ru-RU" dirty="0">
              <a:latin typeface="HelveticaNeueCyr" panose="02000503040000020004" pitchFamily="2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6300" y="618629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Helvetica Neue" panose="02000806000000020004" pitchFamily="2" charset="-52"/>
              </a:rPr>
              <a:t>Mobile</a:t>
            </a:r>
            <a:r>
              <a:rPr lang="ru-RU" b="1" dirty="0">
                <a:latin typeface="Helvetica Neue" panose="02000806000000020004" pitchFamily="2" charset="-52"/>
              </a:rPr>
              <a:t> </a:t>
            </a:r>
            <a:r>
              <a:rPr lang="ru-RU" b="1" dirty="0" smtClean="0">
                <a:latin typeface="Helvetica Neue" panose="02000806000000020004" pitchFamily="2" charset="-52"/>
              </a:rPr>
              <a:t>SMARTS</a:t>
            </a:r>
            <a:endParaRPr lang="ru-RU" dirty="0">
              <a:latin typeface="Helvetica Neue" panose="0200080600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55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9300" y="855793"/>
            <a:ext cx="1183990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Helvetica Neue" panose="02000806000000020004" pitchFamily="2" charset="-52"/>
              </a:rPr>
              <a:t>Поддержка операционных систем</a:t>
            </a: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HelveticaNeueCyr" panose="02000503040000020004" pitchFamily="2" charset="-52"/>
              </a:rPr>
              <a:t>Все нужные:</a:t>
            </a:r>
            <a:endParaRPr lang="ru-RU" sz="2800" b="1" dirty="0">
              <a:latin typeface="HelveticaNeueCyr" panose="02000503040000020004" pitchFamily="2" charset="-5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NeueCyr" panose="02000503040000020004" pitchFamily="2" charset="-52"/>
              </a:rPr>
              <a:t>Android</a:t>
            </a:r>
            <a:endParaRPr lang="ru-RU" sz="2800" dirty="0" smtClean="0">
              <a:latin typeface="HelveticaNeueCyr" panose="02000503040000020004" pitchFamily="2" charset="-5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NeueCyr" panose="02000503040000020004" pitchFamily="2" charset="-52"/>
              </a:rPr>
              <a:t>Windows</a:t>
            </a:r>
            <a:r>
              <a:rPr lang="ru-RU" sz="2800" dirty="0">
                <a:latin typeface="HelveticaNeueCyr" panose="02000503040000020004" pitchFamily="2" charset="-52"/>
              </a:rPr>
              <a:t> </a:t>
            </a:r>
            <a:r>
              <a:rPr lang="en-US" sz="2800" dirty="0" smtClean="0">
                <a:latin typeface="HelveticaNeueCyr" panose="02000503040000020004" pitchFamily="2" charset="-52"/>
              </a:rPr>
              <a:t>Mobile</a:t>
            </a:r>
            <a:endParaRPr lang="ru-RU" sz="2800" dirty="0" smtClean="0">
              <a:latin typeface="HelveticaNeueCyr" panose="02000503040000020004" pitchFamily="2" charset="-5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NeueCyr" panose="02000503040000020004" pitchFamily="2" charset="-52"/>
              </a:rPr>
              <a:t>Windows CE</a:t>
            </a:r>
            <a:endParaRPr lang="ru-RU" sz="2800" dirty="0" smtClean="0">
              <a:latin typeface="HelveticaNeueCyr" panose="02000503040000020004" pitchFamily="2" charset="-5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NeueCyr" panose="02000503040000020004" pitchFamily="2" charset="-52"/>
              </a:rPr>
              <a:t>Windows </a:t>
            </a:r>
            <a:r>
              <a:rPr lang="en-US" sz="2800" dirty="0">
                <a:latin typeface="HelveticaNeueCyr" panose="02000503040000020004" pitchFamily="2" charset="-52"/>
              </a:rPr>
              <a:t>7 / 8 / 10</a:t>
            </a:r>
            <a:endParaRPr lang="ru-RU" sz="2800" dirty="0">
              <a:latin typeface="HelveticaNeueCyr" panose="02000503040000020004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54" b="100000" l="21667" r="78860">
                        <a14:foregroundMark x1="27982" y1="52807" x2="28246" y2="94386"/>
                        <a14:foregroundMark x1="70965" y1="52105" x2="71491" y2="94912"/>
                        <a14:foregroundMark x1="42281" y1="21930" x2="39561" y2="13860"/>
                        <a14:foregroundMark x1="56842" y1="24561" x2="59737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10635" r="22464"/>
          <a:stretch/>
        </p:blipFill>
        <p:spPr>
          <a:xfrm>
            <a:off x="5971293" y="2265103"/>
            <a:ext cx="1709594" cy="136718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667" y1="48500" x2="37000" y2="19917"/>
                        <a14:foregroundMark x1="33056" y1="24333" x2="13167" y2="20333"/>
                        <a14:foregroundMark x1="33889" y1="19667" x2="28833" y2="18167"/>
                        <a14:foregroundMark x1="60167" y1="27333" x2="73833" y2="52500"/>
                        <a14:foregroundMark x1="54667" y1="55667" x2="68333" y2="81083"/>
                        <a14:foregroundMark x1="31167" y1="43667" x2="27667" y2="46333"/>
                        <a14:foregroundMark x1="31333" y1="33167" x2="27222" y2="34500"/>
                        <a14:foregroundMark x1="30500" y1="36583" x2="26889" y2="35750"/>
                        <a14:foregroundMark x1="26722" y1="35750" x2="22222" y2="37250"/>
                        <a14:foregroundMark x1="31722" y1="34667" x2="31722" y2="34667"/>
                        <a14:foregroundMark x1="28333" y1="28917" x2="28333" y2="28917"/>
                        <a14:foregroundMark x1="25000" y1="27333" x2="25000" y2="27333"/>
                        <a14:foregroundMark x1="21556" y1="24750" x2="21556" y2="24750"/>
                        <a14:foregroundMark x1="26444" y1="28667" x2="26444" y2="28667"/>
                        <a14:foregroundMark x1="31722" y1="26167" x2="31722" y2="26167"/>
                        <a14:foregroundMark x1="22611" y1="18667" x2="22611" y2="18667"/>
                        <a14:foregroundMark x1="22167" y1="19417" x2="22167" y2="19417"/>
                        <a14:foregroundMark x1="21611" y1="19917" x2="21611" y2="19917"/>
                        <a14:foregroundMark x1="59389" y1="24083" x2="59389" y2="24083"/>
                        <a14:foregroundMark x1="63333" y1="26833" x2="63333" y2="26833"/>
                        <a14:foregroundMark x1="63778" y1="27417" x2="63778" y2="27417"/>
                        <a14:foregroundMark x1="62833" y1="27417" x2="62833" y2="27417"/>
                        <a14:foregroundMark x1="61333" y1="26667" x2="61333" y2="26667"/>
                        <a14:foregroundMark x1="61889" y1="25333" x2="61889" y2="25333"/>
                        <a14:foregroundMark x1="45611" y1="15083" x2="45611" y2="15083"/>
                        <a14:foregroundMark x1="45944" y1="17833" x2="45944" y2="17833"/>
                        <a14:foregroundMark x1="42444" y1="13333" x2="42444" y2="13333"/>
                        <a14:foregroundMark x1="34444" y1="48500" x2="34444" y2="48500"/>
                        <a14:foregroundMark x1="44222" y1="76417" x2="44222" y2="76417"/>
                        <a14:foregroundMark x1="28389" y1="67000" x2="28389" y2="67000"/>
                        <a14:foregroundMark x1="29278" y1="69083" x2="29278" y2="69083"/>
                        <a14:foregroundMark x1="29833" y1="70500" x2="29833" y2="70500"/>
                        <a14:foregroundMark x1="26556" y1="75250" x2="26556" y2="75250"/>
                        <a14:foregroundMark x1="78667" y1="28250" x2="78667" y2="28250"/>
                        <a14:foregroundMark x1="79222" y1="26667" x2="79222" y2="26667"/>
                        <a14:foregroundMark x1="79500" y1="30667" x2="79500" y2="30667"/>
                        <a14:foregroundMark x1="79889" y1="33000" x2="79889" y2="33000"/>
                        <a14:foregroundMark x1="78556" y1="34833" x2="78556" y2="34833"/>
                        <a14:foregroundMark x1="78333" y1="36333" x2="78333" y2="36333"/>
                        <a14:foregroundMark x1="59444" y1="26333" x2="59444" y2="26333"/>
                        <a14:foregroundMark x1="43444" y1="45833" x2="43444" y2="45833"/>
                        <a14:foregroundMark x1="44556" y1="46083" x2="45278" y2="48000"/>
                        <a14:foregroundMark x1="43944" y1="45250" x2="43222" y2="46417"/>
                        <a14:foregroundMark x1="43222" y1="46417" x2="43278" y2="47917"/>
                        <a14:foregroundMark x1="46167" y1="44750" x2="45444" y2="46917"/>
                        <a14:foregroundMark x1="50667" y1="48833" x2="50778" y2="48917"/>
                        <a14:backgroundMark x1="43833" y1="45750" x2="44278" y2="47750"/>
                        <a14:backgroundMark x1="45167" y1="44917" x2="45278" y2="4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0888" r="18541" b="12259"/>
          <a:stretch/>
        </p:blipFill>
        <p:spPr>
          <a:xfrm>
            <a:off x="6505685" y="3920393"/>
            <a:ext cx="2347257" cy="171801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06" b="100000" l="0" r="100000">
                        <a14:foregroundMark x1="44444" y1="14194" x2="54365" y2="35484"/>
                        <a14:foregroundMark x1="40079" y1="38065" x2="50397" y2="58710"/>
                        <a14:foregroundMark x1="56746" y1="38065" x2="74603" y2="19355"/>
                        <a14:foregroundMark x1="6349" y1="70323" x2="9127" y2="87742"/>
                        <a14:foregroundMark x1="10714" y1="83871" x2="13095" y2="70323"/>
                        <a14:foregroundMark x1="13492" y1="72258" x2="16667" y2="86452"/>
                        <a14:foregroundMark x1="16667" y1="87097" x2="19841" y2="70323"/>
                        <a14:foregroundMark x1="23413" y1="70968" x2="23413" y2="70968"/>
                        <a14:foregroundMark x1="23016" y1="77419" x2="23016" y2="77419"/>
                        <a14:foregroundMark x1="26190" y1="78710" x2="26190" y2="78710"/>
                        <a14:foregroundMark x1="32540" y1="78710" x2="32540" y2="78710"/>
                        <a14:foregroundMark x1="36111" y1="78710" x2="36111" y2="78710"/>
                        <a14:foregroundMark x1="45238" y1="78710" x2="45238" y2="78710"/>
                        <a14:foregroundMark x1="54365" y1="78710" x2="54365" y2="78710"/>
                        <a14:foregroundMark x1="51587" y1="80645" x2="51587" y2="80645"/>
                        <a14:foregroundMark x1="59127" y1="76774" x2="59127" y2="76774"/>
                        <a14:foregroundMark x1="61905" y1="87097" x2="61905" y2="87097"/>
                        <a14:foregroundMark x1="67460" y1="80000" x2="67460" y2="80000"/>
                        <a14:foregroundMark x1="72222" y1="85806" x2="72222" y2="85806"/>
                        <a14:foregroundMark x1="77381" y1="81290" x2="77381" y2="81290"/>
                        <a14:foregroundMark x1="88095" y1="78065" x2="88095" y2="78065"/>
                        <a14:backgroundMark x1="59127" y1="18065" x2="51587" y2="59355"/>
                        <a14:backgroundMark x1="70238" y1="41935" x2="63889" y2="44516"/>
                        <a14:backgroundMark x1="56746" y1="40645" x2="63492" y2="43871"/>
                        <a14:backgroundMark x1="53571" y1="37419" x2="49206" y2="33548"/>
                        <a14:backgroundMark x1="48413" y1="34194" x2="41270" y2="3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81" y="2496130"/>
            <a:ext cx="1911906" cy="117597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 t="34604" r="2654" b="32612"/>
          <a:stretch/>
        </p:blipFill>
        <p:spPr>
          <a:xfrm>
            <a:off x="9360366" y="4281050"/>
            <a:ext cx="2426841" cy="937444"/>
          </a:xfrm>
          <a:prstGeom prst="round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1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8418" y="2134200"/>
            <a:ext cx="539613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latin typeface="HelveticaNeueCyr" panose="02000503040000020004" pitchFamily="2" charset="-52"/>
              </a:rPr>
              <a:t>Гибридные справочники.</a:t>
            </a:r>
            <a:endParaRPr lang="ru-RU" sz="2400" b="1" dirty="0">
              <a:latin typeface="HelveticaNeueCyr" panose="02000503040000020004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HelveticaNeueCyr" panose="02000503040000020004" pitchFamily="2" charset="-52"/>
              </a:rPr>
              <a:t>HYDB</a:t>
            </a:r>
            <a:r>
              <a:rPr lang="ru-RU" sz="2400" dirty="0">
                <a:latin typeface="HelveticaNeueCyr" panose="02000503040000020004" pitchFamily="2" charset="-52"/>
              </a:rPr>
              <a:t>™ для </a:t>
            </a:r>
            <a:r>
              <a:rPr lang="ru-RU" sz="2400" dirty="0" err="1">
                <a:latin typeface="HelveticaNeueCyr" panose="02000503040000020004" pitchFamily="2" charset="-52"/>
              </a:rPr>
              <a:t>Mobile</a:t>
            </a:r>
            <a:r>
              <a:rPr lang="ru-RU" sz="2400" dirty="0">
                <a:latin typeface="HelveticaNeueCyr" panose="02000503040000020004" pitchFamily="2" charset="-52"/>
              </a:rPr>
              <a:t> SMARTS™ позволяет не ограничиваться одним местом хранения, а хранить данные там, где это удобно в настоящий момент.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2910" r="40834" b="11958"/>
          <a:stretch/>
        </p:blipFill>
        <p:spPr>
          <a:xfrm>
            <a:off x="5974437" y="2037431"/>
            <a:ext cx="5600622" cy="4116400"/>
          </a:xfrm>
          <a:prstGeom prst="roundRect">
            <a:avLst/>
          </a:prstGeom>
          <a:effectLst>
            <a:outerShdw blurRad="50800" dist="1524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299" y="761225"/>
            <a:ext cx="399356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Helvetica Neue" panose="02000806000000020004" pitchFamily="2" charset="-52"/>
              </a:rPr>
              <a:t>HYDB</a:t>
            </a:r>
            <a:r>
              <a:rPr lang="ru-RU" sz="5400" b="1" dirty="0" smtClean="0">
                <a:latin typeface="Helvetica Neue" panose="02000806000000020004" pitchFamily="2" charset="-52"/>
              </a:rPr>
              <a:t>™</a:t>
            </a:r>
            <a:endParaRPr lang="ru-RU" sz="5400" dirty="0">
              <a:latin typeface="Helvetica Neue" panose="0200080600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76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40076" y="585051"/>
            <a:ext cx="8214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Helvetica Neue" panose="02000806000000020004" pitchFamily="2" charset="-52"/>
              </a:rPr>
              <a:t>Интеграция </a:t>
            </a:r>
            <a:r>
              <a:rPr lang="ru-RU" dirty="0">
                <a:latin typeface="Helvetica Neue" panose="02000806000000020004" pitchFamily="2" charset="-52"/>
              </a:rPr>
              <a:t>с </a:t>
            </a:r>
            <a:r>
              <a:rPr lang="ru-RU" dirty="0" err="1">
                <a:latin typeface="Helvetica Neue" panose="02000806000000020004" pitchFamily="2" charset="-52"/>
              </a:rPr>
              <a:t>бэк</a:t>
            </a:r>
            <a:r>
              <a:rPr lang="ru-RU" dirty="0">
                <a:latin typeface="Helvetica Neue" panose="02000806000000020004" pitchFamily="2" charset="-52"/>
              </a:rPr>
              <a:t>-офисом</a:t>
            </a:r>
          </a:p>
        </p:txBody>
      </p:sp>
      <p:graphicFrame>
        <p:nvGraphicFramePr>
          <p:cNvPr id="1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464783"/>
              </p:ext>
            </p:extLst>
          </p:nvPr>
        </p:nvGraphicFramePr>
        <p:xfrm>
          <a:off x="972662" y="2573159"/>
          <a:ext cx="9997262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87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Helvetica Neue" panose="02000806000000020004" pitchFamily="2" charset="-52"/>
              </a:rPr>
              <a:t>Про что будет презентация?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5827"/>
            <a:ext cx="10631311" cy="48285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dirty="0" smtClean="0">
                <a:latin typeface="HelveticaNeueCyr" panose="02000503040000020004" pitchFamily="2" charset="-52"/>
              </a:rPr>
              <a:t>Про </a:t>
            </a:r>
            <a:r>
              <a:rPr lang="ru-RU" dirty="0" smtClean="0">
                <a:latin typeface="HelveticaNeueCyr" panose="02000503040000020004" pitchFamily="2" charset="-52"/>
              </a:rPr>
              <a:t>компанию «Мастер» и </a:t>
            </a:r>
            <a:r>
              <a:rPr lang="ru-RU" dirty="0" smtClean="0">
                <a:latin typeface="HelveticaNeueCyr" panose="02000503040000020004" pitchFamily="2" charset="-52"/>
              </a:rPr>
              <a:t>«</a:t>
            </a:r>
            <a:r>
              <a:rPr lang="ru-RU" dirty="0" err="1" smtClean="0">
                <a:latin typeface="HelveticaNeueCyr" panose="02000503040000020004" pitchFamily="2" charset="-52"/>
              </a:rPr>
              <a:t>Клеверенс</a:t>
            </a:r>
            <a:r>
              <a:rPr lang="ru-RU" dirty="0" smtClean="0">
                <a:latin typeface="HelveticaNeueCyr" panose="02000503040000020004" pitchFamily="2" charset="-52"/>
              </a:rPr>
              <a:t>»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HelveticaNeueCyr" panose="02000503040000020004" pitchFamily="2" charset="-52"/>
              </a:rPr>
              <a:t>Что за компания </a:t>
            </a:r>
            <a:r>
              <a:rPr lang="ru-RU" sz="2000" dirty="0" smtClean="0">
                <a:latin typeface="HelveticaNeueCyr" panose="02000503040000020004" pitchFamily="2" charset="-52"/>
              </a:rPr>
              <a:t>Мастер и </a:t>
            </a:r>
            <a:r>
              <a:rPr lang="ru-RU" sz="2000" dirty="0" err="1" smtClean="0">
                <a:latin typeface="HelveticaNeueCyr" panose="02000503040000020004" pitchFamily="2" charset="-52"/>
              </a:rPr>
              <a:t>Клеверенс</a:t>
            </a:r>
            <a:r>
              <a:rPr lang="ru-RU" sz="2000" dirty="0" smtClean="0">
                <a:latin typeface="HelveticaNeueCyr" panose="02000503040000020004" pitchFamily="2" charset="-52"/>
              </a:rPr>
              <a:t> </a:t>
            </a:r>
            <a:r>
              <a:rPr lang="ru-RU" sz="2000" dirty="0" smtClean="0">
                <a:latin typeface="HelveticaNeueCyr" panose="02000503040000020004" pitchFamily="2" charset="-52"/>
              </a:rPr>
              <a:t>и чем </a:t>
            </a:r>
            <a:r>
              <a:rPr lang="ru-RU" sz="2000" dirty="0" smtClean="0">
                <a:latin typeface="HelveticaNeueCyr" panose="02000503040000020004" pitchFamily="2" charset="-52"/>
              </a:rPr>
              <a:t>они </a:t>
            </a:r>
            <a:r>
              <a:rPr lang="ru-RU" sz="2000" dirty="0" smtClean="0">
                <a:latin typeface="HelveticaNeueCyr" panose="02000503040000020004" pitchFamily="2" charset="-52"/>
              </a:rPr>
              <a:t>вообще </a:t>
            </a:r>
            <a:r>
              <a:rPr lang="ru-RU" sz="2000" dirty="0" smtClean="0">
                <a:latin typeface="HelveticaNeueCyr" panose="02000503040000020004" pitchFamily="2" charset="-52"/>
              </a:rPr>
              <a:t>занимаются?</a:t>
            </a:r>
            <a:endParaRPr lang="ru-RU" sz="2000" dirty="0">
              <a:latin typeface="HelveticaNeueCyr" panose="02000503040000020004" pitchFamily="2" charset="-52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dirty="0" smtClean="0">
                <a:latin typeface="HelveticaNeueCyr" panose="02000503040000020004" pitchFamily="2" charset="-52"/>
              </a:rPr>
              <a:t>Что такое </a:t>
            </a:r>
            <a:r>
              <a:rPr lang="ru-RU" dirty="0" err="1" smtClean="0">
                <a:latin typeface="HelveticaNeueCyr" panose="02000503040000020004" pitchFamily="2" charset="-52"/>
              </a:rPr>
              <a:t>Mobile</a:t>
            </a:r>
            <a:r>
              <a:rPr lang="ru-RU" dirty="0" smtClean="0">
                <a:latin typeface="HelveticaNeueCyr" panose="02000503040000020004" pitchFamily="2" charset="-52"/>
              </a:rPr>
              <a:t> SMARTS: Магазин 15?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HelveticaNeueCyr" panose="02000503040000020004" pitchFamily="2" charset="-52"/>
              </a:rPr>
              <a:t>Зачем нужен этот продукт? Кому он подходит? Как поможет бизнесу?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dirty="0" smtClean="0">
                <a:latin typeface="HelveticaNeueCyr" panose="02000503040000020004" pitchFamily="2" charset="-52"/>
              </a:rPr>
              <a:t>Что может данный продукт?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HelveticaNeueCyr" panose="02000503040000020004" pitchFamily="2" charset="-52"/>
              </a:rPr>
              <a:t>Поговорим о том, какие операции можно автоматизировать с помощью </a:t>
            </a:r>
            <a:r>
              <a:rPr lang="ru-RU" sz="2000" dirty="0" err="1" smtClean="0">
                <a:latin typeface="HelveticaNeueCyr" panose="02000503040000020004" pitchFamily="2" charset="-52"/>
              </a:rPr>
              <a:t>Mobile</a:t>
            </a:r>
            <a:r>
              <a:rPr lang="ru-RU" sz="2000" dirty="0" smtClean="0">
                <a:latin typeface="HelveticaNeueCyr" panose="02000503040000020004" pitchFamily="2" charset="-52"/>
              </a:rPr>
              <a:t> SMARTS: Магазин 15 и перечислим его ключевые особенности.</a:t>
            </a:r>
            <a:endParaRPr lang="ru-RU" dirty="0">
              <a:latin typeface="HelveticaNeueCyr" panose="02000503040000020004" pitchFamily="2" charset="-52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dirty="0" smtClean="0">
                <a:latin typeface="HelveticaNeueCyr" panose="02000503040000020004" pitchFamily="2" charset="-52"/>
              </a:rPr>
              <a:t>Технологии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HelveticaNeueCyr" panose="02000503040000020004" pitchFamily="2" charset="-52"/>
              </a:rPr>
              <a:t>Эта часть о внутренней «начинке» продукта. О том какие технологии использует софт и какие есть возможности интеграции.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dirty="0" smtClean="0">
                <a:latin typeface="HelveticaNeueCyr" panose="02000503040000020004" pitchFamily="2" charset="-52"/>
              </a:rPr>
              <a:t>Политика лицензирования и цены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HelveticaNeueCyr" panose="02000503040000020004" pitchFamily="2" charset="-52"/>
              </a:rPr>
              <a:t>Как и что лицензируется. Как можно приобрести продукцию </a:t>
            </a:r>
            <a:r>
              <a:rPr lang="ru-RU" sz="2000" dirty="0" err="1" smtClean="0">
                <a:latin typeface="HelveticaNeueCyr" panose="02000503040000020004" pitchFamily="2" charset="-52"/>
              </a:rPr>
              <a:t>Клеверенс</a:t>
            </a:r>
            <a:r>
              <a:rPr lang="ru-RU" sz="2000" dirty="0" smtClean="0">
                <a:latin typeface="HelveticaNeueCyr" panose="02000503040000020004" pitchFamily="2" charset="-52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023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40" y="713443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 Neue" panose="02000806000000020004" pitchFamily="2" charset="-52"/>
                <a:cs typeface="FrankRuehl" panose="020E0503060101010101" pitchFamily="34" charset="-79"/>
              </a:rPr>
              <a:t>Подытожим</a:t>
            </a:r>
            <a:r>
              <a:rPr lang="ru-RU" b="1" dirty="0" smtClean="0">
                <a:latin typeface="Helvetica Neue" panose="02000806000000020004" pitchFamily="2" charset="-52"/>
              </a:rPr>
              <a:t> </a:t>
            </a:r>
            <a:endParaRPr lang="ru-RU" b="1" dirty="0">
              <a:latin typeface="Helvetica Neue" panose="02000806000000020004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7140" y="2268255"/>
            <a:ext cx="106895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HelveticaNeueCyr" panose="02000503040000020004" pitchFamily="2" charset="-52"/>
              </a:rPr>
              <a:t>Средства </a:t>
            </a:r>
            <a:r>
              <a:rPr lang="ru-RU" sz="2800" dirty="0" smtClean="0">
                <a:latin typeface="HelveticaNeueCyr" panose="02000503040000020004" pitchFamily="2" charset="-52"/>
              </a:rPr>
              <a:t>разработки;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HelveticaNeueCyr" panose="02000503040000020004" pitchFamily="2" charset="-52"/>
              </a:rPr>
              <a:t>Средства администрирования;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HelveticaNeueCyr" panose="02000503040000020004" pitchFamily="2" charset="-52"/>
              </a:rPr>
              <a:t>Готовый </a:t>
            </a:r>
            <a:r>
              <a:rPr lang="ru-RU" sz="2800" dirty="0">
                <a:latin typeface="HelveticaNeueCyr" panose="02000503040000020004" pitchFamily="2" charset="-52"/>
              </a:rPr>
              <a:t>гибридный обмен </a:t>
            </a:r>
            <a:r>
              <a:rPr lang="ru-RU" sz="2800" dirty="0" smtClean="0">
                <a:latin typeface="HelveticaNeueCyr" panose="02000503040000020004" pitchFamily="2" charset="-52"/>
              </a:rPr>
              <a:t>данными;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HelveticaNeueCyr" panose="02000503040000020004" pitchFamily="2" charset="-52"/>
              </a:rPr>
              <a:t>Нативные</a:t>
            </a:r>
            <a:r>
              <a:rPr lang="ru-RU" sz="2800" dirty="0" smtClean="0">
                <a:latin typeface="HelveticaNeueCyr" panose="02000503040000020004" pitchFamily="2" charset="-52"/>
              </a:rPr>
              <a:t> клиенты </a:t>
            </a:r>
            <a:r>
              <a:rPr lang="ru-RU" sz="2800" dirty="0">
                <a:latin typeface="HelveticaNeueCyr" panose="02000503040000020004" pitchFamily="2" charset="-52"/>
              </a:rPr>
              <a:t>для </a:t>
            </a:r>
            <a:r>
              <a:rPr lang="ru-RU" sz="2800" dirty="0" err="1">
                <a:latin typeface="HelveticaNeueCyr" panose="02000503040000020004" pitchFamily="2" charset="-52"/>
              </a:rPr>
              <a:t>Windows</a:t>
            </a:r>
            <a:r>
              <a:rPr lang="ru-RU" sz="2800" dirty="0">
                <a:latin typeface="HelveticaNeueCyr" panose="02000503040000020004" pitchFamily="2" charset="-52"/>
              </a:rPr>
              <a:t> и </a:t>
            </a:r>
            <a:r>
              <a:rPr lang="ru-RU" sz="2800" dirty="0" err="1" smtClean="0">
                <a:latin typeface="HelveticaNeueCyr" panose="02000503040000020004" pitchFamily="2" charset="-52"/>
              </a:rPr>
              <a:t>Android</a:t>
            </a:r>
            <a:r>
              <a:rPr lang="ru-RU" sz="2800" dirty="0" smtClean="0">
                <a:latin typeface="HelveticaNeueCyr" panose="02000503040000020004" pitchFamily="2" charset="-52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HelveticaNeueCyr" panose="02000503040000020004" pitchFamily="2" charset="-52"/>
              </a:rPr>
              <a:t>Готовая </a:t>
            </a:r>
            <a:r>
              <a:rPr lang="ru-RU" sz="2800" dirty="0">
                <a:latin typeface="HelveticaNeueCyr" panose="02000503040000020004" pitchFamily="2" charset="-52"/>
              </a:rPr>
              <a:t>интеграция с учетными </a:t>
            </a:r>
            <a:r>
              <a:rPr lang="ru-RU" sz="2800" dirty="0" smtClean="0">
                <a:latin typeface="HelveticaNeueCyr" panose="02000503040000020004" pitchFamily="2" charset="-52"/>
              </a:rPr>
              <a:t>системами.</a:t>
            </a:r>
          </a:p>
        </p:txBody>
      </p:sp>
    </p:spTree>
    <p:extLst>
      <p:ext uri="{BB962C8B-B14F-4D97-AF65-F5344CB8AC3E}">
        <p14:creationId xmlns:p14="http://schemas.microsoft.com/office/powerpoint/2010/main" val="12499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42370" y="2081492"/>
            <a:ext cx="1280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Helvetica Neue" panose="02000806000000020004" pitchFamily="2" charset="-52"/>
              </a:rPr>
              <a:t>Политика лицензирования и цены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2368" y="3425295"/>
            <a:ext cx="6574431" cy="917837"/>
          </a:xfrm>
          <a:prstGeom prst="roundRect">
            <a:avLst>
              <a:gd name="adj" fmla="val 23117"/>
            </a:avLst>
          </a:prstGeom>
          <a:gradFill flip="none" rotWithShape="1">
            <a:gsLst>
              <a:gs pos="0">
                <a:srgbClr val="FF0000">
                  <a:alpha val="10000"/>
                </a:srgbClr>
              </a:gs>
              <a:gs pos="100000">
                <a:schemeClr val="tx1">
                  <a:alpha val="10000"/>
                </a:schemeClr>
              </a:gs>
            </a:gsLst>
            <a:lin ang="189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HelveticaNeueCyr" panose="02000503040000020004" pitchFamily="2" charset="-52"/>
              </a:rPr>
              <a:t>Как и что лицензируется. Как можно приобрести продукцию </a:t>
            </a:r>
            <a:r>
              <a:rPr lang="ru-RU" dirty="0" err="1">
                <a:latin typeface="HelveticaNeueCyr" panose="02000503040000020004" pitchFamily="2" charset="-52"/>
              </a:rPr>
              <a:t>Клеверенс</a:t>
            </a:r>
            <a:r>
              <a:rPr lang="ru-RU" dirty="0">
                <a:latin typeface="HelveticaNeueCyr" panose="02000503040000020004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8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1" y="649901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Helvetica Neue" panose="02000806000000020004" pitchFamily="2" charset="-52"/>
              </a:rPr>
              <a:t>Что лицензируется?</a:t>
            </a:r>
            <a:endParaRPr lang="ru-RU" sz="4800" dirty="0">
              <a:latin typeface="Helvetica Neue" panose="02000806000000020004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1102" y="2420753"/>
            <a:ext cx="9944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HelveticaNeueCyr" panose="02000503040000020004" pitchFamily="2" charset="-52"/>
              </a:rPr>
              <a:t>Лицензируется конкретный терминал сбора данных (по уникальному коду ТСД). Для каждого нового терминала нужно получать отдельную лицензию. Без лицензии ТСД работает в </a:t>
            </a:r>
            <a:r>
              <a:rPr lang="ru-RU" sz="2800" dirty="0" err="1" smtClean="0">
                <a:latin typeface="HelveticaNeueCyr" panose="02000503040000020004" pitchFamily="2" charset="-52"/>
              </a:rPr>
              <a:t>демо</a:t>
            </a:r>
            <a:r>
              <a:rPr lang="ru-RU" sz="2800" dirty="0" smtClean="0">
                <a:latin typeface="HelveticaNeueCyr" panose="02000503040000020004" pitchFamily="2" charset="-52"/>
              </a:rPr>
              <a:t>-режиме</a:t>
            </a:r>
            <a:r>
              <a:rPr lang="ru-RU" sz="2800" dirty="0">
                <a:latin typeface="HelveticaNeueCyr" panose="02000503040000020004" pitchFamily="2" charset="-52"/>
              </a:rPr>
              <a:t>.</a:t>
            </a:r>
            <a:endParaRPr lang="ru-RU" sz="2800" dirty="0" smtClean="0"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17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144" y="690504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Helvetica Neue" panose="02000806000000020004" pitchFamily="2" charset="-52"/>
              </a:rPr>
              <a:t>Четыре уровня лицензирования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586" y="4517992"/>
            <a:ext cx="25409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HelveticaNeueCyr" panose="02000503040000020004" pitchFamily="2" charset="-52"/>
              </a:rPr>
              <a:t>Минимум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elveticaNeueCyr" panose="02000503040000020004" pitchFamily="2" charset="-52"/>
              </a:rPr>
              <a:t>Сбор штрих кодов;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elveticaNeueCyr" panose="02000503040000020004" pitchFamily="2" charset="-52"/>
              </a:rPr>
              <a:t>Инвентаризация;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elveticaNeueCyr" panose="02000503040000020004" pitchFamily="2" charset="-52"/>
              </a:rPr>
              <a:t>Актуальная </a:t>
            </a:r>
            <a:r>
              <a:rPr lang="ru-RU" sz="1600" dirty="0">
                <a:latin typeface="HelveticaNeueCyr" panose="02000503040000020004" pitchFamily="2" charset="-52"/>
              </a:rPr>
              <a:t>информация о товаре.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74075" y="4517992"/>
            <a:ext cx="23251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HelveticaNeueCyr" panose="02000503040000020004" pitchFamily="2" charset="-52"/>
              </a:rPr>
              <a:t>Базовый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HelveticaNeueCyr" panose="02000503040000020004" pitchFamily="2" charset="-52"/>
              </a:rPr>
              <a:t>Все магазинные </a:t>
            </a:r>
            <a:r>
              <a:rPr lang="ru-RU" sz="1600" dirty="0" smtClean="0">
                <a:latin typeface="HelveticaNeueCyr" panose="02000503040000020004" pitchFamily="2" charset="-52"/>
              </a:rPr>
              <a:t>операции;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elveticaNeueCyr" panose="02000503040000020004" pitchFamily="2" charset="-52"/>
              </a:rPr>
              <a:t>Работа </a:t>
            </a:r>
            <a:r>
              <a:rPr lang="ru-RU" sz="1600" dirty="0">
                <a:latin typeface="HelveticaNeueCyr" panose="02000503040000020004" pitchFamily="2" charset="-52"/>
              </a:rPr>
              <a:t>по заданиям в режиме офлайн.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8385" y="4497499"/>
            <a:ext cx="26300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HelveticaNeueCyr" panose="02000503040000020004" pitchFamily="2" charset="-52"/>
              </a:rPr>
              <a:t>Расширенный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HelveticaNeueCyr" panose="02000503040000020004" pitchFamily="2" charset="-52"/>
              </a:rPr>
              <a:t>Автоматический </a:t>
            </a:r>
            <a:r>
              <a:rPr lang="ru-RU" sz="1600" dirty="0" smtClean="0">
                <a:latin typeface="HelveticaNeueCyr" panose="02000503040000020004" pitchFamily="2" charset="-52"/>
              </a:rPr>
              <a:t>обмен</a:t>
            </a:r>
            <a:r>
              <a:rPr lang="ru-RU" sz="1600" dirty="0">
                <a:latin typeface="HelveticaNeueCyr" panose="02000503040000020004" pitchFamily="2" charset="-52"/>
              </a:rPr>
              <a:t>;</a:t>
            </a:r>
            <a:endParaRPr lang="ru-RU" sz="1600" dirty="0" smtClean="0">
              <a:latin typeface="HelveticaNeueCyr" panose="02000503040000020004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elveticaNeueCyr" panose="02000503040000020004" pitchFamily="2" charset="-52"/>
              </a:rPr>
              <a:t>Добавление </a:t>
            </a:r>
            <a:r>
              <a:rPr lang="ru-RU" sz="1600" dirty="0">
                <a:latin typeface="HelveticaNeueCyr" panose="02000503040000020004" pitchFamily="2" charset="-52"/>
              </a:rPr>
              <a:t>новых </a:t>
            </a:r>
            <a:r>
              <a:rPr lang="ru-RU" sz="1600" dirty="0" smtClean="0">
                <a:latin typeface="HelveticaNeueCyr" panose="02000503040000020004" pitchFamily="2" charset="-52"/>
              </a:rPr>
              <a:t>операций;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elveticaNeueCyr" panose="02000503040000020004" pitchFamily="2" charset="-52"/>
              </a:rPr>
              <a:t>Мобильная </a:t>
            </a:r>
            <a:r>
              <a:rPr lang="ru-RU" sz="1600" dirty="0">
                <a:latin typeface="HelveticaNeueCyr" panose="02000503040000020004" pitchFamily="2" charset="-52"/>
              </a:rPr>
              <a:t>переоценка.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940021" y="4517993"/>
            <a:ext cx="25804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HelveticaNeueCyr" panose="02000503040000020004" pitchFamily="2" charset="-52"/>
              </a:rPr>
              <a:t>Полный</a:t>
            </a:r>
          </a:p>
          <a:p>
            <a:r>
              <a:rPr lang="ru-RU" sz="1600" dirty="0">
                <a:latin typeface="HelveticaNeueCyr" panose="02000503040000020004" pitchFamily="2" charset="-52"/>
              </a:rPr>
              <a:t>Полный функционал вместе с коллективным выполнением операций на ТСД.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9" y="2774743"/>
            <a:ext cx="1722756" cy="17227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09" y="2362655"/>
            <a:ext cx="2155338" cy="21553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85" y="1985777"/>
            <a:ext cx="2532216" cy="25322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04" y="1690204"/>
            <a:ext cx="2902906" cy="29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98" y="58505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Helvetica Neue" panose="02000806000000020004" pitchFamily="2" charset="-52"/>
              </a:rPr>
              <a:t>Где посмотреть цены?</a:t>
            </a:r>
            <a:endParaRPr lang="ru-RU" dirty="0">
              <a:latin typeface="Helvetica Neue" panose="02000806000000020004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1814886"/>
            <a:ext cx="10037372" cy="4472794"/>
          </a:xfrm>
          <a:prstGeom prst="snip2DiagRect">
            <a:avLst/>
          </a:prstGeom>
          <a:effectLst>
            <a:outerShdw blurRad="50800" dist="114300" dir="36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4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9076" y="2536985"/>
            <a:ext cx="99167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err="1">
                <a:latin typeface="HelveticaNeueCyr" panose="02000503040000020004" pitchFamily="2" charset="-52"/>
              </a:rPr>
              <a:t>Mobile</a:t>
            </a:r>
            <a:r>
              <a:rPr lang="ru-RU" sz="2800" b="1" dirty="0">
                <a:latin typeface="HelveticaNeueCyr" panose="02000503040000020004" pitchFamily="2" charset="-52"/>
              </a:rPr>
              <a:t> SMARTS: Магазин 15 </a:t>
            </a:r>
            <a:r>
              <a:rPr lang="ru-RU" sz="2800" dirty="0" smtClean="0">
                <a:latin typeface="HelveticaNeueCyr" panose="02000503040000020004" pitchFamily="2" charset="-52"/>
              </a:rPr>
              <a:t>– Коробочное </a:t>
            </a:r>
            <a:r>
              <a:rPr lang="ru-RU" sz="2800" dirty="0">
                <a:latin typeface="HelveticaNeueCyr" panose="02000503040000020004" pitchFamily="2" charset="-52"/>
              </a:rPr>
              <a:t>решение для </a:t>
            </a:r>
            <a:r>
              <a:rPr lang="ru-RU" sz="2800" dirty="0" smtClean="0">
                <a:latin typeface="HelveticaNeueCyr" panose="02000503040000020004" pitchFamily="2" charset="-52"/>
              </a:rPr>
              <a:t>быстрой автоматизации магазина;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latin typeface="HelveticaNeueCyr" panose="02000503040000020004" pitchFamily="2" charset="-52"/>
              </a:rPr>
              <a:t>Готовые интеграции;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latin typeface="HelveticaNeueCyr" panose="02000503040000020004" pitchFamily="2" charset="-52"/>
              </a:rPr>
              <a:t>Закрывает </a:t>
            </a:r>
            <a:r>
              <a:rPr lang="ru-RU" sz="2800" dirty="0">
                <a:latin typeface="HelveticaNeueCyr" panose="02000503040000020004" pitchFamily="2" charset="-52"/>
              </a:rPr>
              <a:t>все потребности большинства </a:t>
            </a:r>
            <a:r>
              <a:rPr lang="ru-RU" sz="2800" dirty="0" smtClean="0">
                <a:latin typeface="HelveticaNeueCyr" panose="02000503040000020004" pitchFamily="2" charset="-52"/>
              </a:rPr>
              <a:t>заказчиков;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latin typeface="HelveticaNeueCyr" panose="02000503040000020004" pitchFamily="2" charset="-52"/>
              </a:rPr>
              <a:t>Простой </a:t>
            </a:r>
            <a:r>
              <a:rPr lang="ru-RU" sz="2800" dirty="0">
                <a:latin typeface="HelveticaNeueCyr" panose="02000503040000020004" pitchFamily="2" charset="-52"/>
              </a:rPr>
              <a:t>в </a:t>
            </a:r>
            <a:r>
              <a:rPr lang="ru-RU" sz="2800" dirty="0" smtClean="0">
                <a:latin typeface="HelveticaNeueCyr" panose="02000503040000020004" pitchFamily="2" charset="-52"/>
              </a:rPr>
              <a:t>использовании.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18" y="945432"/>
            <a:ext cx="4184556" cy="14980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655">
            <a:off x="312006" y="770321"/>
            <a:ext cx="5684660" cy="9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399293" y="3244572"/>
            <a:ext cx="9144000" cy="944563"/>
          </a:xfrm>
        </p:spPr>
        <p:txBody>
          <a:bodyPr/>
          <a:lstStyle/>
          <a:p>
            <a:r>
              <a:rPr lang="ru-RU" dirty="0" smtClean="0">
                <a:latin typeface="Helvetica Neue" panose="02000806000000020004" pitchFamily="2" charset="-52"/>
              </a:rPr>
              <a:t>Спасибо за внимание!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643548" y="4998721"/>
            <a:ext cx="4322674" cy="1581932"/>
          </a:xfrm>
          <a:prstGeom prst="roundRect">
            <a:avLst/>
          </a:prstGeom>
          <a:gradFill flip="none" rotWithShape="1">
            <a:gsLst>
              <a:gs pos="0">
                <a:srgbClr val="FF0000">
                  <a:alpha val="46000"/>
                </a:srgbClr>
              </a:gs>
              <a:gs pos="100000">
                <a:schemeClr val="tx1">
                  <a:alpha val="10000"/>
                </a:schemeClr>
              </a:gs>
            </a:gsLst>
            <a:lin ang="6000000" scaled="0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000" dirty="0" err="1">
                <a:latin typeface="HelveticaNeueCyr" panose="02000503040000020004" pitchFamily="2" charset="-52"/>
              </a:rPr>
              <a:t>Гаврин</a:t>
            </a:r>
            <a:r>
              <a:rPr lang="ru-RU" sz="2000" dirty="0">
                <a:latin typeface="HelveticaNeueCyr" panose="02000503040000020004" pitchFamily="2" charset="-52"/>
              </a:rPr>
              <a:t> Никита </a:t>
            </a:r>
            <a:r>
              <a:rPr lang="ru-RU" sz="2000" dirty="0" smtClean="0">
                <a:latin typeface="HelveticaNeueCyr" panose="02000503040000020004" pitchFamily="2" charset="-52"/>
              </a:rPr>
              <a:t>Александрович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HelveticaNeueCyr" panose="02000503040000020004" pitchFamily="2" charset="-52"/>
              </a:rPr>
              <a:t>Ассистент </a:t>
            </a:r>
            <a:r>
              <a:rPr lang="ru-RU" sz="2000" dirty="0">
                <a:latin typeface="HelveticaNeueCyr" panose="02000503040000020004" pitchFamily="2" charset="-52"/>
              </a:rPr>
              <a:t>отдела продаж Мастер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HelveticaNeueCyr" panose="02000503040000020004" pitchFamily="2" charset="-52"/>
                <a:hlinkClick r:id="rId4"/>
              </a:rPr>
              <a:t>kkmmas@yandex.ru</a:t>
            </a:r>
            <a:endParaRPr lang="ru-RU" sz="2000" dirty="0">
              <a:latin typeface="HelveticaNeueCyr" panose="02000503040000020004" pitchFamily="2" charset="-52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HelveticaNeueCyr" panose="02000503040000020004" pitchFamily="2" charset="-52"/>
              </a:rPr>
              <a:t>тел.: +7 (8182) 47- 47 - 86</a:t>
            </a:r>
          </a:p>
        </p:txBody>
      </p:sp>
    </p:spTree>
    <p:extLst>
      <p:ext uri="{BB962C8B-B14F-4D97-AF65-F5344CB8AC3E}">
        <p14:creationId xmlns:p14="http://schemas.microsoft.com/office/powerpoint/2010/main" val="1744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Helvetica Neue" panose="02000806000000020004" pitchFamily="2" charset="-52"/>
              </a:rPr>
              <a:t>Про компанию </a:t>
            </a:r>
            <a:r>
              <a:rPr lang="ru-RU" dirty="0" smtClean="0">
                <a:latin typeface="Helvetica Neue" panose="02000806000000020004" pitchFamily="2" charset="-52"/>
              </a:rPr>
              <a:t>«</a:t>
            </a:r>
            <a:r>
              <a:rPr lang="ru-RU" dirty="0" smtClean="0">
                <a:latin typeface="Helvetica Neue" panose="02000806000000020004" pitchFamily="2" charset="-52"/>
              </a:rPr>
              <a:t>Мастер</a:t>
            </a:r>
            <a:r>
              <a:rPr lang="ru-RU" dirty="0" smtClean="0">
                <a:latin typeface="Helvetica Neue" panose="02000806000000020004" pitchFamily="2" charset="-52"/>
              </a:rPr>
              <a:t>»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652"/>
            <a:ext cx="10858501" cy="476044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HelveticaNeueCyr" panose="02000503040000020004" pitchFamily="2" charset="-52"/>
              </a:rPr>
              <a:t>Компания мастер комплексно автоматизирует торговлю с 1995 года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Cyr" panose="02000503040000020004" pitchFamily="2" charset="-52"/>
              </a:rPr>
              <a:t>Основные направления: </a:t>
            </a:r>
            <a:r>
              <a:rPr lang="ru-RU" sz="2900" dirty="0" smtClean="0">
                <a:latin typeface="HelveticaNeueCyr" panose="02000503040000020004" pitchFamily="2" charset="-52"/>
              </a:rPr>
              <a:t>Продажа и обслуживание онлайн-касс; 1С </a:t>
            </a:r>
            <a:r>
              <a:rPr lang="ru-RU" sz="2900" dirty="0" err="1" smtClean="0">
                <a:latin typeface="HelveticaNeueCyr" panose="02000503040000020004" pitchFamily="2" charset="-52"/>
              </a:rPr>
              <a:t>франчайзи</a:t>
            </a:r>
            <a:r>
              <a:rPr lang="ru-RU" sz="2900" dirty="0" smtClean="0">
                <a:latin typeface="HelveticaNeueCyr" panose="02000503040000020004" pitchFamily="2" charset="-52"/>
              </a:rPr>
              <a:t>; программное обеспечение для фронт и </a:t>
            </a:r>
            <a:r>
              <a:rPr lang="ru-RU" sz="2900" dirty="0" err="1" smtClean="0">
                <a:latin typeface="HelveticaNeueCyr" panose="02000503040000020004" pitchFamily="2" charset="-52"/>
              </a:rPr>
              <a:t>бэк</a:t>
            </a:r>
            <a:r>
              <a:rPr lang="ru-RU" sz="2900" dirty="0" smtClean="0">
                <a:latin typeface="HelveticaNeueCyr" panose="02000503040000020004" pitchFamily="2" charset="-52"/>
              </a:rPr>
              <a:t> офиса; бухгалтерское сопровождение; продажа, ремонт, проверка торговых и кассовых весов.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Cyr" panose="02000503040000020004" pitchFamily="2" charset="-52"/>
              </a:rPr>
              <a:t>Поставка: </a:t>
            </a:r>
            <a:r>
              <a:rPr lang="ru-RU" sz="2900" dirty="0" smtClean="0">
                <a:latin typeface="HelveticaNeueCyr" panose="02000503040000020004" pitchFamily="2" charset="-52"/>
              </a:rPr>
              <a:t>Оргтехники; банковской техники; расходных материалов и запчастей.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Cyr" panose="02000503040000020004" pitchFamily="2" charset="-52"/>
              </a:rPr>
              <a:t>Наши преимущества: </a:t>
            </a:r>
            <a:r>
              <a:rPr lang="ru-RU" sz="2900" dirty="0" smtClean="0">
                <a:latin typeface="HelveticaNeueCyr" panose="02000503040000020004" pitchFamily="2" charset="-52"/>
              </a:rPr>
              <a:t>Ежедневная техническая поддержка; склад запчастей; популярные модели оборудования в наличии; своя команда инженеров и филиальная сеть по Архангельской области; имеем аккредитации от различных производителей. </a:t>
            </a:r>
            <a:endParaRPr lang="ru-RU" sz="3200" dirty="0" smtClean="0">
              <a:latin typeface="HelveticaNeueCyr" panose="02000503040000020004" pitchFamily="2" charset="-5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Cyr" panose="02000503040000020004" pitchFamily="2" charset="-52"/>
              </a:rPr>
              <a:t>Компания мастер работает по принципу единого окна: </a:t>
            </a:r>
            <a:r>
              <a:rPr lang="ru-RU" sz="2900" dirty="0" smtClean="0">
                <a:latin typeface="HelveticaNeueCyr" panose="02000503040000020004" pitchFamily="2" charset="-52"/>
              </a:rPr>
              <a:t>Подбираем оборудование и программы, все сопровождаем, бесплатно помогаем открыть ИП или ООО.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sz="3200" dirty="0" smtClean="0">
              <a:latin typeface="HelveticaNeueCyr" panose="02000503040000020004" pitchFamily="2" charset="-5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>
              <a:latin typeface="HelveticaNeueCyr" panose="02000503040000020004" pitchFamily="2" charset="-52"/>
            </a:endParaRPr>
          </a:p>
          <a:p>
            <a:pPr marL="0" indent="0">
              <a:lnSpc>
                <a:spcPct val="160000"/>
              </a:lnSpc>
              <a:buNone/>
            </a:pPr>
            <a:endParaRPr lang="ru-RU" sz="20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340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Helvetica Neue" panose="02000806000000020004" pitchFamily="2" charset="-52"/>
              </a:rPr>
              <a:t>Про компанию </a:t>
            </a:r>
            <a:r>
              <a:rPr lang="ru-RU" dirty="0" smtClean="0">
                <a:latin typeface="Helvetica Neue" panose="02000806000000020004" pitchFamily="2" charset="-52"/>
              </a:rPr>
              <a:t>«</a:t>
            </a:r>
            <a:r>
              <a:rPr lang="ru-RU" dirty="0" err="1" smtClean="0">
                <a:latin typeface="Helvetica Neue" panose="02000806000000020004" pitchFamily="2" charset="-52"/>
              </a:rPr>
              <a:t>Клеверенс</a:t>
            </a:r>
            <a:r>
              <a:rPr lang="ru-RU" dirty="0" smtClean="0">
                <a:latin typeface="Helvetica Neue" panose="02000806000000020004" pitchFamily="2" charset="-52"/>
              </a:rPr>
              <a:t>»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652"/>
            <a:ext cx="10858501" cy="476044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Cyr" panose="02000503040000020004" pitchFamily="2" charset="-52"/>
              </a:rPr>
              <a:t>«</a:t>
            </a:r>
            <a:r>
              <a:rPr lang="ru-RU" sz="3200" dirty="0" err="1" smtClean="0">
                <a:latin typeface="HelveticaNeueCyr" panose="02000503040000020004" pitchFamily="2" charset="-52"/>
              </a:rPr>
              <a:t>Клеверенс</a:t>
            </a:r>
            <a:r>
              <a:rPr lang="ru-RU" sz="3200" dirty="0" smtClean="0">
                <a:latin typeface="HelveticaNeueCyr" panose="02000503040000020004" pitchFamily="2" charset="-52"/>
              </a:rPr>
              <a:t>»</a:t>
            </a:r>
            <a:r>
              <a:rPr lang="ru-RU" sz="2000" dirty="0" smtClean="0">
                <a:latin typeface="HelveticaNeueCyr" panose="02000503040000020004" pitchFamily="2" charset="-52"/>
              </a:rPr>
              <a:t> — </a:t>
            </a:r>
            <a:r>
              <a:rPr lang="ru-RU" sz="2400" dirty="0" smtClean="0">
                <a:latin typeface="HelveticaNeueCyr" panose="02000503040000020004" pitchFamily="2" charset="-52"/>
              </a:rPr>
              <a:t>российский разработчик мобильных систем учёта по </a:t>
            </a:r>
            <a:r>
              <a:rPr lang="ru-RU" sz="2400" dirty="0" err="1" smtClean="0">
                <a:latin typeface="HelveticaNeueCyr" panose="02000503040000020004" pitchFamily="2" charset="-52"/>
              </a:rPr>
              <a:t>штрихкодам</a:t>
            </a:r>
            <a:r>
              <a:rPr lang="ru-RU" sz="2400" dirty="0" smtClean="0">
                <a:latin typeface="HelveticaNeueCyr" panose="02000503040000020004" pitchFamily="2" charset="-52"/>
              </a:rPr>
              <a:t> и радиочастотным меткам. </a:t>
            </a:r>
            <a:endParaRPr lang="en-US" sz="2400" dirty="0" smtClean="0">
              <a:latin typeface="HelveticaNeueCyr" panose="02000503040000020004" pitchFamily="2" charset="-52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400" dirty="0" smtClean="0">
                <a:latin typeface="HelveticaNeueCyr" panose="02000503040000020004" pitchFamily="2" charset="-52"/>
              </a:rPr>
              <a:t>Уже 15 лет создают программы для решения бизнес задач в розничной и оптовой торговле, производственных организациях, нефтедобывающих компаний, а также государственного сектора.</a:t>
            </a:r>
            <a:endParaRPr lang="ru-RU" sz="2400" dirty="0">
              <a:latin typeface="HelveticaNeueCyr" panose="02000503040000020004" pitchFamily="2" charset="-52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400" dirty="0" smtClean="0">
                <a:latin typeface="HelveticaNeueCyr" panose="02000503040000020004" pitchFamily="2" charset="-52"/>
              </a:rPr>
              <a:t>Программное обеспечение «</a:t>
            </a:r>
            <a:r>
              <a:rPr lang="ru-RU" sz="2400" dirty="0" err="1" smtClean="0">
                <a:latin typeface="HelveticaNeueCyr" panose="02000503040000020004" pitchFamily="2" charset="-52"/>
              </a:rPr>
              <a:t>Клеверенс</a:t>
            </a:r>
            <a:r>
              <a:rPr lang="ru-RU" sz="2400" dirty="0" smtClean="0">
                <a:latin typeface="HelveticaNeueCyr" panose="02000503040000020004" pitchFamily="2" charset="-52"/>
              </a:rPr>
              <a:t>» работает с большинством моделей современного оборудования, представленного на российском рынке и используемого для решения задач мобильной автоматизации сбора данных, маркировки и учёта. Это позволяет компании держать устойчиво высокую долю в сегменте ПО для терминалов сбора данных, мобильных принтеров и RFID. </a:t>
            </a:r>
          </a:p>
          <a:p>
            <a:pPr marL="0" indent="0">
              <a:lnSpc>
                <a:spcPct val="160000"/>
              </a:lnSpc>
              <a:buNone/>
            </a:pPr>
            <a:endParaRPr lang="ru-RU" sz="20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128" y="1127033"/>
            <a:ext cx="9880329" cy="869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HelveticaNeueCyr" panose="02000503040000020004" pitchFamily="2" charset="-52"/>
              </a:rPr>
              <a:t>Каждый 9-й продаваемый терминал сбора данных в России работает на программном обеспечении «</a:t>
            </a:r>
            <a:r>
              <a:rPr lang="ru-RU" sz="2400" dirty="0" err="1">
                <a:latin typeface="HelveticaNeueCyr" panose="02000503040000020004" pitchFamily="2" charset="-52"/>
              </a:rPr>
              <a:t>Клеверенс</a:t>
            </a:r>
            <a:r>
              <a:rPr lang="ru-RU" sz="2400" dirty="0" smtClean="0">
                <a:latin typeface="HelveticaNeueCyr" panose="02000503040000020004" pitchFamily="2" charset="-52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965" y1="19504" x2="14160" y2="81206"/>
                        <a14:foregroundMark x1="3613" y1="25532" x2="4297" y2="79787"/>
                        <a14:foregroundMark x1="24121" y1="18440" x2="24805" y2="81206"/>
                        <a14:foregroundMark x1="34766" y1="25177" x2="34961" y2="79787"/>
                        <a14:foregroundMark x1="61035" y1="25177" x2="61230" y2="79078"/>
                        <a14:foregroundMark x1="71094" y1="19149" x2="71191" y2="78014"/>
                        <a14:foregroundMark x1="82422" y1="25532" x2="81641" y2="79787"/>
                        <a14:foregroundMark x1="92090" y1="18085" x2="92285" y2="80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1" y="2577888"/>
            <a:ext cx="11442944" cy="315128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0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585051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 Neue" panose="02000806000000020004" pitchFamily="2" charset="-52"/>
              </a:rPr>
              <a:t>Показатели за 2019</a:t>
            </a:r>
            <a:endParaRPr lang="ru-RU" b="1" dirty="0">
              <a:latin typeface="Helvetica Neue" panose="02000806000000020004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3161" y="3032164"/>
            <a:ext cx="2863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Helvetica Neue" panose="02000806000000020004" pitchFamily="2" charset="-52"/>
              </a:rPr>
              <a:t>17649</a:t>
            </a:r>
            <a:endParaRPr lang="ru-RU" dirty="0">
              <a:latin typeface="Helvetica Neue" panose="02000806000000020004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9457" y="4379775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HelveticaNeueCyr" panose="02000503040000020004" pitchFamily="2" charset="-52"/>
              </a:rPr>
              <a:t>Новых </a:t>
            </a:r>
            <a:r>
              <a:rPr lang="ru-RU" dirty="0">
                <a:latin typeface="HelveticaNeueCyr" panose="02000503040000020004" pitchFamily="2" charset="-52"/>
              </a:rPr>
              <a:t>мобильных рабочих </a:t>
            </a:r>
            <a:r>
              <a:rPr lang="ru-RU" dirty="0" smtClean="0">
                <a:latin typeface="HelveticaNeueCyr" panose="02000503040000020004" pitchFamily="2" charset="-52"/>
              </a:rPr>
              <a:t>мест</a:t>
            </a:r>
          </a:p>
          <a:p>
            <a:pPr algn="ctr"/>
            <a:r>
              <a:rPr lang="ru-RU" dirty="0" smtClean="0">
                <a:latin typeface="HelveticaNeueCyr" panose="02000503040000020004" pitchFamily="2" charset="-52"/>
              </a:rPr>
              <a:t>с </a:t>
            </a:r>
            <a:r>
              <a:rPr lang="ru-RU" dirty="0">
                <a:latin typeface="HelveticaNeueCyr" panose="02000503040000020004" pitchFamily="2" charset="-52"/>
              </a:rPr>
              <a:t>софтом </a:t>
            </a:r>
            <a:r>
              <a:rPr lang="ru-RU" dirty="0" err="1">
                <a:latin typeface="HelveticaNeueCyr" panose="02000503040000020004" pitchFamily="2" charset="-52"/>
              </a:rPr>
              <a:t>Клеверенс</a:t>
            </a:r>
            <a:endParaRPr lang="ru-RU" dirty="0">
              <a:latin typeface="HelveticaNeueCyr" panose="02000503040000020004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8" y="2578396"/>
            <a:ext cx="5509270" cy="2933507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086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585051"/>
            <a:ext cx="10515600" cy="1325563"/>
          </a:xfrm>
        </p:spPr>
        <p:txBody>
          <a:bodyPr/>
          <a:lstStyle/>
          <a:p>
            <a:r>
              <a:rPr lang="ru-RU" b="1" dirty="0">
                <a:latin typeface="Helvetica Neue" panose="02000806000000020004" pitchFamily="2" charset="-52"/>
              </a:rPr>
              <a:t>Продуктовый портфель</a:t>
            </a: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119543E-C1F1-45A9-B0EF-9F8EC3F13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93" y="1881317"/>
            <a:ext cx="2030841" cy="17162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E83A7E-98AD-45EB-91F8-781E0D29A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68" y="1884460"/>
            <a:ext cx="2134254" cy="171306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8E258E4-50B5-44A0-A8A4-94F449373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92" y="1877129"/>
            <a:ext cx="2134254" cy="17119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дит, монитор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B58D923-76C5-4CDA-9398-65B3010FED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18" y="4017244"/>
            <a:ext cx="2084755" cy="17116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AAA6861-F096-4437-93B8-475471062F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76" y="1881316"/>
            <a:ext cx="2030842" cy="17162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7D079B9-820E-4207-B968-17EF6C88F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32" y="4025696"/>
            <a:ext cx="2123560" cy="17075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0891832-DD1B-4B3A-A293-A51C9B364D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04" y="1885872"/>
            <a:ext cx="2088308" cy="1679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D3D4DC1-F97F-4240-9745-2B159F442A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b="4905"/>
          <a:stretch/>
        </p:blipFill>
        <p:spPr>
          <a:xfrm>
            <a:off x="1390087" y="4004133"/>
            <a:ext cx="2134253" cy="173340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0667388-2E95-4FA5-9760-CFFB215FEE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21" y="4044998"/>
            <a:ext cx="2141681" cy="171902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C36A3B9-EFB7-44FE-8BA5-A1E2844780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88" y="1881317"/>
            <a:ext cx="2030841" cy="171620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B53340C-8C5E-4757-BEA2-DA8469564C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47" y="4047817"/>
            <a:ext cx="2030841" cy="17162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0A452C6-5906-4E93-8457-D2C8BAFCE02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87" y="4044998"/>
            <a:ext cx="1236935" cy="17190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4E27201-F5CC-4A8F-8815-ED3A43D273C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93" y="4044998"/>
            <a:ext cx="1236936" cy="1719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F575489-4B9F-4510-B031-1D8D5A5E9D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79" y="1877011"/>
            <a:ext cx="2134254" cy="17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585051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 Neue" panose="02000806000000020004" pitchFamily="2" charset="-52"/>
              </a:rPr>
              <a:t>Преимущества софта «</a:t>
            </a:r>
            <a:r>
              <a:rPr lang="ru-RU" b="1" dirty="0" err="1" smtClean="0">
                <a:latin typeface="Helvetica Neue" panose="02000806000000020004" pitchFamily="2" charset="-52"/>
              </a:rPr>
              <a:t>Клеверенс</a:t>
            </a:r>
            <a:r>
              <a:rPr lang="ru-RU" b="1" dirty="0" smtClean="0">
                <a:latin typeface="Helvetica Neue" panose="02000806000000020004" pitchFamily="2" charset="-52"/>
              </a:rPr>
              <a:t>»</a:t>
            </a:r>
            <a:endParaRPr lang="ru-RU" b="1" dirty="0">
              <a:latin typeface="Helvetica Neue" panose="02000806000000020004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A738EE-20D0-4BB0-8699-F5F300F3F088}"/>
              </a:ext>
            </a:extLst>
          </p:cNvPr>
          <p:cNvSpPr txBox="1"/>
          <p:nvPr/>
        </p:nvSpPr>
        <p:spPr>
          <a:xfrm>
            <a:off x="8906507" y="3963852"/>
            <a:ext cx="269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806000000020004" pitchFamily="2" charset="-52"/>
                <a:cs typeface="Calibri" panose="020F0502020204030204" pitchFamily="34" charset="0"/>
              </a:rPr>
              <a:t>Android + Windows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60B3F7-6367-44DF-897B-C097E9109E37}"/>
              </a:ext>
            </a:extLst>
          </p:cNvPr>
          <p:cNvSpPr txBox="1"/>
          <p:nvPr/>
        </p:nvSpPr>
        <p:spPr>
          <a:xfrm>
            <a:off x="8911377" y="4437026"/>
            <a:ext cx="26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HelveticaNeueCyr" panose="02000503040000020004" pitchFamily="2" charset="-52"/>
                <a:cs typeface="Calibri" panose="020F0502020204030204" pitchFamily="34" charset="0"/>
              </a:rPr>
              <a:t>Поддержка как </a:t>
            </a:r>
            <a:r>
              <a:rPr lang="en-US" sz="1600" dirty="0">
                <a:latin typeface="HelveticaNeueCyr" panose="02000503040000020004" pitchFamily="2" charset="-52"/>
                <a:cs typeface="Calibri" panose="020F0502020204030204" pitchFamily="34" charset="0"/>
              </a:rPr>
              <a:t>Windows CE / Mobile, </a:t>
            </a:r>
            <a:r>
              <a:rPr lang="ru-RU" sz="1600" dirty="0">
                <a:latin typeface="HelveticaNeueCyr" panose="02000503040000020004" pitchFamily="2" charset="-52"/>
                <a:cs typeface="Calibri" panose="020F0502020204030204" pitchFamily="34" charset="0"/>
              </a:rPr>
              <a:t>так и </a:t>
            </a:r>
            <a:r>
              <a:rPr lang="en-US" sz="1600" dirty="0">
                <a:latin typeface="HelveticaNeueCyr" panose="02000503040000020004" pitchFamily="2" charset="-52"/>
                <a:cs typeface="Calibri" panose="020F0502020204030204" pitchFamily="34" charset="0"/>
              </a:rPr>
              <a:t>Android</a:t>
            </a:r>
            <a:endParaRPr lang="ru-RU" sz="1600" b="1" dirty="0">
              <a:latin typeface="HelveticaNeueCyr" panose="02000503040000020004" pitchFamily="2" charset="-52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AA738EE-20D0-4BB0-8699-F5F300F3F088}"/>
              </a:ext>
            </a:extLst>
          </p:cNvPr>
          <p:cNvSpPr txBox="1"/>
          <p:nvPr/>
        </p:nvSpPr>
        <p:spPr>
          <a:xfrm>
            <a:off x="217696" y="3963852"/>
            <a:ext cx="340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Helvetica Neue" panose="02000806000000020004" pitchFamily="2" charset="-52"/>
                <a:cs typeface="Calibri" panose="020F0502020204030204" pitchFamily="34" charset="0"/>
              </a:rPr>
              <a:t>Онлайн/</a:t>
            </a:r>
            <a:r>
              <a:rPr lang="ru-RU" sz="2400" dirty="0" err="1">
                <a:latin typeface="Helvetica Neue" panose="02000806000000020004" pitchFamily="2" charset="-52"/>
                <a:cs typeface="Calibri" panose="020F0502020204030204" pitchFamily="34" charset="0"/>
              </a:rPr>
              <a:t>Оффлайн</a:t>
            </a:r>
            <a:endParaRPr lang="en-US" sz="2400" dirty="0">
              <a:latin typeface="Helvetica Neue" panose="02000806000000020004" pitchFamily="2" charset="-52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060B3F7-6367-44DF-897B-C097E9109E37}"/>
              </a:ext>
            </a:extLst>
          </p:cNvPr>
          <p:cNvSpPr txBox="1"/>
          <p:nvPr/>
        </p:nvSpPr>
        <p:spPr>
          <a:xfrm>
            <a:off x="750515" y="4433212"/>
            <a:ext cx="240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HelveticaNeueCyr" panose="02000503040000020004" pitchFamily="2" charset="-52"/>
                <a:cs typeface="Calibri" panose="020F0502020204030204" pitchFamily="34" charset="0"/>
              </a:rPr>
              <a:t>Не привязано к кассе или компьютеру со сканером</a:t>
            </a:r>
            <a:r>
              <a:rPr lang="ru-RU" sz="1600" dirty="0" smtClean="0">
                <a:latin typeface="HelveticaNeueCyr" panose="02000503040000020004" pitchFamily="2" charset="-52"/>
                <a:cs typeface="Calibri" panose="020F0502020204030204" pitchFamily="34" charset="0"/>
              </a:rPr>
              <a:t>.</a:t>
            </a:r>
            <a:endParaRPr lang="ru-RU" sz="1600" dirty="0">
              <a:latin typeface="HelveticaNeueCyr" panose="02000503040000020004" pitchFamily="2" charset="-52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AA738EE-20D0-4BB0-8699-F5F300F3F088}"/>
              </a:ext>
            </a:extLst>
          </p:cNvPr>
          <p:cNvSpPr txBox="1"/>
          <p:nvPr/>
        </p:nvSpPr>
        <p:spPr>
          <a:xfrm>
            <a:off x="3678753" y="3963852"/>
            <a:ext cx="18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Helvetica Neue" panose="02000806000000020004" pitchFamily="2" charset="-52"/>
                <a:cs typeface="Calibri" panose="020F0502020204030204" pitchFamily="34" charset="0"/>
              </a:rPr>
              <a:t>Разработка</a:t>
            </a:r>
            <a:endParaRPr lang="en-US" sz="2400" dirty="0">
              <a:latin typeface="Helvetica Neue" panose="02000806000000020004" pitchFamily="2" charset="-52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060B3F7-6367-44DF-897B-C097E9109E37}"/>
              </a:ext>
            </a:extLst>
          </p:cNvPr>
          <p:cNvSpPr txBox="1"/>
          <p:nvPr/>
        </p:nvSpPr>
        <p:spPr>
          <a:xfrm>
            <a:off x="3486489" y="4433212"/>
            <a:ext cx="2267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HelveticaNeueCyr" panose="02000503040000020004" pitchFamily="2" charset="-52"/>
              </a:rPr>
              <a:t>Встроенные средства разработки для проектных внедрений</a:t>
            </a:r>
            <a:endParaRPr lang="ru-RU" sz="1600" b="1" dirty="0">
              <a:latin typeface="HelveticaNeueCyr" panose="02000503040000020004" pitchFamily="2" charset="-52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19" y="2577032"/>
            <a:ext cx="2058893" cy="1087096"/>
          </a:xfrm>
          <a:prstGeom prst="rect">
            <a:avLst/>
          </a:prstGeom>
          <a:effectLst>
            <a:outerShdw blurRad="50800" dist="50800" dir="798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17291" r="15445" b="20997"/>
          <a:stretch/>
        </p:blipFill>
        <p:spPr>
          <a:xfrm>
            <a:off x="1136178" y="2690279"/>
            <a:ext cx="1583031" cy="1060739"/>
          </a:xfrm>
          <a:prstGeom prst="rect">
            <a:avLst/>
          </a:prstGeom>
          <a:effectLst>
            <a:outerShdw blurRad="50800" dist="50800" dir="798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59" y="2618680"/>
            <a:ext cx="1224738" cy="1061145"/>
          </a:xfrm>
          <a:prstGeom prst="rect">
            <a:avLst/>
          </a:prstGeom>
          <a:effectLst>
            <a:outerShdw blurRad="50800" dist="508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AA738EE-20D0-4BB0-8699-F5F300F3F088}"/>
              </a:ext>
            </a:extLst>
          </p:cNvPr>
          <p:cNvSpPr txBox="1"/>
          <p:nvPr/>
        </p:nvSpPr>
        <p:spPr>
          <a:xfrm>
            <a:off x="6542515" y="3963852"/>
            <a:ext cx="18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Helvetica Neue" panose="02000806000000020004" pitchFamily="2" charset="-52"/>
                <a:cs typeface="Calibri" panose="020F0502020204030204" pitchFamily="34" charset="0"/>
              </a:rPr>
              <a:t>Интеграция</a:t>
            </a:r>
            <a:endParaRPr lang="en-US" sz="2400" dirty="0">
              <a:latin typeface="Helvetica Neue" panose="02000806000000020004" pitchFamily="2" charset="-52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060B3F7-6367-44DF-897B-C097E9109E37}"/>
              </a:ext>
            </a:extLst>
          </p:cNvPr>
          <p:cNvSpPr txBox="1"/>
          <p:nvPr/>
        </p:nvSpPr>
        <p:spPr>
          <a:xfrm>
            <a:off x="6208262" y="4425517"/>
            <a:ext cx="2493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HelveticaNeueCyr" panose="02000503040000020004" pitchFamily="2" charset="-52"/>
              </a:rPr>
              <a:t>Готовая интеграция с более чем с 60ю учетными и торговыми системами, конфигурациями 1С,  </a:t>
            </a:r>
            <a:r>
              <a:rPr lang="en-US" sz="1600" dirty="0" smtClean="0">
                <a:latin typeface="HelveticaNeueCyr" panose="02000503040000020004" pitchFamily="2" charset="-52"/>
              </a:rPr>
              <a:t>SAP R/3, Axapta &amp; NAV</a:t>
            </a:r>
            <a:endParaRPr lang="ru-RU" sz="1600" b="1" dirty="0">
              <a:latin typeface="HelveticaNeueCyr" panose="02000503040000020004" pitchFamily="2" charset="-52"/>
              <a:cs typeface="Calibri" panose="020F050202020403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68" b="93810" l="17917" r="77917">
                        <a14:foregroundMark x1="53833" y1="26032" x2="62667" y2="58889"/>
                        <a14:foregroundMark x1="23721" y1="39024" x2="24651" y2="44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23955" r="18964" b="2178"/>
          <a:stretch/>
        </p:blipFill>
        <p:spPr>
          <a:xfrm>
            <a:off x="6312257" y="2390111"/>
            <a:ext cx="2285486" cy="1386333"/>
          </a:xfrm>
          <a:prstGeom prst="rect">
            <a:avLst/>
          </a:prstGeom>
          <a:effectLst>
            <a:outerShdw blurRad="50800" dist="50800" dir="198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5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0453302">
            <a:off x="-1808320" y="-692045"/>
            <a:ext cx="4483100" cy="3127613"/>
          </a:xfrm>
          <a:prstGeom prst="roundRect">
            <a:avLst/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453302">
            <a:off x="-2061230" y="-806949"/>
            <a:ext cx="4483100" cy="3127613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9"/>
          <p:cNvSpPr/>
          <p:nvPr/>
        </p:nvSpPr>
        <p:spPr>
          <a:xfrm rot="13518325">
            <a:off x="3588199" y="-58411"/>
            <a:ext cx="7275642" cy="7381406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01002"/>
              <a:gd name="connsiteY0" fmla="*/ 499189 h 7313553"/>
              <a:gd name="connsiteX1" fmla="*/ 1316473 w 7301002"/>
              <a:gd name="connsiteY1" fmla="*/ 0 h 7313553"/>
              <a:gd name="connsiteX2" fmla="*/ 2148466 w 7301002"/>
              <a:gd name="connsiteY2" fmla="*/ 5015377 h 7313553"/>
              <a:gd name="connsiteX3" fmla="*/ 7301002 w 7301002"/>
              <a:gd name="connsiteY3" fmla="*/ 6580361 h 7313553"/>
              <a:gd name="connsiteX4" fmla="*/ 7245398 w 7301002"/>
              <a:gd name="connsiteY4" fmla="*/ 7313553 h 7313553"/>
              <a:gd name="connsiteX5" fmla="*/ 977508 w 7301002"/>
              <a:gd name="connsiteY5" fmla="*/ 6071567 h 7313553"/>
              <a:gd name="connsiteX6" fmla="*/ 0 w 7301002"/>
              <a:gd name="connsiteY6" fmla="*/ 499189 h 7313553"/>
              <a:gd name="connsiteX0" fmla="*/ 0 w 7301002"/>
              <a:gd name="connsiteY0" fmla="*/ 51298 h 6865662"/>
              <a:gd name="connsiteX1" fmla="*/ 685744 w 7301002"/>
              <a:gd name="connsiteY1" fmla="*/ 0 h 6865662"/>
              <a:gd name="connsiteX2" fmla="*/ 2148466 w 7301002"/>
              <a:gd name="connsiteY2" fmla="*/ 4567486 h 6865662"/>
              <a:gd name="connsiteX3" fmla="*/ 7301002 w 7301002"/>
              <a:gd name="connsiteY3" fmla="*/ 6132470 h 6865662"/>
              <a:gd name="connsiteX4" fmla="*/ 7245398 w 7301002"/>
              <a:gd name="connsiteY4" fmla="*/ 6865662 h 6865662"/>
              <a:gd name="connsiteX5" fmla="*/ 977508 w 7301002"/>
              <a:gd name="connsiteY5" fmla="*/ 5623676 h 6865662"/>
              <a:gd name="connsiteX6" fmla="*/ 0 w 7301002"/>
              <a:gd name="connsiteY6" fmla="*/ 51298 h 6865662"/>
              <a:gd name="connsiteX0" fmla="*/ 0 w 7301002"/>
              <a:gd name="connsiteY0" fmla="*/ 170591 h 6984955"/>
              <a:gd name="connsiteX1" fmla="*/ 321403 w 7301002"/>
              <a:gd name="connsiteY1" fmla="*/ 0 h 6984955"/>
              <a:gd name="connsiteX2" fmla="*/ 2148466 w 7301002"/>
              <a:gd name="connsiteY2" fmla="*/ 4686779 h 6984955"/>
              <a:gd name="connsiteX3" fmla="*/ 7301002 w 7301002"/>
              <a:gd name="connsiteY3" fmla="*/ 6251763 h 6984955"/>
              <a:gd name="connsiteX4" fmla="*/ 7245398 w 7301002"/>
              <a:gd name="connsiteY4" fmla="*/ 6984955 h 6984955"/>
              <a:gd name="connsiteX5" fmla="*/ 977508 w 7301002"/>
              <a:gd name="connsiteY5" fmla="*/ 5742969 h 6984955"/>
              <a:gd name="connsiteX6" fmla="*/ 0 w 730100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977508 w 7275642"/>
              <a:gd name="connsiteY5" fmla="*/ 5742969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148466 w 7275642"/>
              <a:gd name="connsiteY2" fmla="*/ 4686779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170591 h 6984955"/>
              <a:gd name="connsiteX1" fmla="*/ 321403 w 7275642"/>
              <a:gd name="connsiteY1" fmla="*/ 0 h 6984955"/>
              <a:gd name="connsiteX2" fmla="*/ 2216176 w 7275642"/>
              <a:gd name="connsiteY2" fmla="*/ 4753771 h 6984955"/>
              <a:gd name="connsiteX3" fmla="*/ 7275642 w 7275642"/>
              <a:gd name="connsiteY3" fmla="*/ 6548251 h 6984955"/>
              <a:gd name="connsiteX4" fmla="*/ 7245398 w 7275642"/>
              <a:gd name="connsiteY4" fmla="*/ 6984955 h 6984955"/>
              <a:gd name="connsiteX5" fmla="*/ 1287251 w 7275642"/>
              <a:gd name="connsiteY5" fmla="*/ 5727847 h 6984955"/>
              <a:gd name="connsiteX6" fmla="*/ 0 w 7275642"/>
              <a:gd name="connsiteY6" fmla="*/ 170591 h 6984955"/>
              <a:gd name="connsiteX0" fmla="*/ 0 w 7275642"/>
              <a:gd name="connsiteY0" fmla="*/ 511295 h 7325659"/>
              <a:gd name="connsiteX1" fmla="*/ 1060468 w 7275642"/>
              <a:gd name="connsiteY1" fmla="*/ 0 h 7325659"/>
              <a:gd name="connsiteX2" fmla="*/ 2216176 w 7275642"/>
              <a:gd name="connsiteY2" fmla="*/ 5094475 h 7325659"/>
              <a:gd name="connsiteX3" fmla="*/ 7275642 w 7275642"/>
              <a:gd name="connsiteY3" fmla="*/ 6888955 h 7325659"/>
              <a:gd name="connsiteX4" fmla="*/ 7245398 w 7275642"/>
              <a:gd name="connsiteY4" fmla="*/ 7325659 h 7325659"/>
              <a:gd name="connsiteX5" fmla="*/ 1287251 w 7275642"/>
              <a:gd name="connsiteY5" fmla="*/ 6068551 h 7325659"/>
              <a:gd name="connsiteX6" fmla="*/ 0 w 7275642"/>
              <a:gd name="connsiteY6" fmla="*/ 511295 h 7325659"/>
              <a:gd name="connsiteX0" fmla="*/ 0 w 7275642"/>
              <a:gd name="connsiteY0" fmla="*/ 567042 h 7381406"/>
              <a:gd name="connsiteX1" fmla="*/ 1410405 w 7275642"/>
              <a:gd name="connsiteY1" fmla="*/ 0 h 7381406"/>
              <a:gd name="connsiteX2" fmla="*/ 2216176 w 7275642"/>
              <a:gd name="connsiteY2" fmla="*/ 5150222 h 7381406"/>
              <a:gd name="connsiteX3" fmla="*/ 7275642 w 7275642"/>
              <a:gd name="connsiteY3" fmla="*/ 6944702 h 7381406"/>
              <a:gd name="connsiteX4" fmla="*/ 7245398 w 7275642"/>
              <a:gd name="connsiteY4" fmla="*/ 7381406 h 7381406"/>
              <a:gd name="connsiteX5" fmla="*/ 1287251 w 7275642"/>
              <a:gd name="connsiteY5" fmla="*/ 6124298 h 7381406"/>
              <a:gd name="connsiteX6" fmla="*/ 0 w 7275642"/>
              <a:gd name="connsiteY6" fmla="*/ 567042 h 73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5642" h="7381406">
                <a:moveTo>
                  <a:pt x="0" y="567042"/>
                </a:moveTo>
                <a:lnTo>
                  <a:pt x="1410405" y="0"/>
                </a:lnTo>
                <a:lnTo>
                  <a:pt x="2216176" y="5150222"/>
                </a:lnTo>
                <a:lnTo>
                  <a:pt x="7275642" y="6944702"/>
                </a:lnTo>
                <a:lnTo>
                  <a:pt x="7245398" y="7381406"/>
                </a:lnTo>
                <a:lnTo>
                  <a:pt x="1287251" y="6124298"/>
                </a:lnTo>
                <a:lnTo>
                  <a:pt x="0" y="567042"/>
                </a:lnTo>
                <a:close/>
              </a:path>
            </a:pathLst>
          </a:cu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9"/>
          <p:cNvSpPr/>
          <p:nvPr/>
        </p:nvSpPr>
        <p:spPr>
          <a:xfrm rot="13518325">
            <a:off x="5741087" y="-95296"/>
            <a:ext cx="7596513" cy="7624300"/>
          </a:xfrm>
          <a:custGeom>
            <a:avLst/>
            <a:gdLst>
              <a:gd name="connsiteX0" fmla="*/ 0 w 6773152"/>
              <a:gd name="connsiteY0" fmla="*/ 0 h 6668706"/>
              <a:gd name="connsiteX1" fmla="*/ 1170958 w 6773152"/>
              <a:gd name="connsiteY1" fmla="*/ 0 h 6668706"/>
              <a:gd name="connsiteX2" fmla="*/ 1170958 w 6773152"/>
              <a:gd name="connsiteY2" fmla="*/ 5612516 h 6668706"/>
              <a:gd name="connsiteX3" fmla="*/ 6773152 w 6773152"/>
              <a:gd name="connsiteY3" fmla="*/ 5612516 h 6668706"/>
              <a:gd name="connsiteX4" fmla="*/ 6773152 w 6773152"/>
              <a:gd name="connsiteY4" fmla="*/ 6668706 h 6668706"/>
              <a:gd name="connsiteX5" fmla="*/ 0 w 6773152"/>
              <a:gd name="connsiteY5" fmla="*/ 6668706 h 6668706"/>
              <a:gd name="connsiteX6" fmla="*/ 0 w 6773152"/>
              <a:gd name="connsiteY6" fmla="*/ 0 h 6668706"/>
              <a:gd name="connsiteX0" fmla="*/ 0 w 6773152"/>
              <a:gd name="connsiteY0" fmla="*/ 0 h 7910692"/>
              <a:gd name="connsiteX1" fmla="*/ 1170958 w 6773152"/>
              <a:gd name="connsiteY1" fmla="*/ 0 h 7910692"/>
              <a:gd name="connsiteX2" fmla="*/ 1170958 w 6773152"/>
              <a:gd name="connsiteY2" fmla="*/ 5612516 h 7910692"/>
              <a:gd name="connsiteX3" fmla="*/ 6773152 w 6773152"/>
              <a:gd name="connsiteY3" fmla="*/ 5612516 h 7910692"/>
              <a:gd name="connsiteX4" fmla="*/ 6267890 w 6773152"/>
              <a:gd name="connsiteY4" fmla="*/ 7910692 h 7910692"/>
              <a:gd name="connsiteX5" fmla="*/ 0 w 6773152"/>
              <a:gd name="connsiteY5" fmla="*/ 6668706 h 7910692"/>
              <a:gd name="connsiteX6" fmla="*/ 0 w 6773152"/>
              <a:gd name="connsiteY6" fmla="*/ 0 h 7910692"/>
              <a:gd name="connsiteX0" fmla="*/ 0 w 6523465"/>
              <a:gd name="connsiteY0" fmla="*/ 0 h 7910692"/>
              <a:gd name="connsiteX1" fmla="*/ 1170958 w 6523465"/>
              <a:gd name="connsiteY1" fmla="*/ 0 h 7910692"/>
              <a:gd name="connsiteX2" fmla="*/ 1170958 w 6523465"/>
              <a:gd name="connsiteY2" fmla="*/ 5612516 h 7910692"/>
              <a:gd name="connsiteX3" fmla="*/ 6523465 w 6523465"/>
              <a:gd name="connsiteY3" fmla="*/ 6785787 h 7910692"/>
              <a:gd name="connsiteX4" fmla="*/ 6267890 w 6523465"/>
              <a:gd name="connsiteY4" fmla="*/ 7910692 h 7910692"/>
              <a:gd name="connsiteX5" fmla="*/ 0 w 6523465"/>
              <a:gd name="connsiteY5" fmla="*/ 6668706 h 7910692"/>
              <a:gd name="connsiteX6" fmla="*/ 0 w 6523465"/>
              <a:gd name="connsiteY6" fmla="*/ 0 h 7910692"/>
              <a:gd name="connsiteX0" fmla="*/ 0 w 7500973"/>
              <a:gd name="connsiteY0" fmla="*/ 1096328 h 7910692"/>
              <a:gd name="connsiteX1" fmla="*/ 2148466 w 7500973"/>
              <a:gd name="connsiteY1" fmla="*/ 0 h 7910692"/>
              <a:gd name="connsiteX2" fmla="*/ 2148466 w 7500973"/>
              <a:gd name="connsiteY2" fmla="*/ 5612516 h 7910692"/>
              <a:gd name="connsiteX3" fmla="*/ 7500973 w 7500973"/>
              <a:gd name="connsiteY3" fmla="*/ 6785787 h 7910692"/>
              <a:gd name="connsiteX4" fmla="*/ 7245398 w 7500973"/>
              <a:gd name="connsiteY4" fmla="*/ 7910692 h 7910692"/>
              <a:gd name="connsiteX5" fmla="*/ 977508 w 7500973"/>
              <a:gd name="connsiteY5" fmla="*/ 6668706 h 7910692"/>
              <a:gd name="connsiteX6" fmla="*/ 0 w 7500973"/>
              <a:gd name="connsiteY6" fmla="*/ 1096328 h 7910692"/>
              <a:gd name="connsiteX0" fmla="*/ 0 w 7500973"/>
              <a:gd name="connsiteY0" fmla="*/ 403676 h 7218040"/>
              <a:gd name="connsiteX1" fmla="*/ 1087982 w 7500973"/>
              <a:gd name="connsiteY1" fmla="*/ 0 h 7218040"/>
              <a:gd name="connsiteX2" fmla="*/ 2148466 w 7500973"/>
              <a:gd name="connsiteY2" fmla="*/ 4919864 h 7218040"/>
              <a:gd name="connsiteX3" fmla="*/ 7500973 w 7500973"/>
              <a:gd name="connsiteY3" fmla="*/ 6093135 h 7218040"/>
              <a:gd name="connsiteX4" fmla="*/ 7245398 w 7500973"/>
              <a:gd name="connsiteY4" fmla="*/ 7218040 h 7218040"/>
              <a:gd name="connsiteX5" fmla="*/ 977508 w 7500973"/>
              <a:gd name="connsiteY5" fmla="*/ 5976054 h 7218040"/>
              <a:gd name="connsiteX6" fmla="*/ 0 w 7500973"/>
              <a:gd name="connsiteY6" fmla="*/ 403676 h 7218040"/>
              <a:gd name="connsiteX0" fmla="*/ 0 w 7500973"/>
              <a:gd name="connsiteY0" fmla="*/ 499189 h 7313553"/>
              <a:gd name="connsiteX1" fmla="*/ 1316473 w 7500973"/>
              <a:gd name="connsiteY1" fmla="*/ 0 h 7313553"/>
              <a:gd name="connsiteX2" fmla="*/ 2148466 w 7500973"/>
              <a:gd name="connsiteY2" fmla="*/ 5015377 h 7313553"/>
              <a:gd name="connsiteX3" fmla="*/ 7500973 w 7500973"/>
              <a:gd name="connsiteY3" fmla="*/ 6188648 h 7313553"/>
              <a:gd name="connsiteX4" fmla="*/ 7245398 w 7500973"/>
              <a:gd name="connsiteY4" fmla="*/ 7313553 h 7313553"/>
              <a:gd name="connsiteX5" fmla="*/ 977508 w 7500973"/>
              <a:gd name="connsiteY5" fmla="*/ 6071567 h 7313553"/>
              <a:gd name="connsiteX6" fmla="*/ 0 w 7500973"/>
              <a:gd name="connsiteY6" fmla="*/ 499189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843175 w 7366640"/>
              <a:gd name="connsiteY5" fmla="*/ 6071567 h 7313553"/>
              <a:gd name="connsiteX6" fmla="*/ 0 w 7366640"/>
              <a:gd name="connsiteY6" fmla="*/ 471531 h 7313553"/>
              <a:gd name="connsiteX0" fmla="*/ 0 w 7366640"/>
              <a:gd name="connsiteY0" fmla="*/ 471531 h 7313553"/>
              <a:gd name="connsiteX1" fmla="*/ 1182140 w 7366640"/>
              <a:gd name="connsiteY1" fmla="*/ 0 h 7313553"/>
              <a:gd name="connsiteX2" fmla="*/ 2014133 w 7366640"/>
              <a:gd name="connsiteY2" fmla="*/ 5015377 h 7313553"/>
              <a:gd name="connsiteX3" fmla="*/ 7366640 w 7366640"/>
              <a:gd name="connsiteY3" fmla="*/ 6188648 h 7313553"/>
              <a:gd name="connsiteX4" fmla="*/ 7111065 w 7366640"/>
              <a:gd name="connsiteY4" fmla="*/ 7313553 h 7313553"/>
              <a:gd name="connsiteX5" fmla="*/ 990596 w 7366640"/>
              <a:gd name="connsiteY5" fmla="*/ 5976486 h 7313553"/>
              <a:gd name="connsiteX6" fmla="*/ 0 w 7366640"/>
              <a:gd name="connsiteY6" fmla="*/ 471531 h 7313553"/>
              <a:gd name="connsiteX0" fmla="*/ 0 w 7329810"/>
              <a:gd name="connsiteY0" fmla="*/ 471531 h 7313553"/>
              <a:gd name="connsiteX1" fmla="*/ 1182140 w 7329810"/>
              <a:gd name="connsiteY1" fmla="*/ 0 h 7313553"/>
              <a:gd name="connsiteX2" fmla="*/ 2014133 w 7329810"/>
              <a:gd name="connsiteY2" fmla="*/ 5015377 h 7313553"/>
              <a:gd name="connsiteX3" fmla="*/ 7329810 w 7329810"/>
              <a:gd name="connsiteY3" fmla="*/ 6848903 h 7313553"/>
              <a:gd name="connsiteX4" fmla="*/ 7111065 w 7329810"/>
              <a:gd name="connsiteY4" fmla="*/ 7313553 h 7313553"/>
              <a:gd name="connsiteX5" fmla="*/ 990596 w 7329810"/>
              <a:gd name="connsiteY5" fmla="*/ 5976486 h 7313553"/>
              <a:gd name="connsiteX6" fmla="*/ 0 w 7329810"/>
              <a:gd name="connsiteY6" fmla="*/ 471531 h 7313553"/>
              <a:gd name="connsiteX0" fmla="*/ 0 w 7329810"/>
              <a:gd name="connsiteY0" fmla="*/ 117572 h 6959594"/>
              <a:gd name="connsiteX1" fmla="*/ 484725 w 7329810"/>
              <a:gd name="connsiteY1" fmla="*/ 0 h 6959594"/>
              <a:gd name="connsiteX2" fmla="*/ 2014133 w 7329810"/>
              <a:gd name="connsiteY2" fmla="*/ 4661418 h 6959594"/>
              <a:gd name="connsiteX3" fmla="*/ 7329810 w 7329810"/>
              <a:gd name="connsiteY3" fmla="*/ 6494944 h 6959594"/>
              <a:gd name="connsiteX4" fmla="*/ 7111065 w 7329810"/>
              <a:gd name="connsiteY4" fmla="*/ 6959594 h 6959594"/>
              <a:gd name="connsiteX5" fmla="*/ 990596 w 7329810"/>
              <a:gd name="connsiteY5" fmla="*/ 5622527 h 6959594"/>
              <a:gd name="connsiteX6" fmla="*/ 0 w 7329810"/>
              <a:gd name="connsiteY6" fmla="*/ 117572 h 695959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990596 w 7329810"/>
              <a:gd name="connsiteY5" fmla="*/ 5690237 h 7027304"/>
              <a:gd name="connsiteX6" fmla="*/ 0 w 7329810"/>
              <a:gd name="connsiteY6" fmla="*/ 185282 h 7027304"/>
              <a:gd name="connsiteX0" fmla="*/ 0 w 7329810"/>
              <a:gd name="connsiteY0" fmla="*/ 185282 h 7027304"/>
              <a:gd name="connsiteX1" fmla="*/ 551605 w 7329810"/>
              <a:gd name="connsiteY1" fmla="*/ 0 h 7027304"/>
              <a:gd name="connsiteX2" fmla="*/ 2014133 w 7329810"/>
              <a:gd name="connsiteY2" fmla="*/ 4729128 h 7027304"/>
              <a:gd name="connsiteX3" fmla="*/ 7329810 w 7329810"/>
              <a:gd name="connsiteY3" fmla="*/ 6562654 h 7027304"/>
              <a:gd name="connsiteX4" fmla="*/ 7111065 w 7329810"/>
              <a:gd name="connsiteY4" fmla="*/ 7027304 h 7027304"/>
              <a:gd name="connsiteX5" fmla="*/ 1218992 w 7329810"/>
              <a:gd name="connsiteY5" fmla="*/ 5648606 h 7027304"/>
              <a:gd name="connsiteX6" fmla="*/ 0 w 7329810"/>
              <a:gd name="connsiteY6" fmla="*/ 185282 h 7027304"/>
              <a:gd name="connsiteX0" fmla="*/ 0 w 7423155"/>
              <a:gd name="connsiteY0" fmla="*/ 333957 h 7027304"/>
              <a:gd name="connsiteX1" fmla="*/ 644950 w 7423155"/>
              <a:gd name="connsiteY1" fmla="*/ 0 h 7027304"/>
              <a:gd name="connsiteX2" fmla="*/ 2107478 w 7423155"/>
              <a:gd name="connsiteY2" fmla="*/ 4729128 h 7027304"/>
              <a:gd name="connsiteX3" fmla="*/ 7423155 w 7423155"/>
              <a:gd name="connsiteY3" fmla="*/ 6562654 h 7027304"/>
              <a:gd name="connsiteX4" fmla="*/ 7204410 w 7423155"/>
              <a:gd name="connsiteY4" fmla="*/ 7027304 h 7027304"/>
              <a:gd name="connsiteX5" fmla="*/ 1312337 w 7423155"/>
              <a:gd name="connsiteY5" fmla="*/ 5648606 h 7027304"/>
              <a:gd name="connsiteX6" fmla="*/ 0 w 7423155"/>
              <a:gd name="connsiteY6" fmla="*/ 333957 h 7027304"/>
              <a:gd name="connsiteX0" fmla="*/ 0 w 7383027"/>
              <a:gd name="connsiteY0" fmla="*/ 293331 h 7027304"/>
              <a:gd name="connsiteX1" fmla="*/ 604822 w 7383027"/>
              <a:gd name="connsiteY1" fmla="*/ 0 h 7027304"/>
              <a:gd name="connsiteX2" fmla="*/ 2067350 w 7383027"/>
              <a:gd name="connsiteY2" fmla="*/ 4729128 h 7027304"/>
              <a:gd name="connsiteX3" fmla="*/ 7383027 w 7383027"/>
              <a:gd name="connsiteY3" fmla="*/ 6562654 h 7027304"/>
              <a:gd name="connsiteX4" fmla="*/ 7164282 w 7383027"/>
              <a:gd name="connsiteY4" fmla="*/ 7027304 h 7027304"/>
              <a:gd name="connsiteX5" fmla="*/ 1272209 w 7383027"/>
              <a:gd name="connsiteY5" fmla="*/ 5648606 h 7027304"/>
              <a:gd name="connsiteX6" fmla="*/ 0 w 7383027"/>
              <a:gd name="connsiteY6" fmla="*/ 293331 h 7027304"/>
              <a:gd name="connsiteX0" fmla="*/ 0 w 7383027"/>
              <a:gd name="connsiteY0" fmla="*/ 835585 h 7569558"/>
              <a:gd name="connsiteX1" fmla="*/ 1247443 w 7383027"/>
              <a:gd name="connsiteY1" fmla="*/ 0 h 7569558"/>
              <a:gd name="connsiteX2" fmla="*/ 2067350 w 7383027"/>
              <a:gd name="connsiteY2" fmla="*/ 5271382 h 7569558"/>
              <a:gd name="connsiteX3" fmla="*/ 7383027 w 7383027"/>
              <a:gd name="connsiteY3" fmla="*/ 7104908 h 7569558"/>
              <a:gd name="connsiteX4" fmla="*/ 7164282 w 7383027"/>
              <a:gd name="connsiteY4" fmla="*/ 7569558 h 7569558"/>
              <a:gd name="connsiteX5" fmla="*/ 1272209 w 7383027"/>
              <a:gd name="connsiteY5" fmla="*/ 6190860 h 7569558"/>
              <a:gd name="connsiteX6" fmla="*/ 0 w 7383027"/>
              <a:gd name="connsiteY6" fmla="*/ 835585 h 7569558"/>
              <a:gd name="connsiteX0" fmla="*/ 0 w 7383027"/>
              <a:gd name="connsiteY0" fmla="*/ 890327 h 7624300"/>
              <a:gd name="connsiteX1" fmla="*/ 1408527 w 7383027"/>
              <a:gd name="connsiteY1" fmla="*/ 0 h 7624300"/>
              <a:gd name="connsiteX2" fmla="*/ 2067350 w 7383027"/>
              <a:gd name="connsiteY2" fmla="*/ 5326124 h 7624300"/>
              <a:gd name="connsiteX3" fmla="*/ 7383027 w 7383027"/>
              <a:gd name="connsiteY3" fmla="*/ 7159650 h 7624300"/>
              <a:gd name="connsiteX4" fmla="*/ 7164282 w 7383027"/>
              <a:gd name="connsiteY4" fmla="*/ 7624300 h 7624300"/>
              <a:gd name="connsiteX5" fmla="*/ 1272209 w 7383027"/>
              <a:gd name="connsiteY5" fmla="*/ 6245602 h 7624300"/>
              <a:gd name="connsiteX6" fmla="*/ 0 w 7383027"/>
              <a:gd name="connsiteY6" fmla="*/ 890327 h 7624300"/>
              <a:gd name="connsiteX0" fmla="*/ 0 w 7583811"/>
              <a:gd name="connsiteY0" fmla="*/ 1066516 h 7624300"/>
              <a:gd name="connsiteX1" fmla="*/ 1609311 w 7583811"/>
              <a:gd name="connsiteY1" fmla="*/ 0 h 7624300"/>
              <a:gd name="connsiteX2" fmla="*/ 2268134 w 7583811"/>
              <a:gd name="connsiteY2" fmla="*/ 5326124 h 7624300"/>
              <a:gd name="connsiteX3" fmla="*/ 7583811 w 7583811"/>
              <a:gd name="connsiteY3" fmla="*/ 7159650 h 7624300"/>
              <a:gd name="connsiteX4" fmla="*/ 7365066 w 7583811"/>
              <a:gd name="connsiteY4" fmla="*/ 7624300 h 7624300"/>
              <a:gd name="connsiteX5" fmla="*/ 1472993 w 7583811"/>
              <a:gd name="connsiteY5" fmla="*/ 6245602 h 7624300"/>
              <a:gd name="connsiteX6" fmla="*/ 0 w 7583811"/>
              <a:gd name="connsiteY6" fmla="*/ 1066516 h 76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11" h="7624300">
                <a:moveTo>
                  <a:pt x="0" y="1066516"/>
                </a:moveTo>
                <a:lnTo>
                  <a:pt x="1609311" y="0"/>
                </a:lnTo>
                <a:lnTo>
                  <a:pt x="2268134" y="5326124"/>
                </a:lnTo>
                <a:lnTo>
                  <a:pt x="7583811" y="7159650"/>
                </a:lnTo>
                <a:lnTo>
                  <a:pt x="7365066" y="7624300"/>
                </a:lnTo>
                <a:lnTo>
                  <a:pt x="1472993" y="6245602"/>
                </a:lnTo>
                <a:lnTo>
                  <a:pt x="0" y="1066516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427626">
            <a:off x="9034243" y="-592792"/>
            <a:ext cx="718055" cy="3681251"/>
          </a:xfrm>
          <a:prstGeom prst="triangle">
            <a:avLst>
              <a:gd name="adj" fmla="val 9420"/>
            </a:avLst>
          </a:prstGeom>
          <a:solidFill>
            <a:srgbClr val="BFBFB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9427626">
            <a:off x="11181717" y="-1038614"/>
            <a:ext cx="718055" cy="4145319"/>
          </a:xfrm>
          <a:prstGeom prst="triangle">
            <a:avLst>
              <a:gd name="adj" fmla="val 9420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13"/>
          <p:cNvSpPr/>
          <p:nvPr/>
        </p:nvSpPr>
        <p:spPr>
          <a:xfrm>
            <a:off x="8972551" y="3751529"/>
            <a:ext cx="2724150" cy="3449371"/>
          </a:xfrm>
          <a:custGeom>
            <a:avLst/>
            <a:gdLst>
              <a:gd name="connsiteX0" fmla="*/ 0 w 1889507"/>
              <a:gd name="connsiteY0" fmla="*/ 3125521 h 3125521"/>
              <a:gd name="connsiteX1" fmla="*/ 1889507 w 1889507"/>
              <a:gd name="connsiteY1" fmla="*/ 0 h 3125521"/>
              <a:gd name="connsiteX2" fmla="*/ 1889507 w 1889507"/>
              <a:gd name="connsiteY2" fmla="*/ 3125521 h 3125521"/>
              <a:gd name="connsiteX3" fmla="*/ 0 w 1889507"/>
              <a:gd name="connsiteY3" fmla="*/ 3125521 h 31255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8742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584707 w 2461007"/>
              <a:gd name="connsiteY2" fmla="*/ 3068371 h 3087421"/>
              <a:gd name="connsiteX3" fmla="*/ 0 w 2461007"/>
              <a:gd name="connsiteY3" fmla="*/ 3087421 h 3087421"/>
              <a:gd name="connsiteX0" fmla="*/ 0 w 2461007"/>
              <a:gd name="connsiteY0" fmla="*/ 3087421 h 3087421"/>
              <a:gd name="connsiteX1" fmla="*/ 2461007 w 2461007"/>
              <a:gd name="connsiteY1" fmla="*/ 0 h 3087421"/>
              <a:gd name="connsiteX2" fmla="*/ 1889507 w 2461007"/>
              <a:gd name="connsiteY2" fmla="*/ 3049321 h 3087421"/>
              <a:gd name="connsiteX3" fmla="*/ 0 w 2461007"/>
              <a:gd name="connsiteY3" fmla="*/ 3087421 h 3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007" h="3087421">
                <a:moveTo>
                  <a:pt x="0" y="3087421"/>
                </a:moveTo>
                <a:lnTo>
                  <a:pt x="2461007" y="0"/>
                </a:lnTo>
                <a:lnTo>
                  <a:pt x="1889507" y="3049321"/>
                </a:lnTo>
                <a:lnTo>
                  <a:pt x="0" y="3087421"/>
                </a:lnTo>
                <a:close/>
              </a:path>
            </a:pathLst>
          </a:custGeom>
          <a:solidFill>
            <a:srgbClr val="76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" y="6290607"/>
            <a:ext cx="580093" cy="5800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49300" y="6578600"/>
            <a:ext cx="4127500" cy="0"/>
          </a:xfrm>
          <a:prstGeom prst="line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0347" y="6388996"/>
            <a:ext cx="17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www.</a:t>
            </a:r>
            <a:r>
              <a:rPr lang="ru-RU" dirty="0" smtClean="0">
                <a:gradFill flip="none" rotWithShape="1">
                  <a:gsLst>
                    <a:gs pos="19000">
                      <a:srgbClr val="FF0000"/>
                    </a:gs>
                    <a:gs pos="80000">
                      <a:schemeClr val="tx1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kkmmas.ru</a:t>
            </a:r>
            <a:endParaRPr lang="ru-RU" dirty="0">
              <a:gradFill flip="none" rotWithShape="1">
                <a:gsLst>
                  <a:gs pos="19000">
                    <a:srgbClr val="FF0000"/>
                  </a:gs>
                  <a:gs pos="80000">
                    <a:schemeClr val="tx1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585051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 Neue" panose="02000806000000020004" pitchFamily="2" charset="-52"/>
                <a:cs typeface="FrankRuehl" panose="020E0503060101010101" pitchFamily="34" charset="-79"/>
              </a:rPr>
              <a:t>Подытожим</a:t>
            </a:r>
            <a:endParaRPr lang="ru-RU" b="1" dirty="0">
              <a:latin typeface="Helvetica Neue" panose="02000806000000020004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230" y="2334254"/>
            <a:ext cx="106895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HelveticaNeueCyr" panose="02000503040000020004" pitchFamily="2" charset="-52"/>
              </a:rPr>
              <a:t>1. </a:t>
            </a:r>
            <a:r>
              <a:rPr lang="ru-RU" sz="2800" b="1" dirty="0" smtClean="0">
                <a:latin typeface="HelveticaNeueCyr" panose="02000503040000020004" pitchFamily="2" charset="-52"/>
              </a:rPr>
              <a:t>«</a:t>
            </a:r>
            <a:r>
              <a:rPr lang="ru-RU" sz="2800" b="1" dirty="0" err="1">
                <a:latin typeface="HelveticaNeueCyr" panose="02000503040000020004" pitchFamily="2" charset="-52"/>
              </a:rPr>
              <a:t>Клеверенс</a:t>
            </a:r>
            <a:r>
              <a:rPr lang="ru-RU" sz="2800" b="1" dirty="0" smtClean="0">
                <a:latin typeface="HelveticaNeueCyr" panose="02000503040000020004" pitchFamily="2" charset="-52"/>
              </a:rPr>
              <a:t>» </a:t>
            </a:r>
            <a:r>
              <a:rPr lang="ru-RU" sz="2800" dirty="0" smtClean="0">
                <a:latin typeface="HelveticaNeueCyr" panose="02000503040000020004" pitchFamily="2" charset="-52"/>
              </a:rPr>
              <a:t>– </a:t>
            </a:r>
            <a:r>
              <a:rPr lang="ru-RU" sz="2800" dirty="0" err="1" smtClean="0">
                <a:latin typeface="HelveticaNeueCyr" panose="02000503040000020004" pitchFamily="2" charset="-52"/>
              </a:rPr>
              <a:t>вендор</a:t>
            </a:r>
            <a:r>
              <a:rPr lang="ru-RU" sz="2800" dirty="0" smtClean="0">
                <a:latin typeface="HelveticaNeueCyr" panose="02000503040000020004" pitchFamily="2" charset="-52"/>
              </a:rPr>
              <a:t> </a:t>
            </a:r>
            <a:r>
              <a:rPr lang="ru-RU" sz="2800" dirty="0">
                <a:latin typeface="HelveticaNeueCyr" panose="02000503040000020004" pitchFamily="2" charset="-52"/>
              </a:rPr>
              <a:t>мобильного коробочного </a:t>
            </a:r>
            <a:r>
              <a:rPr lang="ru-RU" sz="2800" dirty="0" smtClean="0">
                <a:latin typeface="HelveticaNeueCyr" panose="02000503040000020004" pitchFamily="2" charset="-52"/>
              </a:rPr>
              <a:t>софта;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HelveticaNeueCyr" panose="02000503040000020004" pitchFamily="2" charset="-52"/>
              </a:rPr>
              <a:t>2. Программные продукты </a:t>
            </a:r>
            <a:r>
              <a:rPr lang="ru-RU" sz="2800" dirty="0">
                <a:latin typeface="HelveticaNeueCyr" panose="02000503040000020004" pitchFamily="2" charset="-52"/>
              </a:rPr>
              <a:t>«</a:t>
            </a:r>
            <a:r>
              <a:rPr lang="ru-RU" sz="2800" dirty="0" err="1">
                <a:latin typeface="HelveticaNeueCyr" panose="02000503040000020004" pitchFamily="2" charset="-52"/>
              </a:rPr>
              <a:t>Клеверенс</a:t>
            </a:r>
            <a:r>
              <a:rPr lang="ru-RU" sz="2800" dirty="0">
                <a:latin typeface="HelveticaNeueCyr" panose="02000503040000020004" pitchFamily="2" charset="-52"/>
              </a:rPr>
              <a:t>»</a:t>
            </a:r>
            <a:r>
              <a:rPr lang="ru-RU" sz="2800" dirty="0" smtClean="0">
                <a:latin typeface="HelveticaNeueCyr" panose="02000503040000020004" pitchFamily="2" charset="-52"/>
              </a:rPr>
              <a:t> позволяют быстро автоматизировать рабочее место;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HelveticaNeueCyr" panose="02000503040000020004" pitchFamily="2" charset="-52"/>
              </a:rPr>
              <a:t>3. Решения </a:t>
            </a:r>
            <a:r>
              <a:rPr lang="ru-RU" sz="2800" dirty="0">
                <a:latin typeface="HelveticaNeueCyr" panose="02000503040000020004" pitchFamily="2" charset="-52"/>
              </a:rPr>
              <a:t>на платформе </a:t>
            </a:r>
            <a:r>
              <a:rPr lang="ru-RU" sz="2800" dirty="0" err="1" smtClean="0">
                <a:latin typeface="HelveticaNeueCyr" panose="02000503040000020004" pitchFamily="2" charset="-52"/>
              </a:rPr>
              <a:t>Mobile</a:t>
            </a:r>
            <a:r>
              <a:rPr lang="ru-RU" sz="2800" dirty="0" smtClean="0">
                <a:latin typeface="HelveticaNeueCyr" panose="02000503040000020004" pitchFamily="2" charset="-52"/>
              </a:rPr>
              <a:t> SMARTS </a:t>
            </a:r>
            <a:r>
              <a:rPr lang="ru-RU" sz="2800" dirty="0">
                <a:latin typeface="HelveticaNeueCyr" panose="02000503040000020004" pitchFamily="2" charset="-52"/>
              </a:rPr>
              <a:t>имеют </a:t>
            </a:r>
            <a:r>
              <a:rPr lang="ru-RU" sz="2800" dirty="0" smtClean="0">
                <a:latin typeface="HelveticaNeueCyr" panose="02000503040000020004" pitchFamily="2" charset="-52"/>
              </a:rPr>
              <a:t>множество преимуществ </a:t>
            </a:r>
            <a:r>
              <a:rPr lang="ru-RU" sz="2800" dirty="0">
                <a:latin typeface="HelveticaNeueCyr" panose="02000503040000020004" pitchFamily="2" charset="-52"/>
              </a:rPr>
              <a:t>и зарекомендовали себя на </a:t>
            </a:r>
            <a:r>
              <a:rPr lang="ru-RU" sz="2800" dirty="0" smtClean="0">
                <a:latin typeface="HelveticaNeueCyr" panose="02000503040000020004" pitchFamily="2" charset="-52"/>
              </a:rPr>
              <a:t>рынке.</a:t>
            </a:r>
          </a:p>
        </p:txBody>
      </p:sp>
    </p:spTree>
    <p:extLst>
      <p:ext uri="{BB962C8B-B14F-4D97-AF65-F5344CB8AC3E}">
        <p14:creationId xmlns:p14="http://schemas.microsoft.com/office/powerpoint/2010/main" val="31584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5435</TotalTime>
  <Words>852</Words>
  <Application>Microsoft Office PowerPoint</Application>
  <PresentationFormat>Широкоэкранный</PresentationFormat>
  <Paragraphs>157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FrankRuehl</vt:lpstr>
      <vt:lpstr>Helvetica Neue</vt:lpstr>
      <vt:lpstr>HelveticaNeueCyr</vt:lpstr>
      <vt:lpstr>Тема Office</vt:lpstr>
      <vt:lpstr>Mobile SMARTS: Магазин 15</vt:lpstr>
      <vt:lpstr>Про что будет презентация?</vt:lpstr>
      <vt:lpstr>Про компанию «Мастер»</vt:lpstr>
      <vt:lpstr>Про компанию «Клеверенс»</vt:lpstr>
      <vt:lpstr>Презентация PowerPoint</vt:lpstr>
      <vt:lpstr>Показатели за 2019</vt:lpstr>
      <vt:lpstr>Продуктовый портфель</vt:lpstr>
      <vt:lpstr>Преимущества софта «Клеверенс»</vt:lpstr>
      <vt:lpstr>Подытожим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Mobile SMARTS</vt:lpstr>
      <vt:lpstr>Презентация PowerPoint</vt:lpstr>
      <vt:lpstr>HYDB™</vt:lpstr>
      <vt:lpstr>Презентация PowerPoint</vt:lpstr>
      <vt:lpstr>Подытожим </vt:lpstr>
      <vt:lpstr>Презентация PowerPoint</vt:lpstr>
      <vt:lpstr>Что лицензируется?</vt:lpstr>
      <vt:lpstr>Четыре уровня лицензирования</vt:lpstr>
      <vt:lpstr>Где посмотреть цены?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63</cp:revision>
  <dcterms:created xsi:type="dcterms:W3CDTF">2020-12-24T06:19:37Z</dcterms:created>
  <dcterms:modified xsi:type="dcterms:W3CDTF">2021-01-13T11:09:21Z</dcterms:modified>
</cp:coreProperties>
</file>