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8" r:id="rId4"/>
    <p:sldId id="262" r:id="rId5"/>
    <p:sldId id="268" r:id="rId6"/>
    <p:sldId id="261" r:id="rId7"/>
    <p:sldId id="270" r:id="rId8"/>
    <p:sldId id="263" r:id="rId9"/>
    <p:sldId id="276" r:id="rId10"/>
    <p:sldId id="281" r:id="rId11"/>
  </p:sldIdLst>
  <p:sldSz cx="18288000" cy="10287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Muli Bold Bold" panose="020B0604020202020204" charset="0"/>
      <p:regular r:id="rId17"/>
    </p:embeddedFont>
    <p:embeddedFont>
      <p:font typeface="Microsoft YaHei UI Light" panose="020B0502040204020203" pitchFamily="34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uli Regular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B1E"/>
    <a:srgbClr val="0A1624"/>
    <a:srgbClr val="081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05" autoAdjust="0"/>
    <p:restoredTop sz="94622" autoAdjust="0"/>
  </p:normalViewPr>
  <p:slideViewPr>
    <p:cSldViewPr>
      <p:cViewPr varScale="1">
        <p:scale>
          <a:sx n="63" d="100"/>
          <a:sy n="63" d="100"/>
        </p:scale>
        <p:origin x="-132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57E27-E4A0-48B7-BB25-3C4D37A005A2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10036-4B46-46D3-8471-67BF15C1C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58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10036-4B46-46D3-8471-67BF15C1C79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6400" y="4305300"/>
            <a:ext cx="12148917" cy="3739383"/>
            <a:chOff x="0" y="104775"/>
            <a:chExt cx="16198556" cy="4985844"/>
          </a:xfrm>
        </p:grpSpPr>
        <p:sp>
          <p:nvSpPr>
            <p:cNvPr id="3" name="AutoShape 3"/>
            <p:cNvSpPr/>
            <p:nvPr/>
          </p:nvSpPr>
          <p:spPr>
            <a:xfrm>
              <a:off x="0" y="5019048"/>
              <a:ext cx="8326364" cy="71571"/>
            </a:xfrm>
            <a:prstGeom prst="rect">
              <a:avLst/>
            </a:prstGeom>
            <a:solidFill>
              <a:srgbClr val="F4182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04775"/>
              <a:ext cx="16198556" cy="4137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099"/>
                </a:lnSpc>
              </a:pPr>
              <a:r>
                <a:rPr lang="en-US" sz="12099" spc="-241" dirty="0">
                  <a:solidFill>
                    <a:srgbClr val="111B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MOBILE </a:t>
              </a:r>
              <a:r>
                <a:rPr lang="en-US" sz="12099" spc="-241" dirty="0" smtClean="0">
                  <a:solidFill>
                    <a:srgbClr val="111B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SMAR</a:t>
              </a:r>
            </a:p>
            <a:p>
              <a:pPr>
                <a:lnSpc>
                  <a:spcPts val="12099"/>
                </a:lnSpc>
              </a:pPr>
              <a:endParaRPr lang="en-US" sz="12099" spc="-241" dirty="0">
                <a:solidFill>
                  <a:srgbClr val="111B1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8" t="16960" r="25096" b="44798"/>
          <a:stretch/>
        </p:blipFill>
        <p:spPr bwMode="auto">
          <a:xfrm>
            <a:off x="381000" y="891174"/>
            <a:ext cx="11963400" cy="682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4059" y="3757619"/>
            <a:ext cx="7716143" cy="1534071"/>
            <a:chOff x="0" y="66675"/>
            <a:chExt cx="10288191" cy="2045428"/>
          </a:xfrm>
        </p:grpSpPr>
        <p:sp>
          <p:nvSpPr>
            <p:cNvPr id="3" name="TextBox 3"/>
            <p:cNvSpPr txBox="1"/>
            <p:nvPr/>
          </p:nvSpPr>
          <p:spPr>
            <a:xfrm>
              <a:off x="0" y="66675"/>
              <a:ext cx="10288191" cy="1504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ru-RU" sz="8000" spc="-160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Контакты</a:t>
              </a:r>
              <a:endParaRPr lang="en-US" sz="8000" spc="-160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2041044"/>
              <a:ext cx="1986153" cy="71059"/>
            </a:xfrm>
            <a:prstGeom prst="rect">
              <a:avLst/>
            </a:prstGeom>
            <a:solidFill>
              <a:srgbClr val="F4182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059723" y="2484397"/>
            <a:ext cx="4926731" cy="4927385"/>
            <a:chOff x="-40639" y="-28575"/>
            <a:chExt cx="6568974" cy="6569848"/>
          </a:xfrm>
        </p:grpSpPr>
        <p:sp>
          <p:nvSpPr>
            <p:cNvPr id="7" name="TextBox 7"/>
            <p:cNvSpPr txBox="1"/>
            <p:nvPr/>
          </p:nvSpPr>
          <p:spPr>
            <a:xfrm>
              <a:off x="0" y="771956"/>
              <a:ext cx="6528335" cy="443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50"/>
                </a:lnSpc>
              </a:pPr>
              <a:r>
                <a:rPr lang="ru-RU" sz="1900" spc="19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89025495580</a:t>
              </a:r>
              <a:r>
                <a:rPr lang="en-US" sz="1900" spc="19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marina@gmail.com</a:t>
              </a:r>
              <a:endParaRPr lang="en-US" sz="1900" spc="19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6528335" cy="549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0"/>
                </a:lnSpc>
              </a:pPr>
              <a:r>
                <a:rPr lang="en-US" sz="2700" b="1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E</a:t>
              </a:r>
              <a:r>
                <a:rPr lang="ru-RU" sz="2700" b="1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-</a:t>
              </a:r>
              <a:r>
                <a:rPr lang="en-US" sz="2700" b="1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mail</a:t>
              </a:r>
              <a:endParaRPr lang="en-US" sz="2700" b="1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70085"/>
              <a:ext cx="6528335" cy="431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49"/>
                </a:lnSpc>
              </a:pPr>
              <a:r>
                <a:rPr lang="ru-RU" sz="1900" spc="19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8 902 549 55 80</a:t>
              </a:r>
              <a:endParaRPr lang="en-US" sz="1900" spc="19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369553"/>
              <a:ext cx="6528335" cy="549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0"/>
                </a:lnSpc>
              </a:pPr>
              <a:r>
                <a:rPr lang="ru-RU" sz="2700" b="1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Телефон</a:t>
              </a:r>
              <a:endParaRPr lang="en-US" sz="2700" b="1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40639" y="5595886"/>
              <a:ext cx="6528334" cy="9453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50"/>
                </a:lnSpc>
              </a:pPr>
              <a:r>
                <a:rPr lang="en-US" sz="1900" spc="19" dirty="0" smtClean="0">
                  <a:solidFill>
                    <a:srgbClr val="111B1E"/>
                  </a:solidFill>
                  <a:latin typeface="Muli Regular"/>
                </a:rPr>
                <a:t>Viber, WhatsApp, Telegram </a:t>
              </a:r>
              <a:r>
                <a:rPr lang="ru-RU" sz="1900" spc="19" dirty="0" smtClean="0">
                  <a:solidFill>
                    <a:srgbClr val="111B1E"/>
                  </a:solidFill>
                  <a:latin typeface="Muli Regular"/>
                </a:rPr>
                <a:t> 89025495580</a:t>
              </a:r>
              <a:endParaRPr lang="en-US" sz="1900" spc="19" dirty="0">
                <a:solidFill>
                  <a:srgbClr val="111B1E"/>
                </a:solidFill>
                <a:latin typeface="Muli Regular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2" y="4749748"/>
              <a:ext cx="6528335" cy="551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0"/>
                </a:lnSpc>
              </a:pPr>
              <a:r>
                <a:rPr lang="ru-RU" sz="2700" b="1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Мессенджеры</a:t>
              </a:r>
              <a:endParaRPr lang="en-US" sz="2700" b="1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7148"/>
          <a:stretch>
            <a:fillRect/>
          </a:stretch>
        </p:blipFill>
        <p:spPr>
          <a:xfrm>
            <a:off x="12602491" y="0"/>
            <a:ext cx="5685509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06517" y="2231265"/>
            <a:ext cx="9609736" cy="4471403"/>
            <a:chOff x="-40640" y="66675"/>
            <a:chExt cx="12812982" cy="5961869"/>
          </a:xfrm>
        </p:grpSpPr>
        <p:sp>
          <p:nvSpPr>
            <p:cNvPr id="4" name="AutoShape 4"/>
            <p:cNvSpPr/>
            <p:nvPr/>
          </p:nvSpPr>
          <p:spPr>
            <a:xfrm>
              <a:off x="0" y="3441655"/>
              <a:ext cx="5247187" cy="79112"/>
            </a:xfrm>
            <a:prstGeom prst="rect">
              <a:avLst/>
            </a:prstGeom>
            <a:solidFill>
              <a:srgbClr val="F4182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66675"/>
              <a:ext cx="12772342" cy="300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ru-RU" sz="8000" spc="-160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Как с помощью ТСД и Магазин 15</a:t>
              </a:r>
              <a:endParaRPr lang="en-US" sz="8000" spc="-160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40640" y="4233182"/>
              <a:ext cx="12772342" cy="1795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3510"/>
                </a:lnSpc>
                <a:buFontTx/>
                <a:buChar char="-"/>
              </a:pPr>
              <a:r>
                <a:rPr lang="ru-RU" sz="2700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Избавиться от пересортицы</a:t>
              </a:r>
              <a:endParaRPr lang="ru-RU" sz="2700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  <a:p>
              <a:pPr marL="457200" indent="-457200">
                <a:lnSpc>
                  <a:spcPts val="3510"/>
                </a:lnSpc>
                <a:buFontTx/>
                <a:buChar char="-"/>
              </a:pPr>
              <a:r>
                <a:rPr lang="ru-RU" sz="2700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Ускорить приемку  и сократить ошибки</a:t>
              </a:r>
            </a:p>
            <a:p>
              <a:pPr marL="457200" indent="-457200">
                <a:lnSpc>
                  <a:spcPts val="3510"/>
                </a:lnSpc>
                <a:buFontTx/>
                <a:buChar char="-"/>
              </a:pPr>
              <a:r>
                <a:rPr lang="ru-RU" sz="2700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Упростить актуализацию ценников</a:t>
              </a:r>
            </a:p>
          </p:txBody>
        </p:sp>
      </p:grpSp>
      <p:pic>
        <p:nvPicPr>
          <p:cNvPr id="2050" name="Picture 2" descr="H:\Картинки в группы\2021\3-Prodavets-gipermarke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39" t="2748" r="31335" b="-2748"/>
          <a:stretch/>
        </p:blipFill>
        <p:spPr bwMode="auto">
          <a:xfrm>
            <a:off x="11948160" y="113"/>
            <a:ext cx="6309360" cy="105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8800" y="2715058"/>
            <a:ext cx="9296400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ru-RU" sz="8000" spc="-160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Товароучет</a:t>
            </a:r>
            <a:r>
              <a:rPr lang="ru-RU" sz="8000" spc="-16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автоматизирован на базе 1С</a:t>
            </a:r>
            <a:endParaRPr lang="en-US" sz="8000" spc="-16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1582400" y="2715058"/>
            <a:ext cx="5259640" cy="3565055"/>
            <a:chOff x="0" y="-19049"/>
            <a:chExt cx="7012854" cy="2178146"/>
          </a:xfrm>
        </p:grpSpPr>
        <p:sp>
          <p:nvSpPr>
            <p:cNvPr id="4" name="AutoShape 4"/>
            <p:cNvSpPr/>
            <p:nvPr/>
          </p:nvSpPr>
          <p:spPr>
            <a:xfrm>
              <a:off x="0" y="1232719"/>
              <a:ext cx="7012854" cy="71059"/>
            </a:xfrm>
            <a:prstGeom prst="rect">
              <a:avLst/>
            </a:prstGeom>
            <a:solidFill>
              <a:srgbClr val="F4182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49"/>
              <a:ext cx="7012854" cy="1949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70"/>
                </a:lnSpc>
              </a:pPr>
              <a:r>
                <a:rPr lang="ru-RU" sz="2900" spc="87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Но </a:t>
              </a:r>
              <a:r>
                <a:rPr lang="ru-RU" sz="2900" spc="87" dirty="0" err="1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пересорт</a:t>
              </a:r>
              <a:r>
                <a:rPr lang="ru-RU" sz="2900" spc="87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, неверные ценники и ошибки не прекращаются</a:t>
              </a:r>
              <a:endParaRPr lang="en-US" sz="2900" spc="87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883928"/>
              <a:ext cx="7012854" cy="275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ru-RU" sz="4400" spc="21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ПОЧЕМУ?</a:t>
              </a:r>
              <a:endParaRPr lang="en-US" sz="4400" spc="21" dirty="0">
                <a:solidFill>
                  <a:srgbClr val="FFFFFF"/>
                </a:solidFill>
                <a:latin typeface="Muli Regular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25627" y="0"/>
            <a:ext cx="11662373" cy="10287000"/>
            <a:chOff x="0" y="0"/>
            <a:chExt cx="15549831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22568" r="1827"/>
            <a:stretch>
              <a:fillRect/>
            </a:stretch>
          </p:blipFill>
          <p:spPr>
            <a:xfrm>
              <a:off x="0" y="0"/>
              <a:ext cx="7774916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25172" b="15949"/>
            <a:stretch>
              <a:fillRect/>
            </a:stretch>
          </p:blipFill>
          <p:spPr>
            <a:xfrm>
              <a:off x="0" y="6858000"/>
              <a:ext cx="7774916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rcRect l="23256" r="43334"/>
            <a:stretch>
              <a:fillRect/>
            </a:stretch>
          </p:blipFill>
          <p:spPr>
            <a:xfrm>
              <a:off x="7774916" y="0"/>
              <a:ext cx="7774916" cy="13716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524000" y="861417"/>
            <a:ext cx="4191000" cy="8281316"/>
            <a:chOff x="0" y="-19049"/>
            <a:chExt cx="4663945" cy="11041757"/>
          </a:xfrm>
        </p:grpSpPr>
        <p:sp>
          <p:nvSpPr>
            <p:cNvPr id="7" name="AutoShape 7"/>
            <p:cNvSpPr/>
            <p:nvPr/>
          </p:nvSpPr>
          <p:spPr>
            <a:xfrm>
              <a:off x="0" y="1805973"/>
              <a:ext cx="1986153" cy="71059"/>
            </a:xfrm>
            <a:prstGeom prst="rect">
              <a:avLst/>
            </a:prstGeom>
            <a:solidFill>
              <a:srgbClr val="F4182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49"/>
              <a:ext cx="4663945" cy="1247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70"/>
                </a:lnSpc>
              </a:pPr>
              <a:r>
                <a:rPr lang="ru-RU" sz="2900" spc="8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Как выглядит приход товаров без ТСД:</a:t>
              </a:r>
              <a:endParaRPr lang="en-US" sz="2900" spc="87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404962"/>
              <a:ext cx="4663945" cy="8617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2849"/>
                </a:lnSpc>
                <a:buFont typeface="+mj-lt"/>
                <a:buAutoNum type="arabicPeriod"/>
              </a:pPr>
              <a:r>
                <a:rPr lang="ru-RU" sz="1900" spc="19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Сотрудник пересчитывает товары, сверяет с бумажной накладной,</a:t>
              </a:r>
            </a:p>
            <a:p>
              <a:pPr marL="457200" indent="-457200">
                <a:lnSpc>
                  <a:spcPts val="2849"/>
                </a:lnSpc>
                <a:buFont typeface="+mj-lt"/>
                <a:buAutoNum type="arabicPeriod"/>
              </a:pPr>
              <a:r>
                <a:rPr lang="ru-RU" sz="1900" spc="19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Делает отборку по одной единице,</a:t>
              </a:r>
            </a:p>
            <a:p>
              <a:pPr marL="457200" indent="-457200">
                <a:lnSpc>
                  <a:spcPts val="2849"/>
                </a:lnSpc>
                <a:buFont typeface="+mj-lt"/>
                <a:buAutoNum type="arabicPeriod"/>
              </a:pPr>
              <a:r>
                <a:rPr lang="ru-RU" sz="1900" spc="19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Садится за ПК и вносит в 1С документ поступления, подбирая товары по накладной и используя отборку,</a:t>
              </a:r>
            </a:p>
            <a:p>
              <a:pPr marL="457200" indent="-457200">
                <a:lnSpc>
                  <a:spcPts val="2849"/>
                </a:lnSpc>
                <a:buFont typeface="+mj-lt"/>
                <a:buAutoNum type="arabicPeriod"/>
              </a:pPr>
              <a:r>
                <a:rPr lang="ru-RU" sz="1900" spc="19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Печатает ценники</a:t>
              </a:r>
            </a:p>
            <a:p>
              <a:pPr marL="457200" indent="-457200">
                <a:lnSpc>
                  <a:spcPts val="2849"/>
                </a:lnSpc>
                <a:buFont typeface="+mj-lt"/>
                <a:buAutoNum type="arabicPeriod"/>
              </a:pPr>
              <a:r>
                <a:rPr lang="ru-RU" sz="1900" spc="19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Товар перемещают в торговый зал, выкладывают на полки и развешивают ценники</a:t>
              </a:r>
            </a:p>
            <a:p>
              <a:pPr marL="457200" indent="-457200">
                <a:lnSpc>
                  <a:spcPts val="2849"/>
                </a:lnSpc>
                <a:buFont typeface="+mj-lt"/>
                <a:buAutoNum type="arabicPeriod"/>
              </a:pPr>
              <a:r>
                <a:rPr lang="ru-RU" sz="1900" spc="19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Обнаружили ошибку, товар стоит на полке без ценника, по кассе не пробивается.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-1994" r="-9666" b="1994"/>
          <a:stretch/>
        </p:blipFill>
        <p:spPr bwMode="auto">
          <a:xfrm>
            <a:off x="6625627" y="-114300"/>
            <a:ext cx="6549353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99"/>
          <a:stretch/>
        </p:blipFill>
        <p:spPr bwMode="auto">
          <a:xfrm>
            <a:off x="6625626" y="6000852"/>
            <a:ext cx="5831187" cy="42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81" t="153" r="36299" b="6944"/>
          <a:stretch/>
        </p:blipFill>
        <p:spPr bwMode="auto">
          <a:xfrm>
            <a:off x="12456814" y="0"/>
            <a:ext cx="5846427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92500" y="2099511"/>
            <a:ext cx="13102999" cy="5448067"/>
            <a:chOff x="0" y="-901884"/>
            <a:chExt cx="17470666" cy="7264091"/>
          </a:xfrm>
        </p:grpSpPr>
        <p:sp>
          <p:nvSpPr>
            <p:cNvPr id="3" name="AutoShape 3"/>
            <p:cNvSpPr/>
            <p:nvPr/>
          </p:nvSpPr>
          <p:spPr>
            <a:xfrm>
              <a:off x="6111739" y="4943684"/>
              <a:ext cx="5247187" cy="79112"/>
            </a:xfrm>
            <a:prstGeom prst="rect">
              <a:avLst/>
            </a:prstGeom>
            <a:solidFill>
              <a:srgbClr val="F4182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277829"/>
              <a:ext cx="17470666" cy="3088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r>
                <a:rPr lang="ru-RU" sz="12000" spc="-160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Мобильная автоматизация</a:t>
              </a:r>
              <a:endParaRPr lang="en-US" sz="12000" spc="-16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349161" y="5746483"/>
              <a:ext cx="12772342" cy="615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10"/>
                </a:lnSpc>
              </a:pPr>
              <a:r>
                <a:rPr lang="en-US" sz="4400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Mobile Smart</a:t>
              </a:r>
              <a:r>
                <a:rPr lang="ru-RU" sz="4400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: Магазин 15</a:t>
              </a:r>
              <a:endParaRPr lang="en-US" sz="44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369481" y="-901884"/>
              <a:ext cx="12772342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0"/>
                </a:lnSpc>
              </a:pPr>
              <a:r>
                <a:rPr lang="ru-RU" sz="4400" spc="87" dirty="0" smtClean="0">
                  <a:solidFill>
                    <a:srgbClr val="FFFFFF"/>
                  </a:solidFill>
                  <a:latin typeface="Century Gothic" panose="020B0502020202020204" pitchFamily="34" charset="0"/>
                  <a:ea typeface="Microsoft YaHei UI Light" panose="020B0502040204020203" pitchFamily="34" charset="-122"/>
                </a:rPr>
                <a:t>Решение есть!</a:t>
              </a:r>
              <a:endParaRPr lang="en-US" sz="4400" spc="87" dirty="0">
                <a:solidFill>
                  <a:srgbClr val="FFFFFF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41806" y="5591727"/>
            <a:ext cx="8111794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ru-RU" sz="12000" spc="-16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Как </a:t>
            </a:r>
          </a:p>
          <a:p>
            <a:pPr>
              <a:lnSpc>
                <a:spcPts val="8800"/>
              </a:lnSpc>
            </a:pPr>
            <a:r>
              <a:rPr lang="ru-RU" sz="12000" spc="-16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это работает?</a:t>
            </a:r>
            <a:endParaRPr lang="en-US" sz="12000" spc="-16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820400" y="6133089"/>
            <a:ext cx="5998679" cy="2302817"/>
            <a:chOff x="0" y="-19051"/>
            <a:chExt cx="7998239" cy="3070423"/>
          </a:xfrm>
        </p:grpSpPr>
        <p:sp>
          <p:nvSpPr>
            <p:cNvPr id="5" name="AutoShape 5"/>
            <p:cNvSpPr/>
            <p:nvPr/>
          </p:nvSpPr>
          <p:spPr>
            <a:xfrm>
              <a:off x="0" y="1093532"/>
              <a:ext cx="1986153" cy="71059"/>
            </a:xfrm>
            <a:prstGeom prst="rect">
              <a:avLst/>
            </a:prstGeom>
            <a:solidFill>
              <a:srgbClr val="F4182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1"/>
              <a:ext cx="7998239" cy="1299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70"/>
                </a:lnSpc>
              </a:pPr>
              <a:r>
                <a:rPr lang="ru-RU" sz="2900" spc="87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Так происходит приемка товаров с ТСД:</a:t>
              </a:r>
              <a:endParaRPr lang="en-US" sz="2900" spc="87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615081"/>
              <a:ext cx="7998239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49"/>
                </a:lnSpc>
              </a:pPr>
              <a:r>
                <a:rPr lang="ru-RU" sz="1900" spc="19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-     Сотрудник принимает товар, считывая </a:t>
              </a:r>
              <a:r>
                <a:rPr lang="ru-RU" sz="1900" spc="19" dirty="0" err="1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штрихкоды</a:t>
              </a:r>
              <a:r>
                <a:rPr lang="ru-RU" sz="1900" spc="19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 ТСД,</a:t>
              </a:r>
            </a:p>
            <a:p>
              <a:pPr marL="342900" indent="-342900">
                <a:lnSpc>
                  <a:spcPts val="2849"/>
                </a:lnSpc>
                <a:buFontTx/>
                <a:buChar char="-"/>
              </a:pPr>
              <a:r>
                <a:rPr lang="ru-RU" sz="1900" spc="19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Одним нажатием выгружает в 1С.</a:t>
              </a:r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5" b="29664"/>
          <a:stretch/>
        </p:blipFill>
        <p:spPr bwMode="auto">
          <a:xfrm>
            <a:off x="29542" y="-7620"/>
            <a:ext cx="18258458" cy="476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677376" y="6184199"/>
            <a:ext cx="3403045" cy="2903861"/>
            <a:chOff x="0" y="-28575"/>
            <a:chExt cx="4537393" cy="3470074"/>
          </a:xfrm>
        </p:grpSpPr>
        <p:sp>
          <p:nvSpPr>
            <p:cNvPr id="9" name="AutoShape 9"/>
            <p:cNvSpPr/>
            <p:nvPr/>
          </p:nvSpPr>
          <p:spPr>
            <a:xfrm>
              <a:off x="0" y="991309"/>
              <a:ext cx="1986153" cy="71059"/>
            </a:xfrm>
            <a:prstGeom prst="rect">
              <a:avLst/>
            </a:prstGeom>
            <a:solidFill>
              <a:srgbClr val="F4182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537393" cy="598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0"/>
                </a:lnSpc>
              </a:pPr>
              <a:r>
                <a:rPr lang="ru-RU" sz="2700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Магазин 15</a:t>
              </a:r>
              <a:endParaRPr lang="en-US" sz="2700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458051"/>
              <a:ext cx="4537393" cy="19834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50"/>
                </a:lnSpc>
              </a:pPr>
              <a:r>
                <a:rPr lang="ru-RU" sz="1900" spc="19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Лицензия Магазин 15. Базовый + ЕГАИС</a:t>
              </a:r>
            </a:p>
            <a:p>
              <a:pPr>
                <a:lnSpc>
                  <a:spcPts val="2850"/>
                </a:lnSpc>
              </a:pPr>
              <a:endParaRPr lang="ru-RU" sz="1900" spc="19" dirty="0">
                <a:solidFill>
                  <a:srgbClr val="111B1E"/>
                </a:solidFill>
                <a:latin typeface="Muli Regular"/>
              </a:endParaRPr>
            </a:p>
            <a:p>
              <a:pPr>
                <a:lnSpc>
                  <a:spcPts val="2850"/>
                </a:lnSpc>
              </a:pPr>
              <a:r>
                <a:rPr lang="ru-RU" sz="1900" spc="19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8 500руб</a:t>
              </a:r>
              <a:endParaRPr lang="en-US" sz="1900" spc="19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" y="1248947"/>
            <a:ext cx="11898340" cy="1980296"/>
            <a:chOff x="-292901" y="66675"/>
            <a:chExt cx="15864453" cy="264039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66675"/>
              <a:ext cx="15571552" cy="1504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ru-RU" sz="8000" spc="-160" dirty="0" smtClean="0">
                  <a:solidFill>
                    <a:srgbClr val="F41823"/>
                  </a:solidFill>
                  <a:latin typeface="Century Gothic" panose="020B0502020202020204" pitchFamily="34" charset="0"/>
                </a:rPr>
                <a:t>Стоимость</a:t>
              </a:r>
              <a:endParaRPr lang="en-US" sz="8000" spc="-160" dirty="0">
                <a:solidFill>
                  <a:srgbClr val="F4182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292901" y="2109812"/>
              <a:ext cx="15571552" cy="597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70"/>
                </a:lnSpc>
              </a:pPr>
              <a:r>
                <a:rPr lang="ru-RU" sz="2900" spc="8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1-го мобильного рабочего места</a:t>
              </a:r>
              <a:endParaRPr lang="en-US" sz="2900" spc="87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 l="21425" r="21425"/>
          <a:stretch>
            <a:fillRect/>
          </a:stretch>
        </p:blipFill>
        <p:spPr>
          <a:xfrm>
            <a:off x="1134076" y="5796909"/>
            <a:ext cx="2820414" cy="3291151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3535626" y="5965124"/>
            <a:ext cx="3403045" cy="3122936"/>
            <a:chOff x="0" y="-28575"/>
            <a:chExt cx="4537393" cy="3511817"/>
          </a:xfrm>
        </p:grpSpPr>
        <p:sp>
          <p:nvSpPr>
            <p:cNvPr id="17" name="AutoShape 17"/>
            <p:cNvSpPr/>
            <p:nvPr/>
          </p:nvSpPr>
          <p:spPr>
            <a:xfrm>
              <a:off x="0" y="1575509"/>
              <a:ext cx="1986153" cy="71059"/>
            </a:xfrm>
            <a:prstGeom prst="rect">
              <a:avLst/>
            </a:prstGeom>
            <a:solidFill>
              <a:srgbClr val="F41823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4537393" cy="1196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0"/>
                </a:lnSpc>
              </a:pPr>
              <a:r>
                <a:rPr lang="ru-RU" sz="2700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ТСД АТОЛ</a:t>
              </a:r>
              <a:endParaRPr lang="en-US" sz="2700" dirty="0" smtClean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ts val="3510"/>
                </a:lnSpc>
              </a:pPr>
              <a:r>
                <a:rPr lang="en-US" sz="2700" dirty="0" err="1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Smart.Lite</a:t>
              </a:r>
              <a:endParaRPr lang="en-US" sz="2700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2042249"/>
              <a:ext cx="4537393" cy="1440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50"/>
                </a:lnSpc>
              </a:pPr>
              <a:endParaRPr lang="ru-RU" sz="1900" spc="19" dirty="0" smtClean="0">
                <a:solidFill>
                  <a:srgbClr val="111B1E"/>
                </a:solidFill>
                <a:latin typeface="Muli Regular"/>
              </a:endParaRPr>
            </a:p>
            <a:p>
              <a:pPr>
                <a:lnSpc>
                  <a:spcPts val="2850"/>
                </a:lnSpc>
              </a:pPr>
              <a:endParaRPr lang="ru-RU" sz="1900" spc="19" dirty="0">
                <a:solidFill>
                  <a:srgbClr val="111B1E"/>
                </a:solidFill>
                <a:latin typeface="Muli Regular"/>
              </a:endParaRPr>
            </a:p>
            <a:p>
              <a:pPr>
                <a:lnSpc>
                  <a:spcPts val="2850"/>
                </a:lnSpc>
              </a:pPr>
              <a:r>
                <a:rPr lang="ru-RU" sz="1900" spc="19" dirty="0" smtClean="0">
                  <a:solidFill>
                    <a:srgbClr val="111B1E"/>
                  </a:solidFill>
                  <a:latin typeface="Muli Regular"/>
                </a:rPr>
                <a:t>26 500 </a:t>
              </a:r>
              <a:r>
                <a:rPr lang="ru-RU" sz="1900" spc="19" dirty="0" err="1" smtClean="0">
                  <a:solidFill>
                    <a:srgbClr val="111B1E"/>
                  </a:solidFill>
                  <a:latin typeface="Muli Regular"/>
                </a:rPr>
                <a:t>руб</a:t>
              </a:r>
              <a:endParaRPr lang="en-US" sz="1900" spc="19" dirty="0">
                <a:solidFill>
                  <a:srgbClr val="111B1E"/>
                </a:solidFill>
                <a:latin typeface="Muli Regular"/>
              </a:endParaRPr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rcRect l="3672" r="39177"/>
          <a:stretch>
            <a:fillRect/>
          </a:stretch>
        </p:blipFill>
        <p:spPr>
          <a:xfrm>
            <a:off x="9992326" y="5796909"/>
            <a:ext cx="2820414" cy="3291151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8" t="28621" r="21809" b="34587"/>
          <a:stretch/>
        </p:blipFill>
        <p:spPr bwMode="auto">
          <a:xfrm>
            <a:off x="1134076" y="5408327"/>
            <a:ext cx="3032760" cy="367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617461"/>
            <a:ext cx="3470599" cy="347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2393993" y="6447967"/>
            <a:ext cx="5105400" cy="26177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4809772" cy="10287000"/>
          </a:xfrm>
          <a:prstGeom prst="rect">
            <a:avLst/>
          </a:prstGeom>
          <a:solidFill>
            <a:srgbClr val="111B1E"/>
          </a:solidFill>
        </p:spPr>
      </p:sp>
      <p:sp>
        <p:nvSpPr>
          <p:cNvPr id="3" name="TextBox 3"/>
          <p:cNvSpPr txBox="1"/>
          <p:nvPr/>
        </p:nvSpPr>
        <p:spPr>
          <a:xfrm rot="-5400000">
            <a:off x="-974179" y="5264547"/>
            <a:ext cx="5986959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ru-RU" sz="6500" spc="-65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Стоимость услуг</a:t>
            </a:r>
            <a:endParaRPr lang="en-US" sz="6500" spc="-65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770165" y="1142207"/>
            <a:ext cx="3933690" cy="3533615"/>
            <a:chOff x="0" y="47625"/>
            <a:chExt cx="5244920" cy="4711486"/>
          </a:xfrm>
        </p:grpSpPr>
        <p:sp>
          <p:nvSpPr>
            <p:cNvPr id="5" name="AutoShape 5"/>
            <p:cNvSpPr/>
            <p:nvPr/>
          </p:nvSpPr>
          <p:spPr>
            <a:xfrm>
              <a:off x="0" y="2886470"/>
              <a:ext cx="1986153" cy="71059"/>
            </a:xfrm>
            <a:prstGeom prst="rect">
              <a:avLst/>
            </a:prstGeom>
            <a:solidFill>
              <a:srgbClr val="F4182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1330420"/>
              <a:ext cx="5244920" cy="1299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70"/>
                </a:lnSpc>
              </a:pPr>
              <a:r>
                <a:rPr lang="ru-RU" sz="2900" spc="8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Установка программ</a:t>
              </a:r>
              <a:endParaRPr lang="en-US" sz="2900" spc="87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281783"/>
              <a:ext cx="5244920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600" dirty="0">
                  <a:latin typeface="Century Gothic" panose="020B0502020202020204" pitchFamily="34" charset="0"/>
                </a:rPr>
                <a:t>Установка "Магазин 15" на ПК и ТСД, активация лицензии, интеграция с </a:t>
              </a:r>
              <a:r>
                <a:rPr lang="ru-RU" sz="1600" dirty="0" smtClean="0">
                  <a:latin typeface="Century Gothic" panose="020B0502020202020204" pitchFamily="34" charset="0"/>
                </a:rPr>
                <a:t>1С</a:t>
              </a:r>
              <a:r>
                <a:rPr lang="ru-RU" sz="1600" dirty="0">
                  <a:latin typeface="Century Gothic" panose="020B0502020202020204" pitchFamily="34" charset="0"/>
                </a:rPr>
                <a:t>.</a:t>
              </a:r>
              <a:endParaRPr lang="ru-RU" sz="1600" spc="17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ru-RU" sz="1600" spc="1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5 000 </a:t>
              </a:r>
              <a:r>
                <a:rPr lang="ru-RU" sz="1600" spc="17" dirty="0" err="1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руб</a:t>
              </a:r>
              <a:endParaRPr lang="en-US" sz="1600" spc="17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7625"/>
              <a:ext cx="1749393" cy="964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5000" spc="-100" dirty="0">
                  <a:solidFill>
                    <a:srgbClr val="F41823"/>
                  </a:solidFill>
                  <a:latin typeface="Muli Bold Bold"/>
                </a:rPr>
                <a:t>01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770165" y="5669433"/>
            <a:ext cx="3933690" cy="3396248"/>
            <a:chOff x="0" y="47625"/>
            <a:chExt cx="5244920" cy="4528328"/>
          </a:xfrm>
        </p:grpSpPr>
        <p:sp>
          <p:nvSpPr>
            <p:cNvPr id="10" name="AutoShape 10"/>
            <p:cNvSpPr/>
            <p:nvPr/>
          </p:nvSpPr>
          <p:spPr>
            <a:xfrm>
              <a:off x="0" y="2283701"/>
              <a:ext cx="1986153" cy="71059"/>
            </a:xfrm>
            <a:prstGeom prst="rect">
              <a:avLst/>
            </a:prstGeom>
            <a:solidFill>
              <a:srgbClr val="F4182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1330420"/>
              <a:ext cx="5244920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70"/>
                </a:lnSpc>
              </a:pPr>
              <a:r>
                <a:rPr lang="ru-RU" sz="2900" spc="8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Сопровождение</a:t>
              </a:r>
              <a:endParaRPr lang="en-US" sz="2900" spc="87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797690"/>
              <a:ext cx="5244920" cy="1778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50"/>
                </a:lnSpc>
              </a:pPr>
              <a:r>
                <a:rPr lang="ru-RU" sz="1600" spc="1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Оперативная помощь персоналу – 20 рабочих дней. Из них 14 часов поддержки</a:t>
              </a:r>
            </a:p>
            <a:p>
              <a:pPr>
                <a:lnSpc>
                  <a:spcPts val="2550"/>
                </a:lnSpc>
              </a:pPr>
              <a:r>
                <a:rPr lang="ru-RU" sz="1600" spc="1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7 000 </a:t>
              </a:r>
              <a:r>
                <a:rPr lang="ru-RU" sz="1600" spc="17" dirty="0" err="1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руб</a:t>
              </a:r>
              <a:endParaRPr lang="en-US" sz="1600" spc="17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7625"/>
              <a:ext cx="1749393" cy="964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5000" spc="-100">
                  <a:solidFill>
                    <a:srgbClr val="F41823"/>
                  </a:solidFill>
                  <a:latin typeface="Muli Bold Bold"/>
                </a:rPr>
                <a:t>03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31473" y="1142207"/>
            <a:ext cx="3948930" cy="3759318"/>
            <a:chOff x="-20320" y="47625"/>
            <a:chExt cx="5265240" cy="5012425"/>
          </a:xfrm>
        </p:grpSpPr>
        <p:sp>
          <p:nvSpPr>
            <p:cNvPr id="15" name="AutoShape 15"/>
            <p:cNvSpPr/>
            <p:nvPr/>
          </p:nvSpPr>
          <p:spPr>
            <a:xfrm>
              <a:off x="20320" y="2956870"/>
              <a:ext cx="1986153" cy="71059"/>
            </a:xfrm>
            <a:prstGeom prst="rect">
              <a:avLst/>
            </a:prstGeom>
            <a:solidFill>
              <a:srgbClr val="F4182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1330420"/>
              <a:ext cx="5244920" cy="1247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70"/>
                </a:lnSpc>
              </a:pPr>
              <a:r>
                <a:rPr lang="ru-RU" sz="2900" spc="8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Обучение персонала</a:t>
              </a:r>
              <a:endParaRPr lang="en-US" sz="2900" spc="87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-20320" y="3281786"/>
              <a:ext cx="5244920" cy="1778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50"/>
                </a:lnSpc>
              </a:pPr>
              <a:r>
                <a:rPr lang="ru-RU" sz="1600" spc="1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Обучение персонала – 3 дня, 32 часа, обучение на реальном рабочем процессе – 8 часов</a:t>
              </a:r>
              <a:endParaRPr lang="ru-RU" sz="1600" spc="17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ts val="2550"/>
                </a:lnSpc>
              </a:pPr>
              <a:r>
                <a:rPr lang="ru-RU" sz="1600" spc="1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16 000 </a:t>
              </a:r>
              <a:r>
                <a:rPr lang="ru-RU" sz="1600" spc="17" dirty="0" err="1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руб</a:t>
              </a:r>
              <a:endParaRPr lang="en-US" sz="1600" spc="17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7625"/>
              <a:ext cx="1749393" cy="964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5000" spc="-100">
                  <a:solidFill>
                    <a:srgbClr val="F41823"/>
                  </a:solidFill>
                  <a:latin typeface="Muli Bold Bold"/>
                </a:rPr>
                <a:t>02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906993" y="6856898"/>
            <a:ext cx="3958170" cy="1678767"/>
            <a:chOff x="-32640" y="1330419"/>
            <a:chExt cx="5277560" cy="2238357"/>
          </a:xfrm>
        </p:grpSpPr>
        <p:sp>
          <p:nvSpPr>
            <p:cNvPr id="20" name="AutoShape 20"/>
            <p:cNvSpPr/>
            <p:nvPr/>
          </p:nvSpPr>
          <p:spPr>
            <a:xfrm>
              <a:off x="-32640" y="2813504"/>
              <a:ext cx="1986153" cy="71059"/>
            </a:xfrm>
            <a:prstGeom prst="rect">
              <a:avLst/>
            </a:prstGeom>
            <a:solidFill>
              <a:srgbClr val="F41823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1330419"/>
              <a:ext cx="5244920" cy="1299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70"/>
                </a:lnSpc>
              </a:pPr>
              <a:r>
                <a:rPr lang="ru-RU" sz="2900" spc="8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Стоимость услуг по проекту</a:t>
              </a:r>
              <a:endParaRPr lang="en-US" sz="2900" spc="87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-20320" y="3124209"/>
              <a:ext cx="5244920" cy="444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50"/>
                </a:lnSpc>
              </a:pPr>
              <a:r>
                <a:rPr lang="ru-RU" sz="1600" spc="1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28 000 </a:t>
              </a:r>
              <a:r>
                <a:rPr lang="ru-RU" sz="1600" spc="17" dirty="0" err="1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руб</a:t>
              </a:r>
              <a:endParaRPr lang="en-US" sz="1600" spc="17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0" y="0"/>
            <a:ext cx="18288000" cy="5001088"/>
          </a:xfrm>
          <a:prstGeom prst="rect">
            <a:avLst/>
          </a:prstGeom>
          <a:solidFill>
            <a:srgbClr val="F41823"/>
          </a:solidFill>
        </p:spPr>
      </p:sp>
      <p:grpSp>
        <p:nvGrpSpPr>
          <p:cNvPr id="9" name="Group 9"/>
          <p:cNvGrpSpPr/>
          <p:nvPr/>
        </p:nvGrpSpPr>
        <p:grpSpPr>
          <a:xfrm>
            <a:off x="5815921" y="7516674"/>
            <a:ext cx="697203" cy="254741"/>
            <a:chOff x="0" y="0"/>
            <a:chExt cx="1588477" cy="580390"/>
          </a:xfrm>
        </p:grpSpPr>
        <p:sp>
          <p:nvSpPr>
            <p:cNvPr id="10" name="Freeform 10"/>
            <p:cNvSpPr/>
            <p:nvPr/>
          </p:nvSpPr>
          <p:spPr>
            <a:xfrm>
              <a:off x="1175727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11B1E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-2540"/>
              <a:ext cx="1588477" cy="582930"/>
            </a:xfrm>
            <a:custGeom>
              <a:avLst/>
              <a:gdLst/>
              <a:ahLst/>
              <a:cxnLst/>
              <a:rect l="l" t="t" r="r" b="b"/>
              <a:pathLst>
                <a:path w="1588477" h="582930">
                  <a:moveTo>
                    <a:pt x="1571967" y="261620"/>
                  </a:moveTo>
                  <a:lnTo>
                    <a:pt x="1197317" y="8890"/>
                  </a:lnTo>
                  <a:cubicBezTo>
                    <a:pt x="1185887" y="1270"/>
                    <a:pt x="1170647" y="0"/>
                    <a:pt x="1157947" y="6350"/>
                  </a:cubicBezTo>
                  <a:cubicBezTo>
                    <a:pt x="1145247" y="12700"/>
                    <a:pt x="1137627" y="25400"/>
                    <a:pt x="1137627" y="39370"/>
                  </a:cubicBezTo>
                  <a:lnTo>
                    <a:pt x="1137627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1137627" y="330200"/>
                  </a:lnTo>
                  <a:lnTo>
                    <a:pt x="1137627" y="544830"/>
                  </a:lnTo>
                  <a:cubicBezTo>
                    <a:pt x="1137627" y="558800"/>
                    <a:pt x="1145247" y="571500"/>
                    <a:pt x="1157947" y="577850"/>
                  </a:cubicBezTo>
                  <a:cubicBezTo>
                    <a:pt x="1163027" y="580390"/>
                    <a:pt x="1169377" y="582930"/>
                    <a:pt x="1175727" y="582930"/>
                  </a:cubicBezTo>
                  <a:cubicBezTo>
                    <a:pt x="1183347" y="582930"/>
                    <a:pt x="1190967" y="580390"/>
                    <a:pt x="1197317" y="576580"/>
                  </a:cubicBezTo>
                  <a:lnTo>
                    <a:pt x="1571967" y="323850"/>
                  </a:lnTo>
                  <a:cubicBezTo>
                    <a:pt x="1582127" y="316230"/>
                    <a:pt x="1588477" y="304800"/>
                    <a:pt x="1588477" y="292100"/>
                  </a:cubicBezTo>
                  <a:cubicBezTo>
                    <a:pt x="1588477" y="279400"/>
                    <a:pt x="1582127" y="267970"/>
                    <a:pt x="1571967" y="261620"/>
                  </a:cubicBezTo>
                  <a:close/>
                  <a:moveTo>
                    <a:pt x="1213827" y="473710"/>
                  </a:moveTo>
                  <a:lnTo>
                    <a:pt x="1213827" y="111760"/>
                  </a:lnTo>
                  <a:lnTo>
                    <a:pt x="1481797" y="292100"/>
                  </a:lnTo>
                  <a:lnTo>
                    <a:pt x="1213827" y="47371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822539" y="7516674"/>
            <a:ext cx="697203" cy="254741"/>
            <a:chOff x="0" y="0"/>
            <a:chExt cx="1588477" cy="580390"/>
          </a:xfrm>
        </p:grpSpPr>
        <p:sp>
          <p:nvSpPr>
            <p:cNvPr id="13" name="Freeform 13"/>
            <p:cNvSpPr/>
            <p:nvPr/>
          </p:nvSpPr>
          <p:spPr>
            <a:xfrm>
              <a:off x="1175727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111B1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-2540"/>
              <a:ext cx="1588477" cy="582930"/>
            </a:xfrm>
            <a:custGeom>
              <a:avLst/>
              <a:gdLst/>
              <a:ahLst/>
              <a:cxnLst/>
              <a:rect l="l" t="t" r="r" b="b"/>
              <a:pathLst>
                <a:path w="1588477" h="582930">
                  <a:moveTo>
                    <a:pt x="1571967" y="261620"/>
                  </a:moveTo>
                  <a:lnTo>
                    <a:pt x="1197317" y="8890"/>
                  </a:lnTo>
                  <a:cubicBezTo>
                    <a:pt x="1185887" y="1270"/>
                    <a:pt x="1170647" y="0"/>
                    <a:pt x="1157947" y="6350"/>
                  </a:cubicBezTo>
                  <a:cubicBezTo>
                    <a:pt x="1145247" y="12700"/>
                    <a:pt x="1137627" y="25400"/>
                    <a:pt x="1137627" y="39370"/>
                  </a:cubicBezTo>
                  <a:lnTo>
                    <a:pt x="1137627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1137627" y="330200"/>
                  </a:lnTo>
                  <a:lnTo>
                    <a:pt x="1137627" y="544830"/>
                  </a:lnTo>
                  <a:cubicBezTo>
                    <a:pt x="1137627" y="558800"/>
                    <a:pt x="1145247" y="571500"/>
                    <a:pt x="1157947" y="577850"/>
                  </a:cubicBezTo>
                  <a:cubicBezTo>
                    <a:pt x="1163027" y="580390"/>
                    <a:pt x="1169377" y="582930"/>
                    <a:pt x="1175727" y="582930"/>
                  </a:cubicBezTo>
                  <a:cubicBezTo>
                    <a:pt x="1183347" y="582930"/>
                    <a:pt x="1190967" y="580390"/>
                    <a:pt x="1197317" y="576580"/>
                  </a:cubicBezTo>
                  <a:lnTo>
                    <a:pt x="1571967" y="323850"/>
                  </a:lnTo>
                  <a:cubicBezTo>
                    <a:pt x="1582127" y="316230"/>
                    <a:pt x="1588477" y="304800"/>
                    <a:pt x="1588477" y="292100"/>
                  </a:cubicBezTo>
                  <a:cubicBezTo>
                    <a:pt x="1588477" y="279400"/>
                    <a:pt x="1582127" y="267970"/>
                    <a:pt x="1571967" y="261620"/>
                  </a:cubicBezTo>
                  <a:close/>
                  <a:moveTo>
                    <a:pt x="1213827" y="473710"/>
                  </a:moveTo>
                  <a:lnTo>
                    <a:pt x="1213827" y="111760"/>
                  </a:lnTo>
                  <a:lnTo>
                    <a:pt x="1481797" y="292100"/>
                  </a:lnTo>
                  <a:lnTo>
                    <a:pt x="1213827" y="47371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446962" y="1009734"/>
            <a:ext cx="12014520" cy="3023041"/>
            <a:chOff x="0" y="66675"/>
            <a:chExt cx="16019360" cy="403072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3503900"/>
              <a:ext cx="9038252" cy="5934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70"/>
                </a:lnSpc>
              </a:pPr>
              <a:r>
                <a:rPr lang="ru-RU" sz="2800" spc="87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Срок – 1 месяц</a:t>
              </a:r>
              <a:endParaRPr lang="en-US" sz="2800" spc="87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6675"/>
              <a:ext cx="16019360" cy="1504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ru-RU" sz="8000" spc="-160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Этапы проекта</a:t>
              </a:r>
              <a:endParaRPr lang="en-US" sz="8000" spc="-16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46962" y="6352217"/>
            <a:ext cx="3427219" cy="1989016"/>
            <a:chOff x="0" y="-28575"/>
            <a:chExt cx="4569625" cy="2652020"/>
          </a:xfrm>
        </p:grpSpPr>
        <p:sp>
          <p:nvSpPr>
            <p:cNvPr id="19" name="TextBox 19"/>
            <p:cNvSpPr txBox="1"/>
            <p:nvPr/>
          </p:nvSpPr>
          <p:spPr>
            <a:xfrm>
              <a:off x="0" y="845182"/>
              <a:ext cx="4569625" cy="1778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50"/>
                </a:lnSpc>
              </a:pPr>
              <a:r>
                <a:rPr lang="ru-RU" sz="1700" spc="1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Подготовка</a:t>
              </a:r>
              <a:r>
                <a:rPr lang="ru-RU" sz="1700" spc="1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.</a:t>
              </a:r>
              <a:endParaRPr lang="en-US" sz="1700" spc="17" dirty="0">
                <a:solidFill>
                  <a:srgbClr val="111B1E"/>
                </a:solidFill>
                <a:latin typeface="Muli Regular"/>
              </a:endParaRPr>
            </a:p>
            <a:p>
              <a:pPr>
                <a:lnSpc>
                  <a:spcPts val="2550"/>
                </a:lnSpc>
              </a:pPr>
              <a:r>
                <a:rPr lang="ru-RU" sz="1700" spc="1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Закупка ТСД и софта</a:t>
              </a:r>
              <a:r>
                <a:rPr lang="ru-RU" sz="1700" spc="1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.</a:t>
              </a:r>
            </a:p>
            <a:p>
              <a:pPr>
                <a:lnSpc>
                  <a:spcPts val="2550"/>
                </a:lnSpc>
              </a:pPr>
              <a:endParaRPr lang="ru-RU" sz="1700" spc="17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ts val="2550"/>
                </a:lnSpc>
              </a:pPr>
              <a:r>
                <a:rPr lang="ru-RU" sz="1700" spc="1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7 дней</a:t>
              </a:r>
              <a:endParaRPr lang="en-US" sz="1700" spc="17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4569625" cy="551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10"/>
                </a:lnSpc>
              </a:pPr>
              <a:r>
                <a:rPr lang="ru-RU" sz="2700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Этап</a:t>
              </a:r>
              <a:r>
                <a:rPr lang="en-US" sz="2700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2700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 1</a:t>
              </a:r>
              <a:endParaRPr lang="en-US" sz="2700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454864" y="6352217"/>
            <a:ext cx="3425936" cy="2989290"/>
            <a:chOff x="0" y="-28575"/>
            <a:chExt cx="4567915" cy="3985718"/>
          </a:xfrm>
        </p:grpSpPr>
        <p:sp>
          <p:nvSpPr>
            <p:cNvPr id="22" name="TextBox 22"/>
            <p:cNvSpPr txBox="1"/>
            <p:nvPr/>
          </p:nvSpPr>
          <p:spPr>
            <a:xfrm>
              <a:off x="0" y="845182"/>
              <a:ext cx="4567915" cy="3111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50"/>
                </a:lnSpc>
              </a:pPr>
              <a:r>
                <a:rPr lang="ru-RU" sz="1700" spc="1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Реализация.</a:t>
              </a:r>
              <a:endParaRPr lang="en-US" sz="1700" spc="17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ts val="2550"/>
                </a:lnSpc>
              </a:pPr>
              <a:endParaRPr lang="en-US" sz="1700" spc="17" dirty="0">
                <a:solidFill>
                  <a:srgbClr val="111B1E"/>
                </a:solidFill>
                <a:latin typeface="Muli Regular"/>
              </a:endParaRPr>
            </a:p>
            <a:p>
              <a:pPr>
                <a:lnSpc>
                  <a:spcPts val="2550"/>
                </a:lnSpc>
              </a:pPr>
              <a:r>
                <a:rPr lang="ru-RU" sz="1700" spc="1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Установка программ, интеграция, обучение персонала</a:t>
              </a:r>
              <a:r>
                <a:rPr lang="ru-RU" sz="1700" spc="1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.</a:t>
              </a:r>
            </a:p>
            <a:p>
              <a:pPr>
                <a:lnSpc>
                  <a:spcPts val="2550"/>
                </a:lnSpc>
              </a:pPr>
              <a:endParaRPr lang="ru-RU" sz="1700" spc="17" dirty="0" smtClean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ts val="2550"/>
                </a:lnSpc>
              </a:pPr>
              <a:r>
                <a:rPr lang="ru-RU" sz="1700" spc="1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5 дней</a:t>
              </a:r>
              <a:endParaRPr lang="en-US" sz="1700" spc="17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4567915" cy="551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10"/>
                </a:lnSpc>
              </a:pPr>
              <a:r>
                <a:rPr lang="ru-RU" sz="2700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Этап  2</a:t>
              </a:r>
              <a:endParaRPr lang="en-US" sz="2700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461482" y="6352217"/>
            <a:ext cx="3427219" cy="2989290"/>
            <a:chOff x="0" y="-28575"/>
            <a:chExt cx="4569625" cy="3985718"/>
          </a:xfrm>
        </p:grpSpPr>
        <p:sp>
          <p:nvSpPr>
            <p:cNvPr id="25" name="TextBox 25"/>
            <p:cNvSpPr txBox="1"/>
            <p:nvPr/>
          </p:nvSpPr>
          <p:spPr>
            <a:xfrm>
              <a:off x="0" y="845182"/>
              <a:ext cx="4569625" cy="3111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50"/>
                </a:lnSpc>
              </a:pPr>
              <a:r>
                <a:rPr lang="ru-RU" sz="1700" spc="1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Сопровождение.</a:t>
              </a:r>
              <a:endParaRPr lang="en-US" sz="1700" spc="17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ts val="2550"/>
                </a:lnSpc>
              </a:pPr>
              <a:endParaRPr lang="en-US" sz="1700" spc="17" dirty="0">
                <a:solidFill>
                  <a:srgbClr val="111B1E"/>
                </a:solidFill>
                <a:latin typeface="Muli Regular"/>
              </a:endParaRPr>
            </a:p>
            <a:p>
              <a:pPr>
                <a:lnSpc>
                  <a:spcPts val="2550"/>
                </a:lnSpc>
              </a:pPr>
              <a:r>
                <a:rPr lang="ru-RU" sz="1700" spc="17" dirty="0" err="1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Послепроектное</a:t>
              </a:r>
              <a:r>
                <a:rPr lang="ru-RU" sz="1700" spc="1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 сопровождение, оперативная помощь</a:t>
              </a:r>
              <a:r>
                <a:rPr lang="ru-RU" sz="1700" spc="1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.</a:t>
              </a:r>
            </a:p>
            <a:p>
              <a:pPr>
                <a:lnSpc>
                  <a:spcPts val="2550"/>
                </a:lnSpc>
              </a:pPr>
              <a:endParaRPr lang="ru-RU" sz="1700" spc="17" dirty="0" smtClean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ts val="2550"/>
                </a:lnSpc>
              </a:pPr>
              <a:r>
                <a:rPr lang="ru-RU" sz="1700" spc="17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20 дней</a:t>
              </a:r>
              <a:endParaRPr lang="en-US" sz="1700" spc="17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4569625" cy="551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10"/>
                </a:lnSpc>
              </a:pPr>
              <a:r>
                <a:rPr lang="ru-RU" sz="2700" dirty="0" smtClean="0">
                  <a:solidFill>
                    <a:srgbClr val="111B1E"/>
                  </a:solidFill>
                  <a:latin typeface="Century Gothic" panose="020B0502020202020204" pitchFamily="34" charset="0"/>
                </a:rPr>
                <a:t>Этап  3</a:t>
              </a:r>
              <a:endParaRPr lang="en-US" sz="2700" dirty="0">
                <a:solidFill>
                  <a:srgbClr val="111B1E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299</Words>
  <Application>Microsoft Office PowerPoint</Application>
  <PresentationFormat>Произвольный</PresentationFormat>
  <Paragraphs>76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Century Gothic</vt:lpstr>
      <vt:lpstr>Muli Bold Bold</vt:lpstr>
      <vt:lpstr>Microsoft YaHei UI Light</vt:lpstr>
      <vt:lpstr>Calibri</vt:lpstr>
      <vt:lpstr>Muli Regular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Black and Red Modern Networking Marketing Presentation</dc:title>
  <dc:creator>LocAdmin</dc:creator>
  <cp:lastModifiedBy>LocAdmin</cp:lastModifiedBy>
  <cp:revision>17</cp:revision>
  <dcterms:created xsi:type="dcterms:W3CDTF">2006-08-16T00:00:00Z</dcterms:created>
  <dcterms:modified xsi:type="dcterms:W3CDTF">2021-03-04T16:42:13Z</dcterms:modified>
  <dc:identifier>DAEXu-4cFCI</dc:identifier>
</cp:coreProperties>
</file>