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6666"/>
    <a:srgbClr val="008080"/>
    <a:srgbClr val="55B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3580A-BC52-4717-B0FD-88DB4F41081C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8B3C9-BADD-4994-9767-62DFF301B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988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0DCBE-C292-4BE5-B5F2-FB385172DD82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A872F-02CD-49F8-8D1D-CDABCCEE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020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A872F-02CD-49F8-8D1D-CDABCCEEC0CE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1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7755-5308-4D4C-B93C-3104E5B59310}" type="datetime1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ГК «Современные технологии» ОГРН 1047796967668, ИНН 7726514489, КПП 772401001  Москва, 1-й Нагатинский проезд, д. 4, этаж 3, оф. 320  Тел. (495) 150-13-77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1628-C575-44AA-8E03-883E2B24E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72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14E2-4942-4FBC-9E89-F93917E66C3B}" type="datetime1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ГК «Современные технологии» ОГРН 1047796967668, ИНН 7726514489, КПП 772401001  Москва, 1-й Нагатинский проезд, д. 4, этаж 3, оф. 320  Тел. (495) 150-13-77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1628-C575-44AA-8E03-883E2B24E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8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0F35-71D4-4811-BE74-2DDF9B6D711D}" type="datetime1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ГК «Современные технологии» ОГРН 1047796967668, ИНН 7726514489, КПП 772401001  Москва, 1-й Нагатинский проезд, д. 4, этаж 3, оф. 320  Тел. (495) 150-13-77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1628-C575-44AA-8E03-883E2B24E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40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60B9-71E8-4430-90D0-D88DFB88AF32}" type="datetime1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ГК «Современные технологии» ОГРН 1047796967668, ИНН 7726514489, КПП 772401001  Москва, 1-й Нагатинский проезд, д. 4, этаж 3, оф. 320  Тел. (495) 150-13-77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1628-C575-44AA-8E03-883E2B24E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5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B064-C28A-47F5-AC53-772D772C85AB}" type="datetime1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ГК «Современные технологии» ОГРН 1047796967668, ИНН 7726514489, КПП 772401001  Москва, 1-й Нагатинский проезд, д. 4, этаж 3, оф. 320  Тел. (495) 150-13-77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1628-C575-44AA-8E03-883E2B24E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00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3CEA-D1AF-4EF7-A16E-9BD2DCA192E5}" type="datetime1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ГК «Современные технологии» ОГРН 1047796967668, ИНН 7726514489, КПП 772401001  Москва, 1-й Нагатинский проезд, д. 4, этаж 3, оф. 320  Тел. (495) 150-13-77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1628-C575-44AA-8E03-883E2B24E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0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1F98-E98C-43BC-A0CF-A14B522588FB}" type="datetime1">
              <a:rPr lang="ru-RU" smtClean="0"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ГК «Современные технологии» ОГРН 1047796967668, ИНН 7726514489, КПП 772401001  Москва, 1-й Нагатинский проезд, д. 4, этаж 3, оф. 320  Тел. (495) 150-13-77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1628-C575-44AA-8E03-883E2B24E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7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D135-610A-47A9-861E-398E66D873F2}" type="datetime1">
              <a:rPr lang="ru-RU" smtClean="0"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ГК «Современные технологии» ОГРН 1047796967668, ИНН 7726514489, КПП 772401001  Москва, 1-й Нагатинский проезд, д. 4, этаж 3, оф. 320  Тел. (495) 150-13-77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1628-C575-44AA-8E03-883E2B24E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C096-9BE1-4213-B746-3085C660A25C}" type="datetime1">
              <a:rPr lang="ru-RU" smtClean="0"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ГК «Современные технологии» ОГРН 1047796967668, ИНН 7726514489, КПП 772401001  Москва, 1-й Нагатинский проезд, д. 4, этаж 3, оф. 320  Тел. (495) 150-13-77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1628-C575-44AA-8E03-883E2B24E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8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838F-9A13-40A0-A958-7F8F8D9C1C4E}" type="datetime1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ГК «Современные технологии» ОГРН 1047796967668, ИНН 7726514489, КПП 772401001  Москва, 1-й Нагатинский проезд, д. 4, этаж 3, оф. 320  Тел. (495) 150-13-77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1628-C575-44AA-8E03-883E2B24E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6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D430-E895-4AAF-939F-FAF1377BBFFE}" type="datetime1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ГК «Современные технологии» ОГРН 1047796967668, ИНН 7726514489, КПП 772401001  Москва, 1-й Нагатинский проезд, д. 4, этаж 3, оф. 320  Тел. (495) 150-13-77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1628-C575-44AA-8E03-883E2B24E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17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C37EF-4CAF-4E31-9BC9-A012A85ED05C}" type="datetime1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ООО ГК «Современные технологии» ОГРН 1047796967668, ИНН 7726514489, КПП 772401001  Москва, 1-й Нагатинский проезд, д. 4, этаж 3, оф. 320  Тел. (495) 150-13-77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D1628-C575-44AA-8E03-883E2B24E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76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SMARTS: </a:t>
            </a:r>
            <a:r>
              <a:rPr lang="ru-RU" dirty="0" smtClean="0"/>
              <a:t>Склад 15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054" y="3886200"/>
            <a:ext cx="6456322" cy="98296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Программный </a:t>
            </a:r>
            <a:r>
              <a:rPr lang="ru-RU" sz="2000" dirty="0">
                <a:solidFill>
                  <a:schemeClr val="tx1"/>
                </a:solidFill>
              </a:rPr>
              <a:t>продукт для автоматизации </a:t>
            </a:r>
            <a:r>
              <a:rPr lang="ru-RU" sz="2000" dirty="0" err="1" smtClean="0">
                <a:solidFill>
                  <a:schemeClr val="tx1"/>
                </a:solidFill>
              </a:rPr>
              <a:t>товароучетных</a:t>
            </a:r>
            <a:r>
              <a:rPr lang="ru-RU" sz="2000" dirty="0" smtClean="0">
                <a:solidFill>
                  <a:schemeClr val="tx1"/>
                </a:solidFill>
              </a:rPr>
              <a:t> операций </a:t>
            </a:r>
            <a:r>
              <a:rPr lang="ru-RU" sz="2000" dirty="0">
                <a:solidFill>
                  <a:schemeClr val="tx1"/>
                </a:solidFill>
              </a:rPr>
              <a:t>при помощи мобильных устройств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14450" y="3392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logo_gk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61248"/>
            <a:ext cx="2785100" cy="10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99992" y="562053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dirty="0"/>
              <a:t>ООО ГК «Современные технологии»</a:t>
            </a:r>
          </a:p>
          <a:p>
            <a:pPr algn="r"/>
            <a:r>
              <a:rPr lang="ru-RU" sz="1400" dirty="0" smtClean="0"/>
              <a:t>Москва</a:t>
            </a:r>
            <a:r>
              <a:rPr lang="ru-RU" sz="1400" dirty="0"/>
              <a:t>, 1-й </a:t>
            </a:r>
            <a:r>
              <a:rPr lang="ru-RU" sz="1400" dirty="0" err="1"/>
              <a:t>Нагатинский</a:t>
            </a:r>
            <a:r>
              <a:rPr lang="ru-RU" sz="1400" dirty="0"/>
              <a:t> проезд, д. 4, этаж 3, оф. 320 </a:t>
            </a:r>
          </a:p>
          <a:p>
            <a:pPr algn="r"/>
            <a:r>
              <a:rPr lang="ru-RU" sz="1400" dirty="0"/>
              <a:t>Тел. (495) </a:t>
            </a:r>
            <a:r>
              <a:rPr lang="ru-RU" sz="1400" dirty="0" smtClean="0"/>
              <a:t>150-13-77</a:t>
            </a:r>
          </a:p>
          <a:p>
            <a:pPr algn="r"/>
            <a:r>
              <a:rPr lang="en-US" sz="1400" dirty="0" smtClean="0"/>
              <a:t>www.labelprinter.ru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448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916832"/>
            <a:ext cx="8229600" cy="1143000"/>
          </a:xfrm>
        </p:spPr>
        <p:txBody>
          <a:bodyPr/>
          <a:lstStyle/>
          <a:p>
            <a:r>
              <a:rPr lang="ru-RU" dirty="0" smtClean="0"/>
              <a:t>Технологии</a:t>
            </a:r>
            <a:endParaRPr lang="ru-RU" dirty="0"/>
          </a:p>
        </p:txBody>
      </p:sp>
      <p:pic>
        <p:nvPicPr>
          <p:cNvPr id="5" name="Picture 6" descr="logo_gk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36091"/>
            <a:ext cx="1656184" cy="6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>
            <a:stCxn id="5" idx="3"/>
            <a:endCxn id="7" idx="1"/>
          </p:cNvCxnSpPr>
          <p:nvPr/>
        </p:nvCxnSpPr>
        <p:spPr>
          <a:xfrm>
            <a:off x="2051720" y="6259625"/>
            <a:ext cx="5184576" cy="4408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236296" y="6125533"/>
            <a:ext cx="1566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www.labelprinter.ru</a:t>
            </a:r>
            <a:endParaRPr lang="ru-RU" sz="1200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296733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Что внутри у Склада 15 и как его связать с учетной системой?</a:t>
            </a:r>
          </a:p>
        </p:txBody>
      </p:sp>
    </p:spTree>
    <p:extLst>
      <p:ext uri="{BB962C8B-B14F-4D97-AF65-F5344CB8AC3E}">
        <p14:creationId xmlns:p14="http://schemas.microsoft.com/office/powerpoint/2010/main" val="4678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_gk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36091"/>
            <a:ext cx="1656184" cy="6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>
            <a:stCxn id="5" idx="3"/>
            <a:endCxn id="7" idx="1"/>
          </p:cNvCxnSpPr>
          <p:nvPr/>
        </p:nvCxnSpPr>
        <p:spPr>
          <a:xfrm>
            <a:off x="2051720" y="6259625"/>
            <a:ext cx="5184576" cy="4408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236296" y="6125533"/>
            <a:ext cx="1566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www.labelprinter.ru</a:t>
            </a:r>
            <a:endParaRPr lang="ru-RU" sz="1200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C:\Users\max\Desktop\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2255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2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Поддержка операционных </a:t>
            </a:r>
            <a:br>
              <a:rPr lang="ru-RU" dirty="0"/>
            </a:br>
            <a:r>
              <a:rPr lang="ru-RU" dirty="0"/>
              <a:t>систем</a:t>
            </a:r>
          </a:p>
        </p:txBody>
      </p:sp>
      <p:pic>
        <p:nvPicPr>
          <p:cNvPr id="5" name="Picture 6" descr="logo_gk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36091"/>
            <a:ext cx="1656184" cy="6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>
            <a:stCxn id="5" idx="3"/>
            <a:endCxn id="7" idx="1"/>
          </p:cNvCxnSpPr>
          <p:nvPr/>
        </p:nvCxnSpPr>
        <p:spPr>
          <a:xfrm>
            <a:off x="2051720" y="6259625"/>
            <a:ext cx="5184576" cy="4408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236296" y="6125533"/>
            <a:ext cx="1566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www.labelprinter.ru</a:t>
            </a:r>
            <a:endParaRPr lang="ru-RU" sz="1200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1" y="1982946"/>
            <a:ext cx="1722115" cy="17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https://media.itpro.co.uk/image/upload/v1570815051/itpro/windows_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7" t="24981" r="27794" b="22309"/>
          <a:stretch/>
        </p:blipFill>
        <p:spPr bwMode="auto">
          <a:xfrm>
            <a:off x="5193200" y="4339027"/>
            <a:ext cx="574954" cy="6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899593" y="1772816"/>
            <a:ext cx="1299034" cy="3021700"/>
            <a:chOff x="899593" y="1772816"/>
            <a:chExt cx="1299034" cy="30217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99593" y="1772816"/>
              <a:ext cx="1299034" cy="2232248"/>
              <a:chOff x="3786188" y="1933575"/>
              <a:chExt cx="1571625" cy="2990850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85" b="98089" l="3030" r="9636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6188" y="1933575"/>
                <a:ext cx="1571625" cy="2990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95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4628" y="2780929"/>
                <a:ext cx="1090594" cy="1224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Прямоугольник 8"/>
            <p:cNvSpPr/>
            <p:nvPr/>
          </p:nvSpPr>
          <p:spPr>
            <a:xfrm>
              <a:off x="902483" y="4148185"/>
              <a:ext cx="12961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Android</a:t>
              </a:r>
            </a:p>
            <a:p>
              <a:pPr algn="ctr"/>
              <a:r>
                <a:rPr lang="ru-RU" dirty="0"/>
                <a:t>4.3 и выше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781707" y="1509553"/>
            <a:ext cx="1237803" cy="3071921"/>
            <a:chOff x="6156176" y="1484784"/>
            <a:chExt cx="1237803" cy="3071921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4015" r="974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484784"/>
              <a:ext cx="1237803" cy="3071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9" descr="https://media.itpro.co.uk/image/upload/v1570815051/itpro/windows_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7" t="24981" r="27794" b="22309"/>
            <a:stretch/>
          </p:blipFill>
          <p:spPr bwMode="auto">
            <a:xfrm>
              <a:off x="6390948" y="3212976"/>
              <a:ext cx="574954" cy="600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2492909" y="1846537"/>
            <a:ext cx="1775101" cy="3330217"/>
            <a:chOff x="2205432" y="1831386"/>
            <a:chExt cx="1775101" cy="3330217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173" b="97947" l="4667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1831386"/>
              <a:ext cx="930399" cy="2115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 descr="https://media.itpro.co.uk/image/upload/v1570815051/itpro/windows_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7" t="24981" r="27794" b="22309"/>
            <a:stretch/>
          </p:blipFill>
          <p:spPr bwMode="auto">
            <a:xfrm>
              <a:off x="2805506" y="4561382"/>
              <a:ext cx="574954" cy="600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2205432" y="4119231"/>
              <a:ext cx="1775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Windows Mobile</a:t>
              </a:r>
              <a:endParaRPr lang="ru-RU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806326" y="3835361"/>
            <a:ext cx="134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Windows CE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41736" y="4794516"/>
            <a:ext cx="1972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Windows 7 / 8 /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6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_gk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36091"/>
            <a:ext cx="1656184" cy="6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>
            <a:stCxn id="5" idx="3"/>
            <a:endCxn id="7" idx="1"/>
          </p:cNvCxnSpPr>
          <p:nvPr/>
        </p:nvCxnSpPr>
        <p:spPr>
          <a:xfrm>
            <a:off x="2051720" y="6259625"/>
            <a:ext cx="5184576" cy="4408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236296" y="6125533"/>
            <a:ext cx="1566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www.labelprinter.ru</a:t>
            </a:r>
            <a:endParaRPr lang="ru-RU" sz="1200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223628" y="265124"/>
            <a:ext cx="6380595" cy="4230228"/>
            <a:chOff x="1223628" y="1556792"/>
            <a:chExt cx="6380595" cy="4230228"/>
          </a:xfrm>
        </p:grpSpPr>
        <p:pic>
          <p:nvPicPr>
            <p:cNvPr id="11265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556792"/>
              <a:ext cx="4216127" cy="4230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223628" y="3244334"/>
              <a:ext cx="12697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Устройство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477953" y="3244334"/>
              <a:ext cx="11262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ERP/WMS</a:t>
              </a:r>
              <a:endParaRPr lang="ru-RU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66552" y="4149080"/>
            <a:ext cx="875491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HYDB</a:t>
            </a:r>
            <a:r>
              <a:rPr lang="en-US" sz="2400" dirty="0" smtClean="0"/>
              <a:t>™</a:t>
            </a:r>
            <a:endParaRPr lang="ru-RU" sz="2400" dirty="0" smtClean="0"/>
          </a:p>
          <a:p>
            <a:endParaRPr lang="en-US" sz="2400" dirty="0"/>
          </a:p>
          <a:p>
            <a:r>
              <a:rPr lang="ru-RU" dirty="0"/>
              <a:t>Гибридные справочники.</a:t>
            </a:r>
          </a:p>
          <a:p>
            <a:r>
              <a:rPr lang="ru-RU" dirty="0"/>
              <a:t>HYDB™ для </a:t>
            </a:r>
            <a:r>
              <a:rPr lang="ru-RU" dirty="0" err="1"/>
              <a:t>Mobile</a:t>
            </a:r>
            <a:r>
              <a:rPr lang="ru-RU" dirty="0"/>
              <a:t> SMARTS™ позволяет не ограничиваться одним местом хранения, а хранить данные там, где это удобно в настоящий момент.</a:t>
            </a:r>
          </a:p>
        </p:txBody>
      </p:sp>
    </p:spTree>
    <p:extLst>
      <p:ext uri="{BB962C8B-B14F-4D97-AF65-F5344CB8AC3E}">
        <p14:creationId xmlns:p14="http://schemas.microsoft.com/office/powerpoint/2010/main" val="27449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Готовая интеграция с 1С и другими учетными системами</a:t>
            </a:r>
            <a:endParaRPr lang="ru-RU" dirty="0"/>
          </a:p>
        </p:txBody>
      </p:sp>
      <p:pic>
        <p:nvPicPr>
          <p:cNvPr id="5" name="Picture 6" descr="logo_gk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36091"/>
            <a:ext cx="1656184" cy="6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>
            <a:stCxn id="5" idx="3"/>
            <a:endCxn id="7" idx="1"/>
          </p:cNvCxnSpPr>
          <p:nvPr/>
        </p:nvCxnSpPr>
        <p:spPr>
          <a:xfrm>
            <a:off x="2051720" y="6259625"/>
            <a:ext cx="5184576" cy="4408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236296" y="6125533"/>
            <a:ext cx="1566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www.labelprinter.ru</a:t>
            </a:r>
            <a:endParaRPr lang="ru-RU" sz="1200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70738" y="1700808"/>
            <a:ext cx="6948772" cy="4104456"/>
            <a:chOff x="1223628" y="1916832"/>
            <a:chExt cx="6278513" cy="367240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223628" y="1916832"/>
              <a:ext cx="1548172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ERP</a:t>
              </a:r>
              <a:endParaRPr lang="ru-RU" sz="20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563888" y="1916832"/>
              <a:ext cx="1548172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/>
                <a:t>УТ 10.3, 11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953969" y="1916832"/>
              <a:ext cx="1548172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«WMS: Total Logistic»</a:t>
              </a:r>
              <a:endParaRPr lang="ru-RU" sz="20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223628" y="3310136"/>
              <a:ext cx="1548172" cy="93610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/>
                <a:t>УНФ 1.6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563888" y="3310136"/>
              <a:ext cx="1548172" cy="93610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/>
                <a:t>УПП 1.3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953969" y="3310136"/>
              <a:ext cx="1548172" cy="93610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/>
                <a:t>SAP, </a:t>
              </a:r>
              <a:r>
                <a:rPr lang="ru-RU" sz="2000" dirty="0" err="1"/>
                <a:t>Axapta</a:t>
              </a:r>
              <a:r>
                <a:rPr lang="ru-RU" sz="2000" dirty="0"/>
                <a:t>, </a:t>
              </a:r>
              <a:r>
                <a:rPr lang="ru-RU" sz="2000" dirty="0" err="1" smtClean="0"/>
                <a:t>самописные</a:t>
              </a:r>
              <a:r>
                <a:rPr lang="en-US" sz="2000" dirty="0" smtClean="0"/>
                <a:t> </a:t>
              </a:r>
              <a:r>
                <a:rPr lang="ru-RU" sz="2000" dirty="0" smtClean="0"/>
                <a:t>системы </a:t>
              </a:r>
              <a:r>
                <a:rPr lang="ru-RU" sz="2000" dirty="0"/>
                <a:t>и др.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339752" y="4653136"/>
              <a:ext cx="1548172" cy="93610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/>
                <a:t>КА1.1, 2.4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788024" y="4653136"/>
              <a:ext cx="1548172" cy="93610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/>
                <a:t>Бухгалтерия предприятия 3.0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46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301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Политика лицензирования и цены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95536" y="5936091"/>
            <a:ext cx="8407188" cy="647067"/>
            <a:chOff x="395536" y="5936091"/>
            <a:chExt cx="8407188" cy="647067"/>
          </a:xfrm>
        </p:grpSpPr>
        <p:pic>
          <p:nvPicPr>
            <p:cNvPr id="4" name="Picture 6" descr="logo_gk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936091"/>
              <a:ext cx="1656184" cy="64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Прямая соединительная линия 4"/>
            <p:cNvCxnSpPr>
              <a:stCxn id="4" idx="3"/>
              <a:endCxn id="6" idx="1"/>
            </p:cNvCxnSpPr>
            <p:nvPr/>
          </p:nvCxnSpPr>
          <p:spPr>
            <a:xfrm>
              <a:off x="2051720" y="6259625"/>
              <a:ext cx="5184576" cy="4408"/>
            </a:xfrm>
            <a:prstGeom prst="line">
              <a:avLst/>
            </a:prstGeom>
            <a:ln w="57150">
              <a:solidFill>
                <a:srgbClr val="009999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7236296" y="6125533"/>
              <a:ext cx="15664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www.labelprinter.ru</a:t>
              </a:r>
              <a:endParaRPr lang="ru-RU" sz="12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71496" y="329050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Как и что лицензируется в Склад 15 и какие есть варианты для покупки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10780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лицензируется?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2204865"/>
            <a:ext cx="8229600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Лицензируется</a:t>
            </a:r>
            <a:r>
              <a:rPr lang="en-US" sz="2400" dirty="0" smtClean="0"/>
              <a:t> </a:t>
            </a:r>
            <a:r>
              <a:rPr lang="ru-RU" sz="2400" dirty="0" smtClean="0"/>
              <a:t>конкретный</a:t>
            </a:r>
            <a:r>
              <a:rPr lang="en-US" sz="2400" dirty="0" smtClean="0"/>
              <a:t> </a:t>
            </a:r>
            <a:r>
              <a:rPr lang="ru-RU" sz="2400" dirty="0" smtClean="0"/>
              <a:t>терминал</a:t>
            </a:r>
            <a:r>
              <a:rPr lang="en-US" sz="2400" dirty="0" smtClean="0"/>
              <a:t> </a:t>
            </a:r>
            <a:r>
              <a:rPr lang="ru-RU" sz="2400" dirty="0" smtClean="0"/>
              <a:t>сбора</a:t>
            </a:r>
            <a:r>
              <a:rPr lang="en-US" sz="2400" dirty="0" smtClean="0"/>
              <a:t> </a:t>
            </a:r>
            <a:r>
              <a:rPr lang="ru-RU" sz="2400" dirty="0" smtClean="0"/>
              <a:t>данных</a:t>
            </a:r>
            <a:r>
              <a:rPr lang="en-US" sz="2400" dirty="0" smtClean="0"/>
              <a:t> </a:t>
            </a:r>
            <a:r>
              <a:rPr lang="ru-RU" sz="2400" dirty="0" smtClean="0"/>
              <a:t>(по</a:t>
            </a:r>
            <a:r>
              <a:rPr lang="en-US" sz="2400" dirty="0" smtClean="0"/>
              <a:t> </a:t>
            </a:r>
            <a:r>
              <a:rPr lang="ru-RU" sz="2400" dirty="0" smtClean="0"/>
              <a:t>уникальному</a:t>
            </a:r>
            <a:r>
              <a:rPr lang="en-US" sz="2400" dirty="0" smtClean="0"/>
              <a:t> </a:t>
            </a:r>
            <a:r>
              <a:rPr lang="ru-RU" sz="2400" dirty="0" smtClean="0"/>
              <a:t>коду</a:t>
            </a:r>
            <a:r>
              <a:rPr lang="en-US" sz="2400" dirty="0" smtClean="0"/>
              <a:t> </a:t>
            </a:r>
            <a:r>
              <a:rPr lang="ru-RU" sz="2400" dirty="0" smtClean="0"/>
              <a:t>ТСД).</a:t>
            </a:r>
            <a:r>
              <a:rPr lang="en-US" sz="2400" dirty="0" smtClean="0"/>
              <a:t> </a:t>
            </a:r>
            <a:r>
              <a:rPr lang="ru-RU" sz="2400" dirty="0" smtClean="0"/>
              <a:t>Для</a:t>
            </a:r>
            <a:r>
              <a:rPr lang="en-US" sz="2400" dirty="0" smtClean="0"/>
              <a:t> </a:t>
            </a:r>
            <a:r>
              <a:rPr lang="ru-RU" sz="2400" dirty="0" smtClean="0"/>
              <a:t>каждого</a:t>
            </a:r>
            <a:r>
              <a:rPr lang="en-US" sz="2400" dirty="0" smtClean="0"/>
              <a:t> </a:t>
            </a:r>
            <a:r>
              <a:rPr lang="ru-RU" sz="2400" dirty="0" smtClean="0"/>
              <a:t>нового</a:t>
            </a:r>
            <a:r>
              <a:rPr lang="en-US" sz="2400" dirty="0" smtClean="0"/>
              <a:t> </a:t>
            </a:r>
            <a:r>
              <a:rPr lang="ru-RU" sz="2400" dirty="0" smtClean="0"/>
              <a:t>терминала</a:t>
            </a:r>
            <a:r>
              <a:rPr lang="en-US" sz="2400" dirty="0" smtClean="0"/>
              <a:t> </a:t>
            </a:r>
            <a:r>
              <a:rPr lang="ru-RU" sz="2400" dirty="0" smtClean="0"/>
              <a:t>нужно</a:t>
            </a:r>
            <a:r>
              <a:rPr lang="en-US" sz="2400" dirty="0" smtClean="0"/>
              <a:t> </a:t>
            </a:r>
            <a:r>
              <a:rPr lang="ru-RU" sz="2400" dirty="0" smtClean="0"/>
              <a:t>получать</a:t>
            </a:r>
            <a:r>
              <a:rPr lang="en-US" sz="2400" dirty="0" smtClean="0"/>
              <a:t> </a:t>
            </a:r>
            <a:r>
              <a:rPr lang="ru-RU" sz="2400" dirty="0" smtClean="0"/>
              <a:t>отдельную</a:t>
            </a:r>
            <a:r>
              <a:rPr lang="en-US" sz="2400" dirty="0" smtClean="0"/>
              <a:t> </a:t>
            </a:r>
            <a:r>
              <a:rPr lang="ru-RU" sz="2400" dirty="0" smtClean="0"/>
              <a:t>лицензию.</a:t>
            </a:r>
            <a:r>
              <a:rPr lang="en-US" sz="2400" dirty="0" smtClean="0"/>
              <a:t> </a:t>
            </a:r>
            <a:r>
              <a:rPr lang="ru-RU" sz="2400" dirty="0" smtClean="0"/>
              <a:t>Без</a:t>
            </a:r>
            <a:r>
              <a:rPr lang="en-US" sz="2400" dirty="0" smtClean="0"/>
              <a:t> </a:t>
            </a:r>
            <a:r>
              <a:rPr lang="ru-RU" sz="2400" dirty="0" smtClean="0"/>
              <a:t>лицензии</a:t>
            </a:r>
            <a:r>
              <a:rPr lang="en-US" sz="2400" dirty="0" smtClean="0"/>
              <a:t> </a:t>
            </a:r>
            <a:r>
              <a:rPr lang="ru-RU" sz="2400" dirty="0" smtClean="0"/>
              <a:t>ТСД</a:t>
            </a:r>
            <a:r>
              <a:rPr lang="en-US" sz="2400" dirty="0" smtClean="0"/>
              <a:t> </a:t>
            </a:r>
            <a:r>
              <a:rPr lang="ru-RU" sz="2400" dirty="0" smtClean="0"/>
              <a:t>работает</a:t>
            </a:r>
            <a:r>
              <a:rPr lang="en-US" sz="2400" dirty="0" smtClean="0"/>
              <a:t> </a:t>
            </a:r>
            <a:r>
              <a:rPr lang="ru-RU" sz="2400" dirty="0" smtClean="0"/>
              <a:t>в</a:t>
            </a:r>
            <a:r>
              <a:rPr lang="en-US" sz="2400" dirty="0" smtClean="0"/>
              <a:t> </a:t>
            </a:r>
            <a:r>
              <a:rPr lang="ru-RU" sz="2400" dirty="0" err="1" smtClean="0"/>
              <a:t>демо</a:t>
            </a:r>
            <a:r>
              <a:rPr lang="ru-RU" sz="2400" dirty="0" smtClean="0"/>
              <a:t>-режиме</a:t>
            </a:r>
            <a:r>
              <a:rPr lang="ru-RU" sz="2400" dirty="0"/>
              <a:t>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5936091"/>
            <a:ext cx="8407188" cy="647067"/>
            <a:chOff x="395536" y="5936091"/>
            <a:chExt cx="8407188" cy="647067"/>
          </a:xfrm>
        </p:grpSpPr>
        <p:pic>
          <p:nvPicPr>
            <p:cNvPr id="5" name="Picture 6" descr="logo_gk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936091"/>
              <a:ext cx="1656184" cy="64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/>
            <p:cNvCxnSpPr>
              <a:stCxn id="5" idx="3"/>
              <a:endCxn id="7" idx="1"/>
            </p:cNvCxnSpPr>
            <p:nvPr/>
          </p:nvCxnSpPr>
          <p:spPr>
            <a:xfrm>
              <a:off x="2051720" y="6259625"/>
              <a:ext cx="5184576" cy="4408"/>
            </a:xfrm>
            <a:prstGeom prst="line">
              <a:avLst/>
            </a:prstGeom>
            <a:ln w="57150">
              <a:solidFill>
                <a:srgbClr val="009999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7236296" y="6125533"/>
              <a:ext cx="15664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www.labelprinter.ru</a:t>
              </a:r>
              <a:endParaRPr lang="ru-RU" sz="12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86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лицензий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5936091"/>
            <a:ext cx="8407188" cy="647067"/>
            <a:chOff x="395536" y="5936091"/>
            <a:chExt cx="8407188" cy="647067"/>
          </a:xfrm>
        </p:grpSpPr>
        <p:pic>
          <p:nvPicPr>
            <p:cNvPr id="5" name="Picture 6" descr="logo_gk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936091"/>
              <a:ext cx="1656184" cy="64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/>
            <p:cNvCxnSpPr>
              <a:stCxn id="5" idx="3"/>
              <a:endCxn id="7" idx="1"/>
            </p:cNvCxnSpPr>
            <p:nvPr/>
          </p:nvCxnSpPr>
          <p:spPr>
            <a:xfrm>
              <a:off x="2051720" y="6259625"/>
              <a:ext cx="5184576" cy="4408"/>
            </a:xfrm>
            <a:prstGeom prst="line">
              <a:avLst/>
            </a:prstGeom>
            <a:ln w="57150">
              <a:solidFill>
                <a:srgbClr val="009999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7236296" y="6125533"/>
              <a:ext cx="15664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www.labelprinter.ru</a:t>
              </a:r>
              <a:endParaRPr lang="ru-RU" sz="12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78759" y="1359692"/>
            <a:ext cx="26149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МИНИМУМ</a:t>
            </a:r>
          </a:p>
          <a:p>
            <a:pPr algn="ctr"/>
            <a:r>
              <a:rPr lang="ru-RU" sz="1400" dirty="0"/>
              <a:t>Самые дешевые лицензии</a:t>
            </a:r>
          </a:p>
          <a:p>
            <a:pPr algn="ctr"/>
            <a:r>
              <a:rPr lang="ru-RU" sz="1400" dirty="0" err="1" smtClean="0"/>
              <a:t>Батч</a:t>
            </a:r>
            <a:r>
              <a:rPr lang="en-US" sz="1400" dirty="0" smtClean="0"/>
              <a:t> </a:t>
            </a:r>
            <a:r>
              <a:rPr lang="ru-RU" sz="1400" dirty="0" smtClean="0"/>
              <a:t>или </a:t>
            </a:r>
            <a:r>
              <a:rPr lang="en-US" sz="1400" dirty="0"/>
              <a:t>Wi-Fi </a:t>
            </a:r>
            <a:r>
              <a:rPr lang="ru-RU" sz="1400" dirty="0"/>
              <a:t>на выбор</a:t>
            </a:r>
          </a:p>
          <a:p>
            <a:pPr algn="ctr"/>
            <a:r>
              <a:rPr lang="ru-RU" sz="1400" dirty="0"/>
              <a:t>Только сбор </a:t>
            </a:r>
            <a:r>
              <a:rPr lang="ru-RU" sz="1400" dirty="0" err="1"/>
              <a:t>штрихкодов</a:t>
            </a:r>
            <a:r>
              <a:rPr lang="ru-RU" sz="1400" dirty="0"/>
              <a:t> и инвентаризация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82859" y="1386093"/>
            <a:ext cx="23886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БАЗОВЫЙ</a:t>
            </a:r>
          </a:p>
          <a:p>
            <a:pPr algn="ctr"/>
            <a:r>
              <a:rPr lang="ru-RU" sz="1400" dirty="0"/>
              <a:t>Самый популярный</a:t>
            </a:r>
          </a:p>
          <a:p>
            <a:pPr algn="ctr"/>
            <a:r>
              <a:rPr lang="ru-RU" sz="1400" dirty="0"/>
              <a:t>Все </a:t>
            </a:r>
            <a:r>
              <a:rPr lang="ru-RU" sz="1400" dirty="0" smtClean="0"/>
              <a:t>складски</a:t>
            </a:r>
            <a:r>
              <a:rPr lang="en-US" sz="1400" dirty="0" smtClean="0"/>
              <a:t> </a:t>
            </a:r>
            <a:r>
              <a:rPr lang="ru-RU" sz="1400" dirty="0" err="1" smtClean="0"/>
              <a:t>еоперации</a:t>
            </a:r>
            <a:endParaRPr lang="ru-RU" sz="1400" dirty="0"/>
          </a:p>
          <a:p>
            <a:pPr algn="ctr"/>
            <a:r>
              <a:rPr lang="ru-RU" sz="1400" dirty="0"/>
              <a:t>ЕГАИС, МОТП, КИРОВКА</a:t>
            </a:r>
          </a:p>
          <a:p>
            <a:pPr algn="ctr"/>
            <a:r>
              <a:rPr lang="ru-RU" sz="1400" dirty="0"/>
              <a:t>опционально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86140" y="3429000"/>
            <a:ext cx="1800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РАСШИРЕННЫЙ</a:t>
            </a:r>
          </a:p>
          <a:p>
            <a:pPr algn="ctr"/>
            <a:r>
              <a:rPr lang="ru-RU" sz="1400" dirty="0"/>
              <a:t>Есть онлайн </a:t>
            </a:r>
          </a:p>
          <a:p>
            <a:pPr algn="ctr"/>
            <a:r>
              <a:rPr lang="ru-RU" sz="1400" dirty="0"/>
              <a:t>Полностью автоматический обмен</a:t>
            </a:r>
          </a:p>
          <a:p>
            <a:pPr algn="ctr"/>
            <a:r>
              <a:rPr lang="ru-RU" sz="1400" dirty="0"/>
              <a:t>Можно добавлять свои операции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94117" y="3428999"/>
            <a:ext cx="2166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ПОЛНЫЙ</a:t>
            </a:r>
          </a:p>
          <a:p>
            <a:pPr algn="ctr"/>
            <a:r>
              <a:rPr lang="ru-RU" sz="1400" dirty="0"/>
              <a:t>Все операции для склада</a:t>
            </a:r>
          </a:p>
          <a:p>
            <a:pPr algn="ctr"/>
            <a:r>
              <a:rPr lang="ru-RU" sz="1400" dirty="0"/>
              <a:t>Коллективное выполнение </a:t>
            </a:r>
            <a:r>
              <a:rPr lang="ru-RU" sz="1400" dirty="0" smtClean="0"/>
              <a:t>операций</a:t>
            </a:r>
            <a:endParaRPr lang="ru-RU" sz="1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91" y="1386093"/>
            <a:ext cx="653982" cy="132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368" y="1359693"/>
            <a:ext cx="912464" cy="1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71" y="3429000"/>
            <a:ext cx="1014022" cy="168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775" y="3428999"/>
            <a:ext cx="1032067" cy="186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3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2060848"/>
            <a:ext cx="8229600" cy="1143000"/>
          </a:xfrm>
        </p:spPr>
        <p:txBody>
          <a:bodyPr/>
          <a:lstStyle/>
          <a:p>
            <a:r>
              <a:rPr lang="ru-RU" dirty="0" smtClean="0"/>
              <a:t>Благодарю за вни</a:t>
            </a:r>
            <a:r>
              <a:rPr lang="ru-RU" dirty="0"/>
              <a:t>м</a:t>
            </a:r>
            <a:r>
              <a:rPr lang="ru-RU" dirty="0" smtClean="0"/>
              <a:t>ание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5936091"/>
            <a:ext cx="8407188" cy="647067"/>
            <a:chOff x="395536" y="5936091"/>
            <a:chExt cx="8407188" cy="647067"/>
          </a:xfrm>
        </p:grpSpPr>
        <p:pic>
          <p:nvPicPr>
            <p:cNvPr id="5" name="Picture 6" descr="logo_gk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936091"/>
              <a:ext cx="1656184" cy="64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/>
            <p:cNvCxnSpPr>
              <a:stCxn id="5" idx="3"/>
              <a:endCxn id="7" idx="1"/>
            </p:cNvCxnSpPr>
            <p:nvPr/>
          </p:nvCxnSpPr>
          <p:spPr>
            <a:xfrm>
              <a:off x="2051720" y="6259625"/>
              <a:ext cx="5184576" cy="4408"/>
            </a:xfrm>
            <a:prstGeom prst="line">
              <a:avLst/>
            </a:prstGeom>
            <a:ln w="57150">
              <a:solidFill>
                <a:srgbClr val="009999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7236296" y="6125533"/>
              <a:ext cx="15664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www.labelprinter.ru</a:t>
              </a:r>
              <a:endParaRPr lang="ru-RU" sz="12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329100" y="4797152"/>
            <a:ext cx="5814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Федоров Максим Николаевич</a:t>
            </a:r>
          </a:p>
          <a:p>
            <a:r>
              <a:rPr lang="ru-RU" dirty="0" smtClean="0"/>
              <a:t>Менеджер по продажам ГК «Современные технологии»</a:t>
            </a:r>
          </a:p>
          <a:p>
            <a:r>
              <a:rPr lang="en-US" dirty="0" smtClean="0"/>
              <a:t>max@postrade.ru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тел.: +7 (495) 150-13-77, доб. 292</a:t>
            </a:r>
          </a:p>
        </p:txBody>
      </p:sp>
    </p:spTree>
    <p:extLst>
      <p:ext uri="{BB962C8B-B14F-4D97-AF65-F5344CB8AC3E}">
        <p14:creationId xmlns:p14="http://schemas.microsoft.com/office/powerpoint/2010/main" val="6198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софта </a:t>
            </a:r>
            <a:r>
              <a:rPr lang="ru-RU" dirty="0" err="1" smtClean="0"/>
              <a:t>Клеверенс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6059016" cy="413305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Позволяет </a:t>
            </a:r>
            <a:r>
              <a:rPr lang="ru-RU" sz="2400" dirty="0"/>
              <a:t>быстро автоматизировать рабочее место сотрудника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Гибкий </a:t>
            </a:r>
            <a:r>
              <a:rPr lang="ru-RU" sz="2400" dirty="0"/>
              <a:t>софт, который можно дорабатывать.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Работает </a:t>
            </a:r>
            <a:r>
              <a:rPr lang="ru-RU" sz="2400" dirty="0"/>
              <a:t>на </a:t>
            </a:r>
            <a:r>
              <a:rPr lang="ru-RU" sz="2400" dirty="0" err="1" smtClean="0"/>
              <a:t>виндовых</a:t>
            </a:r>
            <a:r>
              <a:rPr lang="en-US" sz="2400" dirty="0" smtClean="0"/>
              <a:t> </a:t>
            </a:r>
            <a:r>
              <a:rPr lang="ru-RU" sz="2400" dirty="0" smtClean="0"/>
              <a:t>терминалах</a:t>
            </a:r>
            <a:r>
              <a:rPr lang="ru-RU" sz="2400" dirty="0"/>
              <a:t>, так и на новых </a:t>
            </a:r>
            <a:r>
              <a:rPr lang="ru-RU" sz="2400" dirty="0" err="1" smtClean="0"/>
              <a:t>андроидах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Готовые </a:t>
            </a:r>
            <a:r>
              <a:rPr lang="ru-RU" sz="2400" dirty="0"/>
              <a:t>интеграции с </a:t>
            </a:r>
            <a:r>
              <a:rPr lang="ru-RU" sz="2400" dirty="0" err="1"/>
              <a:t>бэк</a:t>
            </a:r>
            <a:r>
              <a:rPr lang="ru-RU" sz="2400" dirty="0"/>
              <a:t>-офисами и др.</a:t>
            </a:r>
          </a:p>
          <a:p>
            <a:endParaRPr lang="ru-RU" dirty="0"/>
          </a:p>
        </p:txBody>
      </p:sp>
      <p:pic>
        <p:nvPicPr>
          <p:cNvPr id="5" name="Picture 6" descr="logo_gk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36091"/>
            <a:ext cx="1656184" cy="6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>
            <a:stCxn id="5" idx="3"/>
            <a:endCxn id="7" idx="1"/>
          </p:cNvCxnSpPr>
          <p:nvPr/>
        </p:nvCxnSpPr>
        <p:spPr>
          <a:xfrm>
            <a:off x="2051720" y="6259625"/>
            <a:ext cx="5184576" cy="4408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236296" y="6125533"/>
            <a:ext cx="1566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www.labelprinter.ru</a:t>
            </a:r>
            <a:endParaRPr lang="ru-RU" sz="1200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31" y="3140969"/>
            <a:ext cx="1080000" cy="122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31" y="1880300"/>
            <a:ext cx="1080000" cy="126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31" y="4400968"/>
            <a:ext cx="1108295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4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SMARTS</a:t>
            </a:r>
            <a:endParaRPr lang="ru-RU" dirty="0"/>
          </a:p>
        </p:txBody>
      </p:sp>
      <p:pic>
        <p:nvPicPr>
          <p:cNvPr id="5" name="Picture 6" descr="logo_gk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36091"/>
            <a:ext cx="1656184" cy="6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>
            <a:stCxn id="5" idx="3"/>
            <a:endCxn id="7" idx="1"/>
          </p:cNvCxnSpPr>
          <p:nvPr/>
        </p:nvCxnSpPr>
        <p:spPr>
          <a:xfrm>
            <a:off x="2051720" y="6259625"/>
            <a:ext cx="5184576" cy="4408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236296" y="6125533"/>
            <a:ext cx="1566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www.labelprinter.ru</a:t>
            </a:r>
            <a:endParaRPr lang="ru-RU" sz="1200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" y="1844824"/>
            <a:ext cx="8229600" cy="36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6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</a:t>
            </a:r>
            <a:r>
              <a:rPr lang="en-US" dirty="0" smtClean="0"/>
              <a:t>Mobile SMARTS</a:t>
            </a:r>
            <a:r>
              <a:rPr lang="ru-RU" dirty="0" smtClean="0"/>
              <a:t>: Склад 15</a:t>
            </a:r>
            <a:endParaRPr lang="ru-RU" dirty="0"/>
          </a:p>
        </p:txBody>
      </p:sp>
      <p:pic>
        <p:nvPicPr>
          <p:cNvPr id="5" name="Picture 6" descr="logo_gk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36091"/>
            <a:ext cx="1656184" cy="6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>
            <a:stCxn id="5" idx="3"/>
            <a:endCxn id="7" idx="1"/>
          </p:cNvCxnSpPr>
          <p:nvPr/>
        </p:nvCxnSpPr>
        <p:spPr>
          <a:xfrm>
            <a:off x="2051720" y="6259625"/>
            <a:ext cx="5184576" cy="4408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236296" y="6125533"/>
            <a:ext cx="1566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www.labelprinter.ru</a:t>
            </a:r>
            <a:endParaRPr lang="ru-RU" sz="1200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64502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Зачем нужен этот продукт? Кому он подходит? Как поможет бизнесу?</a:t>
            </a:r>
          </a:p>
        </p:txBody>
      </p:sp>
    </p:spTree>
    <p:extLst>
      <p:ext uri="{BB962C8B-B14F-4D97-AF65-F5344CB8AC3E}">
        <p14:creationId xmlns:p14="http://schemas.microsoft.com/office/powerpoint/2010/main" val="15183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труда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62124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времени </a:t>
            </a:r>
            <a:r>
              <a:rPr lang="ru-RU" dirty="0" smtClean="0"/>
              <a:t>сотрудники склада </a:t>
            </a:r>
            <a:r>
              <a:rPr lang="ru-RU" dirty="0"/>
              <a:t>не </a:t>
            </a:r>
            <a:r>
              <a:rPr lang="ru-RU" dirty="0" smtClean="0"/>
              <a:t>выполняют своих прямых </a:t>
            </a:r>
            <a:r>
              <a:rPr lang="ru-RU" dirty="0"/>
              <a:t>обязанностей.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97560" y="1916832"/>
            <a:ext cx="37444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800" dirty="0">
                <a:solidFill>
                  <a:srgbClr val="FF0000"/>
                </a:solidFill>
              </a:rPr>
              <a:t>50%</a:t>
            </a:r>
          </a:p>
        </p:txBody>
      </p:sp>
      <p:pic>
        <p:nvPicPr>
          <p:cNvPr id="10" name="Picture 6" descr="logo_gk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36091"/>
            <a:ext cx="1656184" cy="6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>
            <a:stCxn id="10" idx="3"/>
            <a:endCxn id="14" idx="1"/>
          </p:cNvCxnSpPr>
          <p:nvPr/>
        </p:nvCxnSpPr>
        <p:spPr>
          <a:xfrm>
            <a:off x="2051720" y="6259625"/>
            <a:ext cx="5184576" cy="4408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236296" y="6125533"/>
            <a:ext cx="1566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www.labelprinter.ru</a:t>
            </a:r>
            <a:endParaRPr lang="ru-RU" sz="1200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SMARTS: </a:t>
            </a:r>
            <a:r>
              <a:rPr lang="ru-RU" dirty="0" smtClean="0"/>
              <a:t>Склад 15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1.Позволяет </a:t>
            </a:r>
            <a:r>
              <a:rPr lang="ru-RU" sz="2400" dirty="0"/>
              <a:t>быстро автоматизировать все рабочие </a:t>
            </a:r>
            <a:r>
              <a:rPr lang="ru-RU" sz="2400" dirty="0" smtClean="0"/>
              <a:t>операции</a:t>
            </a:r>
          </a:p>
          <a:p>
            <a:endParaRPr lang="ru-RU" sz="2400" dirty="0"/>
          </a:p>
          <a:p>
            <a:r>
              <a:rPr lang="ru-RU" sz="2400" dirty="0"/>
              <a:t>2.Оптимизировать и контролировать действия линейного </a:t>
            </a:r>
            <a:r>
              <a:rPr lang="ru-RU" sz="2400" dirty="0" smtClean="0"/>
              <a:t>персонала</a:t>
            </a:r>
          </a:p>
          <a:p>
            <a:endParaRPr lang="ru-RU" sz="2400" dirty="0"/>
          </a:p>
          <a:p>
            <a:r>
              <a:rPr lang="ru-RU" sz="2400" dirty="0"/>
              <a:t>3.Исключить вероятность ошибок</a:t>
            </a:r>
          </a:p>
          <a:p>
            <a:endParaRPr lang="ru-RU" sz="2400" dirty="0"/>
          </a:p>
        </p:txBody>
      </p:sp>
      <p:pic>
        <p:nvPicPr>
          <p:cNvPr id="5" name="Picture 6" descr="logo_gk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36091"/>
            <a:ext cx="1656184" cy="6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>
            <a:stCxn id="5" idx="3"/>
            <a:endCxn id="7" idx="1"/>
          </p:cNvCxnSpPr>
          <p:nvPr/>
        </p:nvCxnSpPr>
        <p:spPr>
          <a:xfrm>
            <a:off x="2051720" y="6259625"/>
            <a:ext cx="5184576" cy="4408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236296" y="6125533"/>
            <a:ext cx="1566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www.labelprinter.ru</a:t>
            </a:r>
            <a:endParaRPr lang="ru-RU" sz="1200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9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814" y="1984577"/>
            <a:ext cx="8229600" cy="1143000"/>
          </a:xfrm>
        </p:spPr>
        <p:txBody>
          <a:bodyPr/>
          <a:lstStyle/>
          <a:p>
            <a:r>
              <a:rPr lang="ru-RU" dirty="0" smtClean="0"/>
              <a:t>Возможности продукта</a:t>
            </a:r>
            <a:endParaRPr lang="ru-RU" dirty="0"/>
          </a:p>
        </p:txBody>
      </p:sp>
      <p:pic>
        <p:nvPicPr>
          <p:cNvPr id="5" name="Picture 6" descr="logo_gk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36091"/>
            <a:ext cx="1656184" cy="6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>
            <a:stCxn id="5" idx="3"/>
            <a:endCxn id="7" idx="1"/>
          </p:cNvCxnSpPr>
          <p:nvPr/>
        </p:nvCxnSpPr>
        <p:spPr>
          <a:xfrm>
            <a:off x="2051720" y="6259625"/>
            <a:ext cx="5184576" cy="4408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236296" y="6125533"/>
            <a:ext cx="1566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www.labelprinter.ru</a:t>
            </a:r>
            <a:endParaRPr lang="ru-RU" sz="1200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284984"/>
            <a:ext cx="8072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Какие </a:t>
            </a:r>
            <a:r>
              <a:rPr lang="ru-RU" dirty="0"/>
              <a:t>операции можно автоматизировать с помощью </a:t>
            </a:r>
            <a:r>
              <a:rPr lang="ru-RU" dirty="0" err="1" smtClean="0"/>
              <a:t>Mobile</a:t>
            </a:r>
            <a:r>
              <a:rPr lang="en-US" dirty="0" smtClean="0"/>
              <a:t> </a:t>
            </a:r>
            <a:r>
              <a:rPr lang="ru-RU" dirty="0" smtClean="0"/>
              <a:t>SMARTS: Склад15.</a:t>
            </a:r>
          </a:p>
          <a:p>
            <a:r>
              <a:rPr lang="ru-RU" dirty="0" smtClean="0"/>
              <a:t>Его </a:t>
            </a:r>
            <a:r>
              <a:rPr lang="ru-RU" dirty="0"/>
              <a:t>ключевые особенности.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3992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операции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Приемка </a:t>
            </a:r>
            <a:r>
              <a:rPr lang="ru-RU" dirty="0"/>
              <a:t>товара</a:t>
            </a:r>
          </a:p>
          <a:p>
            <a:r>
              <a:rPr lang="ru-RU" dirty="0" smtClean="0"/>
              <a:t>Инвентаризация</a:t>
            </a:r>
            <a:endParaRPr lang="ru-RU" dirty="0"/>
          </a:p>
          <a:p>
            <a:r>
              <a:rPr lang="ru-RU" dirty="0" smtClean="0"/>
              <a:t>Перемещение по ячейкам и складам</a:t>
            </a:r>
            <a:endParaRPr lang="ru-RU" dirty="0"/>
          </a:p>
          <a:p>
            <a:r>
              <a:rPr lang="ru-RU" dirty="0" smtClean="0"/>
              <a:t>Подбор </a:t>
            </a:r>
            <a:r>
              <a:rPr lang="ru-RU" dirty="0"/>
              <a:t>заказа</a:t>
            </a:r>
          </a:p>
          <a:p>
            <a:r>
              <a:rPr lang="ru-RU" dirty="0" smtClean="0"/>
              <a:t>Сбор </a:t>
            </a:r>
            <a:r>
              <a:rPr lang="ru-RU" dirty="0" err="1"/>
              <a:t>штрихкодов</a:t>
            </a:r>
            <a:endParaRPr lang="ru-RU" dirty="0"/>
          </a:p>
          <a:p>
            <a:r>
              <a:rPr lang="ru-RU" dirty="0" smtClean="0"/>
              <a:t>Упаковочный </a:t>
            </a:r>
            <a:r>
              <a:rPr lang="ru-RU" dirty="0"/>
              <a:t>лист</a:t>
            </a:r>
          </a:p>
          <a:p>
            <a:r>
              <a:rPr lang="ru-RU" dirty="0" smtClean="0"/>
              <a:t>Просмотр </a:t>
            </a:r>
            <a:r>
              <a:rPr lang="ru-RU" dirty="0"/>
              <a:t>остатков и цен по товару</a:t>
            </a:r>
          </a:p>
          <a:p>
            <a:r>
              <a:rPr lang="ru-RU" dirty="0" smtClean="0"/>
              <a:t>Операции </a:t>
            </a:r>
            <a:r>
              <a:rPr lang="ru-RU" dirty="0"/>
              <a:t>с </a:t>
            </a:r>
            <a:r>
              <a:rPr lang="ru-RU" dirty="0" smtClean="0"/>
              <a:t>маркированными товарами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6" descr="logo_gk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36091"/>
            <a:ext cx="1656184" cy="6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>
            <a:stCxn id="5" idx="3"/>
            <a:endCxn id="7" idx="1"/>
          </p:cNvCxnSpPr>
          <p:nvPr/>
        </p:nvCxnSpPr>
        <p:spPr>
          <a:xfrm>
            <a:off x="2051720" y="6259625"/>
            <a:ext cx="5184576" cy="4408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236296" y="6125533"/>
            <a:ext cx="1566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www.labelprinter.ru</a:t>
            </a:r>
            <a:endParaRPr lang="ru-RU" sz="1200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45" y="1412776"/>
            <a:ext cx="2720901" cy="463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44824"/>
            <a:ext cx="200436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0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pic>
        <p:nvPicPr>
          <p:cNvPr id="5" name="Picture 6" descr="logo_gk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36091"/>
            <a:ext cx="1656184" cy="6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>
            <a:stCxn id="5" idx="3"/>
            <a:endCxn id="7" idx="1"/>
          </p:cNvCxnSpPr>
          <p:nvPr/>
        </p:nvCxnSpPr>
        <p:spPr>
          <a:xfrm>
            <a:off x="2051720" y="6259625"/>
            <a:ext cx="5184576" cy="4408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236296" y="6125533"/>
            <a:ext cx="1566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www.labelprinter.ru</a:t>
            </a:r>
            <a:endParaRPr lang="ru-RU" sz="1200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8633" y="3212976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Коробочное решение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dirty="0" smtClean="0"/>
              <a:t>Закрывает все потребности большинства заказчиков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3212976"/>
            <a:ext cx="1924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Быстрый запуск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Только нужное и ничего лишнего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47485" y="3212976"/>
            <a:ext cx="260571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Широкий функционал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Позволяет быстро </a:t>
            </a:r>
          </a:p>
          <a:p>
            <a:pPr algn="ctr"/>
            <a:r>
              <a:rPr lang="ru-RU" dirty="0" smtClean="0"/>
              <a:t>Автоматизировать</a:t>
            </a:r>
            <a:r>
              <a:rPr lang="en-US" dirty="0" smtClean="0"/>
              <a:t> </a:t>
            </a:r>
            <a:r>
              <a:rPr lang="ru-RU" dirty="0" smtClean="0"/>
              <a:t>рабочее</a:t>
            </a:r>
            <a:r>
              <a:rPr lang="en-US" dirty="0" smtClean="0"/>
              <a:t> </a:t>
            </a:r>
            <a:r>
              <a:rPr lang="ru-RU" dirty="0" smtClean="0"/>
              <a:t>место</a:t>
            </a:r>
          </a:p>
          <a:p>
            <a:pPr algn="ctr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1000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" b="96000" l="5455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11" y="1820260"/>
            <a:ext cx="765994" cy="13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1000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1988840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653872" y="2970562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355976" y="2826546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954727" y="2826546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0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438</Words>
  <Application>Microsoft Office PowerPoint</Application>
  <PresentationFormat>Экран (4:3)</PresentationFormat>
  <Paragraphs>121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Mobile SMARTS: Склад 15</vt:lpstr>
      <vt:lpstr>Преимущества софта Клеверенс</vt:lpstr>
      <vt:lpstr>Mobile SMARTS</vt:lpstr>
      <vt:lpstr>Что такое Mobile SMARTS: Склад 15</vt:lpstr>
      <vt:lpstr>Эффективность труда</vt:lpstr>
      <vt:lpstr>Mobile SMARTS: Склад 15</vt:lpstr>
      <vt:lpstr>Возможности продукта</vt:lpstr>
      <vt:lpstr>Основные операции</vt:lpstr>
      <vt:lpstr>Преимущества</vt:lpstr>
      <vt:lpstr>Технологии</vt:lpstr>
      <vt:lpstr>Презентация PowerPoint</vt:lpstr>
      <vt:lpstr>Поддержка операционных  систем</vt:lpstr>
      <vt:lpstr>Презентация PowerPoint</vt:lpstr>
      <vt:lpstr>Готовая интеграция с 1С и другими учетными системами</vt:lpstr>
      <vt:lpstr>Политика лицензирования и цены</vt:lpstr>
      <vt:lpstr>Что лицензируется?</vt:lpstr>
      <vt:lpstr>Уровни лицензий</vt:lpstr>
      <vt:lpstr>Благодарю за внимание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Федоров</dc:creator>
  <cp:lastModifiedBy>Максим Федоров</cp:lastModifiedBy>
  <cp:revision>14</cp:revision>
  <dcterms:created xsi:type="dcterms:W3CDTF">2020-09-23T11:32:13Z</dcterms:created>
  <dcterms:modified xsi:type="dcterms:W3CDTF">2020-09-25T13:39:48Z</dcterms:modified>
</cp:coreProperties>
</file>