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sldIdLst>
    <p:sldId id="302" r:id="rId2"/>
    <p:sldId id="325" r:id="rId3"/>
    <p:sldId id="321" r:id="rId4"/>
    <p:sldId id="363" r:id="rId5"/>
    <p:sldId id="388" r:id="rId6"/>
    <p:sldId id="365" r:id="rId7"/>
    <p:sldId id="366" r:id="rId8"/>
    <p:sldId id="370" r:id="rId9"/>
    <p:sldId id="371" r:id="rId10"/>
    <p:sldId id="342" r:id="rId11"/>
    <p:sldId id="372" r:id="rId12"/>
    <p:sldId id="375" r:id="rId13"/>
    <p:sldId id="378" r:id="rId14"/>
    <p:sldId id="376" r:id="rId15"/>
    <p:sldId id="377" r:id="rId16"/>
    <p:sldId id="380" r:id="rId17"/>
    <p:sldId id="387" r:id="rId18"/>
    <p:sldId id="381" r:id="rId19"/>
    <p:sldId id="349" r:id="rId20"/>
    <p:sldId id="303" r:id="rId21"/>
  </p:sldIdLst>
  <p:sldSz cx="12192000" cy="6858000"/>
  <p:notesSz cx="6858000" cy="9144000"/>
  <p:embeddedFontLst>
    <p:embeddedFont>
      <p:font typeface="Gilroy ExtraBold" charset="-52"/>
      <p:bold r:id="rId23"/>
    </p:embeddedFont>
    <p:embeddedFont>
      <p:font typeface="Roboto" charset="0"/>
      <p:regular r:id="rId24"/>
    </p:embeddedFont>
    <p:embeddedFont>
      <p:font typeface="Calibri Light" pitchFamily="34" charset="0"/>
      <p:regular r:id="rId25"/>
      <p:italic r:id="rId26"/>
    </p:embeddedFont>
    <p:embeddedFont>
      <p:font typeface="Candara" pitchFamily="34" charset="0"/>
      <p:regular r:id="rId27"/>
      <p:bold r:id="rId28"/>
      <p:italic r:id="rId29"/>
      <p:boldItalic r:id="rId30"/>
    </p:embeddedFont>
    <p:embeddedFont>
      <p:font typeface="Gilroy Light" charset="-52"/>
      <p:regular r:id="rId31"/>
    </p:embeddedFont>
    <p:embeddedFont>
      <p:font typeface="Segoe UI Light" pitchFamily="34" charset="0"/>
      <p:regular r:id="rId32"/>
    </p:embeddedFont>
    <p:embeddedFont>
      <p:font typeface="Arial Black" pitchFamily="34" charset="0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7F3297C-DEE7-4DFB-A69C-C1D8BEC1D01A}">
          <p14:sldIdLst>
            <p14:sldId id="302"/>
            <p14:sldId id="325"/>
            <p14:sldId id="362"/>
            <p14:sldId id="321"/>
            <p14:sldId id="363"/>
            <p14:sldId id="367"/>
            <p14:sldId id="368"/>
            <p14:sldId id="364"/>
            <p14:sldId id="365"/>
            <p14:sldId id="366"/>
            <p14:sldId id="370"/>
            <p14:sldId id="371"/>
            <p14:sldId id="342"/>
            <p14:sldId id="373"/>
            <p14:sldId id="374"/>
            <p14:sldId id="372"/>
            <p14:sldId id="375"/>
            <p14:sldId id="378"/>
            <p14:sldId id="376"/>
            <p14:sldId id="377"/>
            <p14:sldId id="379"/>
            <p14:sldId id="380"/>
            <p14:sldId id="382"/>
            <p14:sldId id="383"/>
            <p14:sldId id="386"/>
            <p14:sldId id="387"/>
            <p14:sldId id="381"/>
            <p14:sldId id="352"/>
            <p14:sldId id="353"/>
            <p14:sldId id="349"/>
            <p14:sldId id="348"/>
            <p14:sldId id="350"/>
            <p14:sldId id="354"/>
            <p14:sldId id="355"/>
            <p14:sldId id="360"/>
            <p14:sldId id="344"/>
            <p14:sldId id="369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142"/>
    <a:srgbClr val="0083B0"/>
    <a:srgbClr val="00834C"/>
    <a:srgbClr val="F8F8F8"/>
    <a:srgbClr val="828282"/>
    <a:srgbClr val="7E9C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5" autoAdjust="0"/>
    <p:restoredTop sz="88380" autoAdjust="0"/>
  </p:normalViewPr>
  <p:slideViewPr>
    <p:cSldViewPr snapToGrid="0">
      <p:cViewPr>
        <p:scale>
          <a:sx n="73" d="100"/>
          <a:sy n="73" d="100"/>
        </p:scale>
        <p:origin x="-1152" y="-78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8D03-B668-490D-B712-2F86D8A4273E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0EB8A-A449-4F8A-A206-CDAD73980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43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68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312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«Склад 15» — это мобильное ПО для автоматизации работы склада.  Формально это конфигурация для мобильной платформы </a:t>
            </a:r>
            <a:r>
              <a:rPr lang="ru-RU" dirty="0" err="1" smtClean="0"/>
              <a:t>Mobile</a:t>
            </a:r>
            <a:r>
              <a:rPr lang="ru-RU" dirty="0" smtClean="0"/>
              <a:t> SMARTS, которая позволяет автоматизировать бизнес процессы при помощи ТСД или других мобильных устройств.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06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38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Помимо своих основных функций «</a:t>
            </a:r>
            <a:r>
              <a:rPr lang="ru-RU" dirty="0" err="1" smtClean="0"/>
              <a:t>Mobile</a:t>
            </a:r>
            <a:r>
              <a:rPr lang="ru-RU" dirty="0" smtClean="0"/>
              <a:t> SMARTS: Склад 15» предоставляет широкий спектр дополнительных возможностей.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69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Коллективная работа с документами позволяет нескольким сотрудникам с ТСД одновременно работать с одним документом </a:t>
            </a:r>
            <a:r>
              <a:rPr lang="ru-RU" dirty="0" err="1" smtClean="0"/>
              <a:t>Mobile</a:t>
            </a:r>
            <a:r>
              <a:rPr lang="ru-RU" dirty="0" smtClean="0"/>
              <a:t> SMARTS (например, выполнять одновременный подбор общего заказа или коллективную инвентаризацию)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47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Полезная функция для торговой сети с большим количеством магазинов. Позволяет упрощать учет и работу с документами по разным торговым точкам.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торговых объектов с подключением частных баз позволяет разбивать одну большую, перегруженную информацией базу данных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  по всем магазинам на несколько баз поменьше, которые содержат информацию только по отдельным торговым точкам. Это поможет избежать путаницы и ускорит процесс работы с базой каждого отдельного склада. А также позволит без использования онлайн-подключения видеть документы, цены и остатки для выбранного торгового объекта. Если у одной компании много складов, нужно как-то организовывать с ними работу, учитывая то, что у каждого склада могут быть разные цены, разные остатки, может быть по-разному настроен обмен документами между ТСД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системой. В этом случае на помощь приходит использование торговых объектов с подключаемыми к ним частными базами. Одна частная база подключается к одному торговому объекту.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47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Серии — это способ учесть дату производства, лот или партию конкретной поставки. Отличие серии и серийного номера в том, что серийный номер есть у каждой единицы товара, а серия может быть одинаковой у большого количества одного и того же товара.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SMARTS: Склад 15» поддерживает работу с сериями в документах приемки, перемещения и инвентаризации. Необходимость серийного учета включается и выключается отдельно для каждого документа в пункте меню «Настройка товаров» прямо на ТСД.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4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позволяет отслеживать в каком состоянии находятся мобильные устройства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(ТСД):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работают ли на них в данный момент и когда работали в последний раз;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 и где работает на устройстве;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лицензировано устройство или нет;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заряда батареи на устройстве;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документ находится в работе в данный момент на ТСД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Отправлять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сообщения пользователям ТСД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47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позволяет отслеживать в каком состоянии находятся мобильные устройства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(ТСД):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работают ли на них в данный момент и когда работали в последний раз;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 и где работает на устройстве;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лицензировано устройство или нет;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заряда батареи на устройстве;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документ находится в работе в данный момент на ТСД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Отправлять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сообщения пользователям ТСД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47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2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1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7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5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5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5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1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3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5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image" Target="../media/image17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34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38" Type="http://schemas.openxmlformats.org/officeDocument/2006/relationships/image" Target="../media/image5.jpeg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microsoft.com/office/2007/relationships/hdphoto" Target="../media/hdphoto4.wdp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image" Target="../media/image28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20.png"/><Relationship Id="rId28" Type="http://schemas.openxmlformats.org/officeDocument/2006/relationships/image" Target="../media/image23.png"/><Relationship Id="rId36" Type="http://schemas.openxmlformats.org/officeDocument/2006/relationships/image" Target="../media/image27.jpeg"/><Relationship Id="rId10" Type="http://schemas.openxmlformats.org/officeDocument/2006/relationships/image" Target="../media/image13.png"/><Relationship Id="rId19" Type="http://schemas.microsoft.com/office/2007/relationships/hdphoto" Target="../media/hdphoto8.wdp"/><Relationship Id="rId31" Type="http://schemas.microsoft.com/office/2007/relationships/hdphoto" Target="../media/hdphoto13.wdp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microsoft.com/office/2007/relationships/hdphoto" Target="../media/hdphoto11.wdp"/><Relationship Id="rId30" Type="http://schemas.openxmlformats.org/officeDocument/2006/relationships/image" Target="../media/image24.png"/><Relationship Id="rId35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81" y="247424"/>
            <a:ext cx="9039120" cy="2434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Mobile SMARTS</a:t>
            </a:r>
            <a:r>
              <a:rPr lang="ru-RU" sz="48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: Склад 15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Интеграция</a:t>
            </a:r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 c </a:t>
            </a: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«1С:Предприятием»</a:t>
            </a:r>
            <a:endParaRPr lang="ru-RU" sz="4800" dirty="0">
              <a:solidFill>
                <a:schemeClr val="bg1">
                  <a:lumMod val="9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286943-DD3E-4BE7-8428-B8DBB507433D}"/>
              </a:ext>
            </a:extLst>
          </p:cNvPr>
          <p:cNvSpPr txBox="1"/>
          <p:nvPr/>
        </p:nvSpPr>
        <p:spPr>
          <a:xfrm>
            <a:off x="733197" y="3335701"/>
            <a:ext cx="905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Отраслевой программный продукт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автоматизации операций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по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учёту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товара на складе при помощи ТСД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5FDF13-E51A-497E-BBB0-CF8ACE7C6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80" y="120150"/>
            <a:ext cx="1285875" cy="1285875"/>
          </a:xfrm>
          <a:prstGeom prst="rect">
            <a:avLst/>
          </a:prstGeom>
        </p:spPr>
      </p:pic>
      <p:pic>
        <p:nvPicPr>
          <p:cNvPr id="8" name="Рисунок 7" descr="SKV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0947" y="0"/>
            <a:ext cx="2512210" cy="2481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6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8" y="667509"/>
            <a:ext cx="8970675" cy="98712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по готовым бизнес процессам</a:t>
            </a:r>
            <a:endParaRPr lang="ru-RU" sz="44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3742" y="3109841"/>
            <a:ext cx="12197239" cy="3748159"/>
            <a:chOff x="-3742" y="3109841"/>
            <a:chExt cx="12197239" cy="3748159"/>
          </a:xfrm>
        </p:grpSpPr>
        <p:pic>
          <p:nvPicPr>
            <p:cNvPr id="12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598" y="3380014"/>
              <a:ext cx="3903899" cy="24885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2" y="3502479"/>
              <a:ext cx="3839860" cy="24477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/>
            <a:srcRect l="16551" r="10789"/>
            <a:stretch/>
          </p:blipFill>
          <p:spPr>
            <a:xfrm>
              <a:off x="4408715" y="3109841"/>
              <a:ext cx="3135086" cy="374815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46620" y="4098471"/>
              <a:ext cx="2973697" cy="1172551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Заказ поставщику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128431" y="3633107"/>
              <a:ext cx="3880884" cy="188483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(с контролем кол-ва)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52500" y="4017721"/>
              <a:ext cx="2973697" cy="1294647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товаров и услуг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3225" y="1869440"/>
            <a:ext cx="904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На основе документа из </a:t>
            </a:r>
            <a:r>
              <a:rPr lang="ru-RU" sz="3200" dirty="0" err="1" smtClean="0"/>
              <a:t>бэк</a:t>
            </a:r>
            <a:r>
              <a:rPr lang="ru-RU" sz="3200" dirty="0" smtClean="0"/>
              <a:t>-офиса (по накладной).</a:t>
            </a:r>
            <a:endParaRPr lang="ru-RU" sz="3200" dirty="0"/>
          </a:p>
        </p:txBody>
      </p:sp>
      <p:pic>
        <p:nvPicPr>
          <p:cNvPr id="19" name="Рисунок 1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864816" y="154985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89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Коллективная работа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lh3.googleusercontent.com/65p2dn9gvHdxzqXX2vqzX7xNqcI1hYescVgkSv1XlqJ2RV2bbDZjTB5AlzsV9FwhJcsGFs-w6W7CMWFkbM0ccwMG-0oCSJMWga7OczMIJjnJJ4rWcfcC1CAQAMSCUcf_4wzV3k0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15" y="2014629"/>
            <a:ext cx="5715000" cy="3352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90792" y="268197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40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8" y="667510"/>
            <a:ext cx="9353852" cy="917450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торговыми объектами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s://www.cleverence.ru/upload/medialibrary/fe2/fe2fedfa1f2af352724874a7c14e13c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1" y="1680627"/>
            <a:ext cx="7951208" cy="4240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95444" y="154985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24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сериями товаров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395" y="1839806"/>
            <a:ext cx="10432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Работа с сериями в операциях: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Перемещение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Инвентаризация</a:t>
            </a:r>
          </a:p>
          <a:p>
            <a:pPr>
              <a:lnSpc>
                <a:spcPct val="150000"/>
              </a:lnSpc>
              <a:buClr>
                <a:srgbClr val="FF5142"/>
              </a:buClr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02" y="2846811"/>
            <a:ext cx="4643029" cy="262485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065113" y="137568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03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8" y="667509"/>
            <a:ext cx="9789282" cy="943577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395" y="1839806"/>
            <a:ext cx="104328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Позволяет </a:t>
            </a:r>
            <a:r>
              <a:rPr lang="ru-RU" sz="2400" dirty="0"/>
              <a:t>отслеживать в каком состоянии находятся </a:t>
            </a:r>
            <a:r>
              <a:rPr lang="ru-RU" sz="2400" dirty="0" smtClean="0"/>
              <a:t>ТСД: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работают </a:t>
            </a:r>
            <a:r>
              <a:rPr lang="ru-RU" sz="2400" dirty="0"/>
              <a:t>ли на них в данный момент и когда работали в последний раз;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кто</a:t>
            </a:r>
            <a:r>
              <a:rPr lang="ru-RU" sz="2400" dirty="0"/>
              <a:t> и где работает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лицензировано </a:t>
            </a:r>
            <a:r>
              <a:rPr lang="ru-RU" sz="2400" dirty="0"/>
              <a:t>устройство или нет;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уровень </a:t>
            </a:r>
            <a:r>
              <a:rPr lang="ru-RU" sz="2400" dirty="0"/>
              <a:t>заряда батареи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какой </a:t>
            </a:r>
            <a:r>
              <a:rPr lang="ru-RU" sz="2400" dirty="0"/>
              <a:t>документ находится в работе в данный момент на </a:t>
            </a:r>
            <a:r>
              <a:rPr lang="ru-RU" sz="2400" dirty="0" smtClean="0"/>
              <a:t>ТСД;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отправлять </a:t>
            </a:r>
            <a:r>
              <a:rPr lang="ru-RU" sz="2400" dirty="0"/>
              <a:t>сообщения пользователям </a:t>
            </a:r>
            <a:r>
              <a:rPr lang="ru-RU" sz="2400" dirty="0" smtClean="0"/>
              <a:t>ТСД.</a:t>
            </a:r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47695" y="189819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4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8" y="667510"/>
            <a:ext cx="9606401" cy="90874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sz="44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www.cleverence.ru/upload/iblock/846/846ff8fdc656769a5189a01be0a8b9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7" y="1645794"/>
            <a:ext cx="7560219" cy="4258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126073" y="198528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0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9955" y="1955263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лицензия = 1 ТСД!</a:t>
            </a:r>
          </a:p>
          <a:p>
            <a:r>
              <a:rPr lang="ru-RU" dirty="0" smtClean="0"/>
              <a:t>Лицензия выдается по уникальному коду ТСД</a:t>
            </a:r>
          </a:p>
          <a:p>
            <a:r>
              <a:rPr lang="ru-RU" dirty="0" smtClean="0"/>
              <a:t>Лицензия привязывается к конкретному терминалу.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0264" y="1079863"/>
            <a:ext cx="8038011" cy="721306"/>
          </a:xfrm>
          <a:prstGeom prst="rect">
            <a:avLst/>
          </a:prstGeom>
          <a:solidFill>
            <a:srgbClr val="FF5142"/>
          </a:solidFill>
        </p:spPr>
        <p:txBody>
          <a:bodyPr vert="horz" lIns="720000" tIns="252000" rIns="91440" b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 ExtraBold" panose="00000900000000000000" pitchFamily="50" charset="-52"/>
                <a:ea typeface="Roboto" pitchFamily="2" charset="0"/>
                <a:cs typeface="+mj-cs"/>
              </a:rPr>
              <a:t>Лицензирование </a:t>
            </a:r>
            <a:r>
              <a:rPr kumimoji="0" lang="en-US" sz="24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 ExtraBold" panose="00000900000000000000" pitchFamily="50" charset="-52"/>
                <a:ea typeface="Roboto" pitchFamily="2" charset="0"/>
                <a:cs typeface="+mj-cs"/>
              </a:rPr>
              <a:t>«Mobile SMARTS: </a:t>
            </a:r>
            <a:r>
              <a:rPr kumimoji="0" lang="ru-RU" sz="24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 ExtraBold" panose="00000900000000000000" pitchFamily="50" charset="-52"/>
                <a:ea typeface="Roboto" pitchFamily="2" charset="0"/>
                <a:cs typeface="+mj-cs"/>
              </a:rPr>
              <a:t>Склад 15» </a:t>
            </a:r>
            <a:endParaRPr kumimoji="0" lang="ru-RU" sz="2400" b="0" i="0" u="none" strike="noStrike" kern="1200" cap="none" spc="-1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roy ExtraBold" panose="00000900000000000000" pitchFamily="50" charset="-52"/>
              <a:ea typeface="Roboto" pitchFamily="2" charset="0"/>
              <a:cs typeface="+mj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01" y="1058240"/>
            <a:ext cx="838975" cy="83897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960610" y="181111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46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ПОЛНЫЙ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Все операции для </a:t>
            </a:r>
            <a:r>
              <a:rPr lang="ru-RU" dirty="0" smtClean="0"/>
              <a:t>склада</a:t>
            </a:r>
            <a:endParaRPr lang="ru-RU" dirty="0"/>
          </a:p>
          <a:p>
            <a:r>
              <a:rPr lang="ru-RU" b="1" dirty="0"/>
              <a:t>Коллективное выполнение </a:t>
            </a:r>
            <a:r>
              <a:rPr lang="ru-RU" b="1" dirty="0" smtClean="0"/>
              <a:t>операций</a:t>
            </a:r>
          </a:p>
          <a:p>
            <a:r>
              <a:rPr lang="ru-RU" dirty="0" smtClean="0"/>
              <a:t>Лицензия ПОЛНЫЙ с </a:t>
            </a:r>
            <a:r>
              <a:rPr lang="en-US" b="1" dirty="0" smtClean="0"/>
              <a:t>Check</a:t>
            </a:r>
            <a:r>
              <a:rPr lang="ru-RU" b="1" dirty="0" smtClean="0"/>
              <a:t> </a:t>
            </a:r>
            <a:r>
              <a:rPr lang="en-US" b="1" dirty="0" smtClean="0"/>
              <a:t>Mark </a:t>
            </a:r>
            <a:r>
              <a:rPr lang="ru-RU" b="1" dirty="0" smtClean="0"/>
              <a:t>2</a:t>
            </a:r>
            <a:r>
              <a:rPr lang="en-US" dirty="0" smtClean="0"/>
              <a:t> </a:t>
            </a:r>
            <a:r>
              <a:rPr lang="ru-RU" b="1" dirty="0" smtClean="0"/>
              <a:t>или без него</a:t>
            </a:r>
            <a:endParaRPr lang="ru-RU" b="1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Уровень лицензии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30278" y="363991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55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5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46952942"/>
              </p:ext>
            </p:extLst>
          </p:nvPr>
        </p:nvGraphicFramePr>
        <p:xfrm>
          <a:off x="853282" y="2182678"/>
          <a:ext cx="10475910" cy="307687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122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8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74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7449"/>
              </a:tblGrid>
              <a:tr h="670875">
                <a:tc>
                  <a:txBody>
                    <a:bodyPr/>
                    <a:lstStyle/>
                    <a:p>
                      <a:r>
                        <a:rPr lang="ru-RU" dirty="0"/>
                        <a:t>Функции  \  уровень лицензии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Минимум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2 449р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8 549р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15 649р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25 749р.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67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Возможность доработки логики работы программы к зависимости от уровня </a:t>
                      </a:r>
                      <a:r>
                        <a:rPr lang="ru-RU" sz="1400" b="1" dirty="0" smtClean="0"/>
                        <a:t>лицензии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/>
                        <a:t>Возможность</a:t>
                      </a:r>
                      <a:r>
                        <a:rPr lang="ru-RU" sz="1800" baseline="0" dirty="0"/>
                        <a:t> доработок программы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DengXian" panose="03000509000000000000" pitchFamily="65" charset="-122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/>
                        <a:t>Возможность добавления своих операций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8508" y="242072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73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входит в платформу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Клиенты для ПК / </a:t>
            </a:r>
            <a:r>
              <a:rPr lang="en-US" dirty="0" smtClean="0"/>
              <a:t>Windows CE / Windows Mobile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Компоненты доступа из </a:t>
            </a:r>
            <a:r>
              <a:rPr lang="en-US" dirty="0" smtClean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</a:t>
            </a:r>
            <a:r>
              <a:rPr lang="ru-RU" dirty="0" smtClean="0"/>
              <a:t>конвертации для </a:t>
            </a:r>
            <a:r>
              <a:rPr lang="en-US" dirty="0" smtClean="0"/>
              <a:t>TXT/CSV/Excel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256701" y="268196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63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В этой презентации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AFB07BA-9FBD-447B-84F5-AE7391EB031A}"/>
              </a:ext>
            </a:extLst>
          </p:cNvPr>
          <p:cNvSpPr/>
          <p:nvPr/>
        </p:nvSpPr>
        <p:spPr>
          <a:xfrm>
            <a:off x="575429" y="1787164"/>
            <a:ext cx="110316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такое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Mobile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SMARTS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Склад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15» и кому он подойдет?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Автоматизируемые операции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Дополнительные возможности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Лицензирование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26074" y="529453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59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567" y="653609"/>
            <a:ext cx="2533435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Gilroy ExtraBold" panose="00000900000000000000" pitchFamily="50" charset="-52"/>
                <a:ea typeface="Roboto" pitchFamily="2" charset="0"/>
              </a:rPr>
              <a:t>Спасибо</a:t>
            </a:r>
            <a:endParaRPr lang="ru-RU" sz="4400" dirty="0">
              <a:solidFill>
                <a:srgbClr val="002060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40323" y="319919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7736" y="1560418"/>
            <a:ext cx="561243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/>
              <a:t>ООО «СКВ»</a:t>
            </a:r>
          </a:p>
          <a:p>
            <a:r>
              <a:rPr lang="ru-RU" dirty="0" smtClean="0"/>
              <a:t>Р/</a:t>
            </a:r>
            <a:r>
              <a:rPr lang="ru-RU" dirty="0" err="1" smtClean="0"/>
              <a:t>сч</a:t>
            </a:r>
            <a:r>
              <a:rPr lang="ru-RU" dirty="0" smtClean="0"/>
              <a:t>: 40702810710000637387   в  АО « </a:t>
            </a:r>
            <a:r>
              <a:rPr lang="ru-RU" dirty="0" err="1" smtClean="0"/>
              <a:t>Тинькофф</a:t>
            </a:r>
            <a:r>
              <a:rPr lang="ru-RU" dirty="0" smtClean="0"/>
              <a:t> Банк», </a:t>
            </a:r>
            <a:endParaRPr lang="ru-RU" b="1" dirty="0" smtClean="0"/>
          </a:p>
          <a:p>
            <a:r>
              <a:rPr lang="ru-RU" dirty="0" smtClean="0"/>
              <a:t>к/</a:t>
            </a:r>
            <a:r>
              <a:rPr lang="ru-RU" dirty="0" err="1" smtClean="0"/>
              <a:t>сч</a:t>
            </a:r>
            <a:r>
              <a:rPr lang="ru-RU" dirty="0" smtClean="0"/>
              <a:t>: 30101810145250000974     </a:t>
            </a:r>
            <a:endParaRPr lang="ru-RU" b="1" dirty="0" smtClean="0"/>
          </a:p>
          <a:p>
            <a:r>
              <a:rPr lang="ru-RU" dirty="0" smtClean="0"/>
              <a:t>БИК  044525974, ИНН/КПП  5904089820/590501001, </a:t>
            </a:r>
            <a:endParaRPr lang="ru-RU" b="1" dirty="0" smtClean="0"/>
          </a:p>
          <a:p>
            <a:r>
              <a:rPr lang="ru-RU" dirty="0" smtClean="0"/>
              <a:t>ОГРН  1035900521568</a:t>
            </a:r>
            <a:endParaRPr lang="ru-RU" b="1" dirty="0" smtClean="0"/>
          </a:p>
          <a:p>
            <a:r>
              <a:rPr lang="ru-RU" dirty="0" smtClean="0"/>
              <a:t>Адрес: </a:t>
            </a:r>
            <a:r>
              <a:rPr lang="ru-RU" b="1" dirty="0" smtClean="0"/>
              <a:t>614012  г. Пермь,  ул. Карпинского, д. 118,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тел</a:t>
            </a:r>
            <a:r>
              <a:rPr lang="ru-RU" dirty="0" smtClean="0"/>
              <a:t>./ф.: </a:t>
            </a:r>
            <a:r>
              <a:rPr lang="ru-RU" b="1" dirty="0" smtClean="0"/>
              <a:t>+7(342) 236-77-47;  +7(342) 236-77-36, </a:t>
            </a:r>
            <a:endParaRPr lang="ru-RU" b="1" dirty="0" smtClean="0"/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ru-RU" b="1" dirty="0" err="1" smtClean="0"/>
              <a:t>info@skv-kassy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en-US" b="1" dirty="0" smtClean="0"/>
              <a:t>https</a:t>
            </a:r>
            <a:r>
              <a:rPr lang="ru-RU" b="1" dirty="0" smtClean="0"/>
              <a:t>://</a:t>
            </a:r>
            <a:r>
              <a:rPr lang="en-US" b="1" dirty="0" err="1" smtClean="0"/>
              <a:t>skv</a:t>
            </a:r>
            <a:r>
              <a:rPr lang="ru-RU" b="1" dirty="0" smtClean="0"/>
              <a:t>-</a:t>
            </a:r>
            <a:r>
              <a:rPr lang="en-US" b="1" dirty="0" err="1" smtClean="0"/>
              <a:t>kassy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endParaRPr lang="ru-RU" b="1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2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6" y="632676"/>
            <a:ext cx="9344297" cy="88261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Что такое «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Mobile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15»?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0229" y="1724297"/>
            <a:ext cx="1056349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400" dirty="0" smtClean="0"/>
              <a:t>Продукт </a:t>
            </a:r>
            <a:r>
              <a:rPr lang="ru-RU" sz="2400" dirty="0"/>
              <a:t>«Склад 15» </a:t>
            </a:r>
            <a:r>
              <a:rPr lang="ru-RU" sz="2400" dirty="0" smtClean="0"/>
              <a:t>- программное </a:t>
            </a:r>
            <a:r>
              <a:rPr lang="ru-RU" sz="2400" dirty="0"/>
              <a:t>средство автоматизации рабочих операций на складах при помощи терминала сбора </a:t>
            </a:r>
            <a:r>
              <a:rPr lang="ru-RU" sz="2400" dirty="0" smtClean="0"/>
              <a:t>данных.</a:t>
            </a:r>
            <a:r>
              <a:rPr lang="ru-RU" sz="2600" dirty="0" smtClean="0"/>
              <a:t> </a:t>
            </a:r>
          </a:p>
          <a:p>
            <a:pPr algn="just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07" y="3657600"/>
            <a:ext cx="2181038" cy="25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0229" y="3065417"/>
            <a:ext cx="8612778" cy="2905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000" dirty="0"/>
              <a:t>Основная цель продукта -  ускорить и упростить действия линейного персонала, а также снизить вероятность ошибок при работе, обусловленных человеческим фактором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уменьшить </a:t>
            </a:r>
            <a:r>
              <a:rPr lang="ru-RU" sz="2000" dirty="0" err="1" smtClean="0"/>
              <a:t>пересорт</a:t>
            </a:r>
            <a:r>
              <a:rPr lang="ru-RU" sz="2000" dirty="0" smtClean="0"/>
              <a:t> товара при подборе и ускорить подготовку к отгрузке с учетом сроков годности товаров. Ускорить приемку и размещение товара. Сократить в 2 раза скорость проведения инвентаризации.</a:t>
            </a:r>
            <a:endParaRPr lang="ru-RU" sz="2000" dirty="0"/>
          </a:p>
          <a:p>
            <a:pPr algn="just"/>
            <a:endParaRPr lang="ru-RU" sz="2800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239284" y="0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9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08" y="2687775"/>
            <a:ext cx="4841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ctr"/>
            <a:r>
              <a:rPr lang="ru-RU" sz="2800" dirty="0"/>
              <a:t>Склады различной сложности </a:t>
            </a:r>
            <a:r>
              <a:rPr lang="ru-RU" sz="2800" dirty="0" smtClean="0"/>
              <a:t>и любым </a:t>
            </a:r>
            <a:r>
              <a:rPr lang="ru-RU" sz="2800" dirty="0"/>
              <a:t>товарным наполнением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dirty="0" smtClean="0"/>
              <a:t>Склад продовольственных товаров более 1000 кв. м. Возможность работать круглосуточно (6/1).</a:t>
            </a:r>
          </a:p>
          <a:p>
            <a:pPr algn="ctr"/>
            <a:endParaRPr lang="ru-RU" sz="2800" dirty="0"/>
          </a:p>
          <a:p>
            <a:pPr algn="just"/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17" y="1805307"/>
            <a:ext cx="5134016" cy="446035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47696" y="233362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96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Компоненты решения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Клиенты для ПК / </a:t>
            </a:r>
            <a:r>
              <a:rPr lang="en-US" dirty="0"/>
              <a:t>Windows CE / Windows Mobile </a:t>
            </a:r>
            <a:r>
              <a:rPr lang="ru-RU" dirty="0"/>
              <a:t>и </a:t>
            </a:r>
            <a:r>
              <a:rPr lang="en-US" dirty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Компоненты доступа из </a:t>
            </a:r>
            <a:r>
              <a:rPr lang="en-US" dirty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конвертации для </a:t>
            </a:r>
            <a:r>
              <a:rPr lang="en-US" dirty="0"/>
              <a:t>TXT/CSV/Excel</a:t>
            </a:r>
            <a:endParaRPr lang="ru-RU" dirty="0"/>
          </a:p>
          <a:p>
            <a:endParaRPr lang="ru-RU" dirty="0"/>
          </a:p>
        </p:txBody>
      </p:sp>
      <p:grpSp>
        <p:nvGrpSpPr>
          <p:cNvPr id="2" name="Группа 99"/>
          <p:cNvGrpSpPr/>
          <p:nvPr/>
        </p:nvGrpSpPr>
        <p:grpSpPr>
          <a:xfrm>
            <a:off x="356315" y="313067"/>
            <a:ext cx="7005221" cy="6182636"/>
            <a:chOff x="-1597683" y="-3787303"/>
            <a:chExt cx="13651193" cy="12048208"/>
          </a:xfrm>
        </p:grpSpPr>
        <p:grpSp>
          <p:nvGrpSpPr>
            <p:cNvPr id="3" name="Group 7"/>
            <p:cNvGrpSpPr/>
            <p:nvPr/>
          </p:nvGrpSpPr>
          <p:grpSpPr>
            <a:xfrm>
              <a:off x="5207036" y="2012255"/>
              <a:ext cx="1772981" cy="1844473"/>
              <a:chOff x="7901242" y="1576644"/>
              <a:chExt cx="1772981" cy="1844473"/>
            </a:xfrm>
          </p:grpSpPr>
          <p:pic>
            <p:nvPicPr>
              <p:cNvPr id="20" name="Picture 8" descr="http://www.livdigital.co.za/wp-content/uploads/2012/11/Serve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4412" b="93253" l="9771" r="93021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3871" y="1576644"/>
                <a:ext cx="1600352" cy="184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http://www.serversideup.net/wp-content/uploads/2011/08/Servic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  <a14:imgEffect>
                          <a14:artisticPhotocopy/>
                        </a14:imgEffect>
                        <a14:imgEffect>
                          <a14:saturation sat="33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1242" y="2428917"/>
                <a:ext cx="972805" cy="97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19"/>
            <p:cNvGrpSpPr/>
            <p:nvPr/>
          </p:nvGrpSpPr>
          <p:grpSpPr>
            <a:xfrm>
              <a:off x="9146726" y="1456375"/>
              <a:ext cx="2690555" cy="2959612"/>
              <a:chOff x="1771233" y="1440400"/>
              <a:chExt cx="2690555" cy="2690556"/>
            </a:xfrm>
          </p:grpSpPr>
          <p:pic>
            <p:nvPicPr>
              <p:cNvPr id="23" name="Picture 2" descr="http://t2.gstatic.com/images?q=tbn:ANd9GcTMQgkblON9buPJdnRoHo2vybR9jvlh2lyV-_33vsbzC4JqVoKW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3" y="1440400"/>
                <a:ext cx="2690555" cy="269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18"/>
              <p:cNvGrpSpPr/>
              <p:nvPr/>
            </p:nvGrpSpPr>
            <p:grpSpPr>
              <a:xfrm>
                <a:off x="2366654" y="2002214"/>
                <a:ext cx="1318661" cy="1093888"/>
                <a:chOff x="2370193" y="1960084"/>
                <a:chExt cx="1437011" cy="1192065"/>
              </a:xfrm>
            </p:grpSpPr>
            <p:pic>
              <p:nvPicPr>
                <p:cNvPr id="25" name="Picture 1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6044739">
                  <a:off x="2508526" y="1880577"/>
                  <a:ext cx="1160347" cy="1319361"/>
                </a:xfrm>
                <a:prstGeom prst="rect">
                  <a:avLst/>
                </a:prstGeom>
              </p:spPr>
            </p:pic>
            <p:pic>
              <p:nvPicPr>
                <p:cNvPr id="26" name="Picture 1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="" xmlns:a14="http://schemas.microsoft.com/office/drawing/2010/main">
                        <a14:imgLayer r:embed="rId9">
                          <a14:imgEffect>
                            <a14:backgroundRemoval t="0" b="98026" l="0" r="100000">
                              <a14:foregroundMark x1="8187" y1="10526" x2="8187" y2="1052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193" y="2172300"/>
                  <a:ext cx="1437011" cy="979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oup 67"/>
            <p:cNvGrpSpPr/>
            <p:nvPr/>
          </p:nvGrpSpPr>
          <p:grpSpPr>
            <a:xfrm>
              <a:off x="402497" y="-723300"/>
              <a:ext cx="3065071" cy="2453053"/>
              <a:chOff x="231047" y="259133"/>
              <a:chExt cx="3065071" cy="2453053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1397621" y="259133"/>
                <a:ext cx="719696" cy="1636143"/>
                <a:chOff x="5459896" y="1116587"/>
                <a:chExt cx="719696" cy="1636143"/>
              </a:xfrm>
            </p:grpSpPr>
            <p:pic>
              <p:nvPicPr>
                <p:cNvPr id="30" name="Picture 14" descr="http://www.royaltech.it/3356-4738-thickbox/mc9190-gj0swgya6wr-motorola-mc9190-g-wi-fi-bluetooth-laser-lorax-1d-vt-53-key-windows-ce-60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="" xmlns:a14="http://schemas.microsoft.com/office/drawing/2010/main">
                        <a14:imgLayer r:embed="rId11">
                          <a14:imgEffect>
                            <a14:artisticPhotocopy trans="0" detail="10"/>
                          </a14:imgEffect>
                          <a14:imgEffect>
                            <a14:colorTemperature colorTemp="6147"/>
                          </a14:imgEffect>
                          <a14:imgEffect>
                            <a14:saturation sat="286000"/>
                          </a14:imgEffect>
                          <a14:imgEffect>
                            <a14:brightnessContrast bright="8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32524" t="13217" r="35244" b="13507"/>
                <a:stretch/>
              </p:blipFill>
              <p:spPr bwMode="auto">
                <a:xfrm>
                  <a:off x="5459896" y="1116587"/>
                  <a:ext cx="719696" cy="1636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ounded Rectangle 8"/>
                <p:cNvSpPr/>
                <p:nvPr/>
              </p:nvSpPr>
              <p:spPr>
                <a:xfrm>
                  <a:off x="5610225" y="1304925"/>
                  <a:ext cx="409575" cy="54927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31047" y="1902498"/>
                <a:ext cx="3065071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ТСД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10" name="Group 68"/>
            <p:cNvGrpSpPr/>
            <p:nvPr/>
          </p:nvGrpSpPr>
          <p:grpSpPr>
            <a:xfrm>
              <a:off x="320703" y="3877414"/>
              <a:ext cx="3380573" cy="2321164"/>
              <a:chOff x="-271663" y="3074596"/>
              <a:chExt cx="3380573" cy="2321164"/>
            </a:xfrm>
          </p:grpSpPr>
          <p:grpSp>
            <p:nvGrpSpPr>
              <p:cNvPr id="11" name="Group 20"/>
              <p:cNvGrpSpPr/>
              <p:nvPr/>
            </p:nvGrpSpPr>
            <p:grpSpPr>
              <a:xfrm>
                <a:off x="666351" y="3074596"/>
                <a:ext cx="1577657" cy="1584044"/>
                <a:chOff x="321941" y="3311806"/>
                <a:chExt cx="2724150" cy="2781300"/>
              </a:xfrm>
            </p:grpSpPr>
            <p:pic>
              <p:nvPicPr>
                <p:cNvPr id="35" name="Picture 20" descr="http://vnretail.com.vn/upload/products/motorola-mini-kiosk-mk4000-4244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3">
                          <a14:imgEffect>
                            <a14:artisticPhotocopy detail="1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1114" t="22000" r="21687" b="19600"/>
                <a:stretch/>
              </p:blipFill>
              <p:spPr bwMode="auto">
                <a:xfrm>
                  <a:off x="321941" y="3311806"/>
                  <a:ext cx="2724150" cy="2781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ounded Rectangle 36"/>
                <p:cNvSpPr/>
                <p:nvPr/>
              </p:nvSpPr>
              <p:spPr>
                <a:xfrm>
                  <a:off x="649918" y="3707915"/>
                  <a:ext cx="1958342" cy="167942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-271663" y="4586072"/>
                <a:ext cx="3380573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defRPr>
                    <a:latin typeface="Candara" panose="020E0502030303020204" pitchFamily="34" charset="0"/>
                  </a:defRPr>
                </a:lvl1pPr>
              </a:lstStyle>
              <a:p>
                <a:r>
                  <a:rPr lang="ru-RU" sz="1050" dirty="0"/>
                  <a:t>клиент </a:t>
                </a:r>
                <a:r>
                  <a:rPr lang="en-US" sz="1050" b="1" dirty="0"/>
                  <a:t>Mobile SMARTS </a:t>
                </a:r>
                <a:endParaRPr lang="ru-RU" sz="1050" b="1" dirty="0"/>
              </a:p>
              <a:p>
                <a:r>
                  <a:rPr lang="ru-RU" sz="1050" dirty="0"/>
                  <a:t>для киоска (прайс-</a:t>
                </a:r>
                <a:r>
                  <a:rPr lang="ru-RU" sz="1050" dirty="0" err="1"/>
                  <a:t>чекера</a:t>
                </a:r>
                <a:r>
                  <a:rPr lang="ru-RU" sz="1050" dirty="0"/>
                  <a:t>)</a:t>
                </a:r>
              </a:p>
            </p:txBody>
          </p:sp>
        </p:grpSp>
        <p:cxnSp>
          <p:nvCxnSpPr>
            <p:cNvPr id="37" name="Elbow Connector 23"/>
            <p:cNvCxnSpPr>
              <a:stCxn id="30" idx="3"/>
            </p:cNvCxnSpPr>
            <p:nvPr/>
          </p:nvCxnSpPr>
          <p:spPr>
            <a:xfrm>
              <a:off x="2288767" y="94772"/>
              <a:ext cx="2913878" cy="2381365"/>
            </a:xfrm>
            <a:prstGeom prst="bentConnector3">
              <a:avLst>
                <a:gd name="adj1" fmla="val 39041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43"/>
            <p:cNvCxnSpPr>
              <a:stCxn id="35" idx="3"/>
              <a:endCxn id="21" idx="1"/>
            </p:cNvCxnSpPr>
            <p:nvPr/>
          </p:nvCxnSpPr>
          <p:spPr>
            <a:xfrm flipV="1">
              <a:off x="2836375" y="3350931"/>
              <a:ext cx="2370661" cy="1318506"/>
            </a:xfrm>
            <a:prstGeom prst="bentConnector3">
              <a:avLst>
                <a:gd name="adj1" fmla="val 57047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47"/>
            <p:cNvCxnSpPr>
              <a:stCxn id="20" idx="3"/>
              <a:endCxn id="23" idx="1"/>
            </p:cNvCxnSpPr>
            <p:nvPr/>
          </p:nvCxnSpPr>
          <p:spPr>
            <a:xfrm>
              <a:off x="6980017" y="2934492"/>
              <a:ext cx="2166709" cy="1689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157124" y="4548132"/>
              <a:ext cx="2896386" cy="112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средства разработки </a:t>
              </a:r>
            </a:p>
            <a:p>
              <a:r>
                <a:rPr lang="ru-RU" sz="1050" dirty="0"/>
                <a:t>и администрирования</a:t>
              </a:r>
            </a:p>
            <a:p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cxnSp>
          <p:nvCxnSpPr>
            <p:cNvPr id="41" name="Elbow Connector 53"/>
            <p:cNvCxnSpPr>
              <a:stCxn id="43" idx="3"/>
              <a:endCxn id="48" idx="1"/>
            </p:cNvCxnSpPr>
            <p:nvPr/>
          </p:nvCxnSpPr>
          <p:spPr>
            <a:xfrm flipV="1">
              <a:off x="3673177" y="3647558"/>
              <a:ext cx="1529468" cy="3204561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65"/>
            <p:cNvGrpSpPr/>
            <p:nvPr/>
          </p:nvGrpSpPr>
          <p:grpSpPr>
            <a:xfrm>
              <a:off x="1434879" y="6169454"/>
              <a:ext cx="3080692" cy="2091451"/>
              <a:chOff x="196629" y="5714978"/>
              <a:chExt cx="3080692" cy="2091451"/>
            </a:xfrm>
          </p:grpSpPr>
          <p:pic>
            <p:nvPicPr>
              <p:cNvPr id="43" name="Picture 22" descr="http://www.usinenouvelle.com/industry/img/oem-products-fixed-mount-area-imager-bar-code-reader-gryphon-gfe-d-000222751-4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="" xmlns:a14="http://schemas.microsoft.com/office/drawing/2010/main">
                      <a14:imgLayer r:embed="rId15">
                        <a14:imgEffect>
                          <a14:artisticCutout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597" y="5714978"/>
                <a:ext cx="1365330" cy="136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6629" y="6996741"/>
                <a:ext cx="3080692" cy="809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индустриальных ПК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45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73153" y="6261430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656539" y="3941897"/>
              <a:ext cx="321501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сервер </a:t>
              </a:r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pic>
          <p:nvPicPr>
            <p:cNvPr id="47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92978" y="6852119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61"/>
            <p:cNvSpPr/>
            <p:nvPr/>
          </p:nvSpPr>
          <p:spPr>
            <a:xfrm>
              <a:off x="5202645" y="3540913"/>
              <a:ext cx="137355" cy="213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49" name="Elbow Connector 82"/>
            <p:cNvCxnSpPr/>
            <p:nvPr/>
          </p:nvCxnSpPr>
          <p:spPr>
            <a:xfrm>
              <a:off x="1069754" y="6687450"/>
              <a:ext cx="1074596" cy="1316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84"/>
            <p:cNvCxnSpPr/>
            <p:nvPr/>
          </p:nvCxnSpPr>
          <p:spPr>
            <a:xfrm flipV="1">
              <a:off x="1069754" y="7045776"/>
              <a:ext cx="1074596" cy="9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2691" y="7460972"/>
              <a:ext cx="136572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сканеры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52" name="Picture 30" descr="http://skp.samsungcsportal.com/upload/erms_image/namo/2011/01/05/FAQ_laser-printer_how-do-i-load-paper-into-ml-2010r-printer_03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="" xmlns:a14="http://schemas.microsoft.com/office/drawing/2010/main">
                    <a14:imgLayer r:embed="rId19">
                      <a14:imgEffect>
                        <a14:artisticPhotocopy detail="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299" t="2464" r="20679"/>
            <a:stretch/>
          </p:blipFill>
          <p:spPr bwMode="auto">
            <a:xfrm>
              <a:off x="5144602" y="5803097"/>
              <a:ext cx="2032324" cy="16076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Elbow Connector 88"/>
            <p:cNvCxnSpPr/>
            <p:nvPr/>
          </p:nvCxnSpPr>
          <p:spPr>
            <a:xfrm rot="5400000">
              <a:off x="5451296" y="4945782"/>
              <a:ext cx="1269689" cy="963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35842" y="7504743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13" name="Group 87"/>
            <p:cNvGrpSpPr/>
            <p:nvPr/>
          </p:nvGrpSpPr>
          <p:grpSpPr>
            <a:xfrm>
              <a:off x="7542593" y="5935954"/>
              <a:ext cx="1388414" cy="1144423"/>
              <a:chOff x="7302684" y="5234742"/>
              <a:chExt cx="1388414" cy="1144423"/>
            </a:xfrm>
          </p:grpSpPr>
          <p:pic>
            <p:nvPicPr>
              <p:cNvPr id="56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Freeform 74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8" name="Arc 77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78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60" name="Elbow Connector 106"/>
            <p:cNvCxnSpPr/>
            <p:nvPr/>
          </p:nvCxnSpPr>
          <p:spPr>
            <a:xfrm rot="16200000" flipH="1">
              <a:off x="6718767" y="4428674"/>
              <a:ext cx="1443969" cy="1304879"/>
            </a:xfrm>
            <a:prstGeom prst="bentConnector3">
              <a:avLst>
                <a:gd name="adj1" fmla="val 67088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103"/>
            <p:cNvSpPr/>
            <p:nvPr/>
          </p:nvSpPr>
          <p:spPr>
            <a:xfrm flipV="1">
              <a:off x="2819737" y="-3648485"/>
              <a:ext cx="6888617" cy="4457700"/>
            </a:xfrm>
            <a:prstGeom prst="arc">
              <a:avLst>
                <a:gd name="adj1" fmla="val 12079824"/>
                <a:gd name="adj2" fmla="val 202614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5258">
                  <a:srgbClr val="D4E4FA">
                    <a:lumMod val="0"/>
                    <a:lumOff val="100000"/>
                  </a:srgbClr>
                </a:gs>
                <a:gs pos="69000">
                  <a:schemeClr val="accent1">
                    <a:tint val="44500"/>
                    <a:satMod val="160000"/>
                    <a:lumMod val="88000"/>
                    <a:lumOff val="12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62" name="Picture 36" descr="http://www.iconhot.com/icon/png/rrze/720/database-27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092" y="-2872297"/>
              <a:ext cx="2481990" cy="24819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Elbow Connector 105"/>
            <p:cNvCxnSpPr/>
            <p:nvPr/>
          </p:nvCxnSpPr>
          <p:spPr>
            <a:xfrm rot="5400000">
              <a:off x="4978802" y="808351"/>
              <a:ext cx="2402562" cy="5246"/>
            </a:xfrm>
            <a:prstGeom prst="bentConnector3">
              <a:avLst/>
            </a:prstGeom>
            <a:ln w="14605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578" y="-551559"/>
              <a:ext cx="580256" cy="580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4415142" y="-3787303"/>
              <a:ext cx="3539889" cy="659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600" b="1" dirty="0" smtClean="0"/>
                <a:t>«1С:Предприятие»</a:t>
              </a:r>
              <a:endParaRPr lang="ru-RU" sz="1050" dirty="0"/>
            </a:p>
          </p:txBody>
        </p:sp>
        <p:pic>
          <p:nvPicPr>
            <p:cNvPr id="66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="" xmlns:a14="http://schemas.microsoft.com/office/drawing/2010/main">
                    <a14:imgLayer r:embed="rId25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17" y="3974416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="" xmlns:a14="http://schemas.microsoft.com/office/drawing/2010/main">
                    <a14:imgLayer r:embed="rId2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789" y="4722245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861" y="4662032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-1502412" y="595321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14" name="Group 147"/>
            <p:cNvGrpSpPr/>
            <p:nvPr/>
          </p:nvGrpSpPr>
          <p:grpSpPr>
            <a:xfrm>
              <a:off x="-1317516" y="-1738435"/>
              <a:ext cx="1388414" cy="1144423"/>
              <a:chOff x="7302684" y="5234742"/>
              <a:chExt cx="1388414" cy="1144423"/>
            </a:xfrm>
          </p:grpSpPr>
          <p:pic>
            <p:nvPicPr>
              <p:cNvPr id="71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Freeform 149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3" name="Arc 150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151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75" name="Elbow Connector 154"/>
            <p:cNvCxnSpPr>
              <a:stCxn id="83" idx="1"/>
            </p:cNvCxnSpPr>
            <p:nvPr/>
          </p:nvCxnSpPr>
          <p:spPr>
            <a:xfrm>
              <a:off x="-345986" y="45062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42" y="3342433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Elbow Connector 168"/>
            <p:cNvCxnSpPr>
              <a:stCxn id="62" idx="1"/>
              <a:endCxn id="30" idx="0"/>
            </p:cNvCxnSpPr>
            <p:nvPr/>
          </p:nvCxnSpPr>
          <p:spPr>
            <a:xfrm rot="10800000" flipV="1">
              <a:off x="1928920" y="-1631302"/>
              <a:ext cx="3015173" cy="908002"/>
            </a:xfrm>
            <a:prstGeom prst="bentConnector2">
              <a:avLst/>
            </a:prstGeom>
            <a:ln w="92075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50828" y="-2529094"/>
              <a:ext cx="3883506" cy="7797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 smtClean="0">
                  <a:latin typeface="Candara" panose="020E0502030303020204" pitchFamily="34" charset="0"/>
                </a:rPr>
                <a:t>компоненты прямого доступа</a:t>
              </a:r>
            </a:p>
            <a:p>
              <a:pPr algn="r"/>
              <a:r>
                <a:rPr lang="ru-RU" sz="1000" dirty="0" smtClean="0">
                  <a:latin typeface="Candara" panose="020E0502030303020204" pitchFamily="34" charset="0"/>
                </a:rPr>
                <a:t>через </a:t>
              </a:r>
              <a:r>
                <a:rPr lang="ru-RU" sz="1000" dirty="0" err="1" smtClean="0">
                  <a:latin typeface="Candara" panose="020E0502030303020204" pitchFamily="34" charset="0"/>
                </a:rPr>
                <a:t>кредл</a:t>
              </a:r>
              <a:r>
                <a:rPr lang="ru-RU" sz="1000" dirty="0" smtClean="0">
                  <a:latin typeface="Candara" panose="020E0502030303020204" pitchFamily="34" charset="0"/>
                </a:rPr>
                <a:t>/кабель</a:t>
              </a:r>
              <a:endParaRPr lang="ru-RU" sz="1000" dirty="0">
                <a:latin typeface="Candara" panose="020E0502030303020204" pitchFamily="34" charset="0"/>
              </a:endParaRPr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-1098625" y="-560613"/>
              <a:ext cx="1125806" cy="1534551"/>
              <a:chOff x="-779311" y="1326695"/>
              <a:chExt cx="1125806" cy="1534551"/>
            </a:xfrm>
          </p:grpSpPr>
          <p:grpSp>
            <p:nvGrpSpPr>
              <p:cNvPr id="16" name="Group 3"/>
              <p:cNvGrpSpPr/>
              <p:nvPr/>
            </p:nvGrpSpPr>
            <p:grpSpPr>
              <a:xfrm>
                <a:off x="-779311" y="1326695"/>
                <a:ext cx="759056" cy="1128862"/>
                <a:chOff x="-779311" y="1326695"/>
                <a:chExt cx="759056" cy="1128862"/>
              </a:xfrm>
            </p:grpSpPr>
            <p:pic>
              <p:nvPicPr>
                <p:cNvPr id="83" name="Picture 58" descr="http://ibcworld.net/wp-content/files_mf/1299186515zebraMZ320.JPG"/>
                <p:cNvPicPr>
                  <a:picLocks noChangeAspect="1" noChangeArrowheads="1"/>
                </p:cNvPicPr>
                <p:nvPr/>
              </p:nvPicPr>
              <p:blipFill rotWithShape="1">
                <a:blip r:embed="rId28" cstate="print">
                  <a:clrChange>
                    <a:clrFrom>
                      <a:srgbClr val="4B4B4B"/>
                    </a:clrFrom>
                    <a:clrTo>
                      <a:srgbClr val="4B4B4B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="" xmlns:a14="http://schemas.microsoft.com/office/drawing/2010/main">
                        <a14:imgLayer r:embed="rId29">
                          <a14:imgEffect>
                            <a14:backgroundRemoval t="5158" b="89685" l="32624" r="70922"/>
                          </a14:imgEffect>
                          <a14:imgEffect>
                            <a14:artisticPhotocopy detail="5"/>
                          </a14:imgEffect>
                          <a14:imgEffect>
                            <a14:brightnessContrast bright="-34000" contrast="45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31029" r="28175"/>
                <a:stretch/>
              </p:blipFill>
              <p:spPr bwMode="auto">
                <a:xfrm rot="654587" flipH="1">
                  <a:off x="-730296" y="1326695"/>
                  <a:ext cx="710041" cy="1076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" name="Rounded Rectangle 117"/>
                <p:cNvSpPr/>
                <p:nvPr/>
              </p:nvSpPr>
              <p:spPr>
                <a:xfrm rot="654587">
                  <a:off x="-345817" y="1369179"/>
                  <a:ext cx="108152" cy="1457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pic>
              <p:nvPicPr>
                <p:cNvPr id="85" name="Picture 2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31">
                          <a14:imgEffect>
                            <a14:backgroundRemoval t="5556" b="93056" l="8065" r="98387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220537">
                  <a:off x="-779311" y="1769757"/>
                  <a:ext cx="590550" cy="685800"/>
                </a:xfrm>
                <a:prstGeom prst="rect">
                  <a:avLst/>
                </a:prstGeom>
              </p:spPr>
            </p:pic>
          </p:grpSp>
          <p:cxnSp>
            <p:nvCxnSpPr>
              <p:cNvPr id="81" name="Straight Connector 5"/>
              <p:cNvCxnSpPr/>
              <p:nvPr/>
            </p:nvCxnSpPr>
            <p:spPr>
              <a:xfrm flipH="1" flipV="1">
                <a:off x="-695324" y="2264569"/>
                <a:ext cx="297657" cy="97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11"/>
              <p:cNvSpPr/>
              <p:nvPr/>
            </p:nvSpPr>
            <p:spPr>
              <a:xfrm rot="20956452" flipH="1">
                <a:off x="-691923" y="1638437"/>
                <a:ext cx="1038418" cy="1222809"/>
              </a:xfrm>
              <a:prstGeom prst="arc">
                <a:avLst>
                  <a:gd name="adj1" fmla="val 18913385"/>
                  <a:gd name="adj2" fmla="val 2114227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86" name="7-Point Star 26"/>
            <p:cNvSpPr/>
            <p:nvPr/>
          </p:nvSpPr>
          <p:spPr>
            <a:xfrm>
              <a:off x="2269162" y="5108388"/>
              <a:ext cx="161347" cy="142875"/>
            </a:xfrm>
            <a:prstGeom prst="star7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87" name="Rectangle 27"/>
            <p:cNvSpPr/>
            <p:nvPr/>
          </p:nvSpPr>
          <p:spPr>
            <a:xfrm>
              <a:off x="1764940" y="16792"/>
              <a:ext cx="323744" cy="1213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88" name="Picture 4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="" xmlns:a14="http://schemas.microsoft.com/office/drawing/2010/main">
                    <a14:imgLayer r:embed="rId33">
                      <a14:imgEffect>
                        <a14:artisticPhotocopy detail="6"/>
                      </a14:imgEffect>
                    </a14:imgLayer>
                  </a14:imgProps>
                </a:ext>
              </a:extLst>
            </a:blip>
            <a:srcRect l="11111" t="10772" r="15625" b="7235"/>
            <a:stretch/>
          </p:blipFill>
          <p:spPr>
            <a:xfrm>
              <a:off x="-1254917" y="1695441"/>
              <a:ext cx="1015932" cy="1030980"/>
            </a:xfrm>
            <a:prstGeom prst="rect">
              <a:avLst/>
            </a:prstGeom>
          </p:spPr>
        </p:pic>
        <p:sp>
          <p:nvSpPr>
            <p:cNvPr id="89" name="Скругленный прямоугольник 88"/>
            <p:cNvSpPr/>
            <p:nvPr/>
          </p:nvSpPr>
          <p:spPr>
            <a:xfrm>
              <a:off x="558810" y="1666413"/>
              <a:ext cx="2753201" cy="2058762"/>
            </a:xfrm>
            <a:prstGeom prst="roundRect">
              <a:avLst>
                <a:gd name="adj" fmla="val 6797"/>
              </a:avLst>
            </a:pr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1597683" y="2770829"/>
              <a:ext cx="1721838" cy="809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мобильный </a:t>
              </a: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ККМ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91" name="Picture 2" descr="http://speckycdn.sdm.netdna-cdn.com/wp-content/uploads/2010/11/sketch_paper_06.jpg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="" xmlns:a14="http://schemas.microsoft.com/office/drawing/2010/main">
                    <a14:imgLayer r:embed="rId35">
                      <a14:imgEffect>
                        <a14:backgroundRemoval t="5469" b="90365" l="21017" r="73898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960" t="8598" r="23254" b="9657"/>
            <a:stretch/>
          </p:blipFill>
          <p:spPr bwMode="auto">
            <a:xfrm>
              <a:off x="1607613" y="1730914"/>
              <a:ext cx="706231" cy="13470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26989" y="3075233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</a:t>
              </a:r>
              <a:r>
                <a:rPr lang="en-US" sz="1050" dirty="0" smtClean="0">
                  <a:latin typeface="Candara" panose="020E0502030303020204" pitchFamily="34" charset="0"/>
                </a:rPr>
                <a:t>Android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200421" y="-1659423"/>
              <a:ext cx="19050" cy="73433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154"/>
            <p:cNvCxnSpPr/>
            <p:nvPr/>
          </p:nvCxnSpPr>
          <p:spPr>
            <a:xfrm>
              <a:off x="-324123" y="-1299895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154"/>
            <p:cNvCxnSpPr/>
            <p:nvPr/>
          </p:nvCxnSpPr>
          <p:spPr>
            <a:xfrm>
              <a:off x="-290691" y="2210048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62" descr="http://blog.evandavey.com/wp-content/uploads/2008/04/bluetooth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78" y="-656842"/>
              <a:ext cx="483692" cy="4836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Прямоугольник 96"/>
            <p:cNvSpPr/>
            <p:nvPr/>
          </p:nvSpPr>
          <p:spPr>
            <a:xfrm>
              <a:off x="-70748" y="-1164760"/>
              <a:ext cx="547660" cy="280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01" y="-1274949"/>
              <a:ext cx="510924" cy="5109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Elbow Connector 23"/>
            <p:cNvCxnSpPr>
              <a:stCxn id="91" idx="3"/>
            </p:cNvCxnSpPr>
            <p:nvPr/>
          </p:nvCxnSpPr>
          <p:spPr>
            <a:xfrm>
              <a:off x="2313844" y="2404450"/>
              <a:ext cx="2895442" cy="397802"/>
            </a:xfrm>
            <a:prstGeom prst="bentConnector3">
              <a:avLst>
                <a:gd name="adj1" fmla="val 29949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4459070" y="2539915"/>
            <a:ext cx="23807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latin typeface="Candara" panose="020E0502030303020204" pitchFamily="34" charset="0"/>
              </a:rPr>
              <a:t>компоненты опосредованного доступа</a:t>
            </a:r>
          </a:p>
        </p:txBody>
      </p:sp>
      <p:pic>
        <p:nvPicPr>
          <p:cNvPr id="100" name="Рисунок 99"/>
          <p:cNvPicPr/>
          <p:nvPr/>
        </p:nvPicPr>
        <p:blipFill>
          <a:blip r:embed="rId38" cstate="print"/>
          <a:stretch>
            <a:fillRect/>
          </a:stretch>
        </p:blipFill>
        <p:spPr bwMode="auto">
          <a:xfrm>
            <a:off x="5902416" y="372700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01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Основные операции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515353"/>
            <a:ext cx="7637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 товара </a:t>
            </a:r>
            <a:r>
              <a:rPr lang="ru-RU" sz="2400" dirty="0"/>
              <a:t>на склад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Отгрузка товара </a:t>
            </a:r>
            <a:r>
              <a:rPr lang="ru-RU" sz="2400" dirty="0"/>
              <a:t>со склада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Перемещение товара </a:t>
            </a:r>
            <a:r>
              <a:rPr lang="ru-RU" sz="2400" dirty="0"/>
              <a:t>(как между ячейками, так и между складами)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Проведение инвентаризации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Просмотр </a:t>
            </a:r>
            <a:r>
              <a:rPr lang="ru-RU" sz="2400" dirty="0"/>
              <a:t>содержимого в ячейках 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Просмотр </a:t>
            </a:r>
            <a:r>
              <a:rPr lang="ru-RU" sz="2400" dirty="0"/>
              <a:t>справочников остатков и цен по </a:t>
            </a:r>
            <a:r>
              <a:rPr lang="ru-RU" sz="2400" dirty="0" smtClean="0"/>
              <a:t>товарам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Упаковочный лист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84" y="1617962"/>
            <a:ext cx="2330373" cy="388395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986736" y="0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2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Операции с алкоголем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628570"/>
            <a:ext cx="7637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Агрегация (упаковка в коробки и паллеты)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Отгрузка 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Постановка на баланс (на 3-й регистр)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72" y="1637278"/>
            <a:ext cx="2354452" cy="392408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21570" y="433660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81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Добавляйте свои операции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lh3.googleusercontent.com/_AJcEPTKT6j6SvVwFet-5wYPGuUnO-1XZTfb1hx60YEwaycCIFiSwsaN83-Zolr2uxP4JhSC8kfo4YY7JqBvkPohvsUFUoc7NkSxNYJh5HysHITl6R96EZZdHck2ChhLeASzQc9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28" y="1563558"/>
            <a:ext cx="5045414" cy="459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047696" y="120151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27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943"/>
            <a:ext cx="9562011" cy="1162594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Возможности </a:t>
            </a:r>
            <a:r>
              <a:rPr lang="en-US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55" y="270114"/>
            <a:ext cx="838975" cy="8389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655300" y="0"/>
            <a:ext cx="1536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58091" y="2116184"/>
            <a:ext cx="808590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Полная автоматизация </a:t>
            </a:r>
            <a:r>
              <a:rPr lang="ru-RU" sz="2800" dirty="0" smtClean="0"/>
              <a:t>всех </a:t>
            </a:r>
            <a:r>
              <a:rPr lang="ru-RU" sz="2800" dirty="0" err="1" smtClean="0"/>
              <a:t>товаро-учетных</a:t>
            </a:r>
            <a:r>
              <a:rPr lang="ru-RU" sz="2800" dirty="0" smtClean="0"/>
              <a:t> </a:t>
            </a:r>
            <a:r>
              <a:rPr lang="ru-RU" sz="2800" dirty="0" smtClean="0"/>
              <a:t>операций на складах, обычных и </a:t>
            </a:r>
            <a:r>
              <a:rPr lang="ru-RU" sz="2800" dirty="0" smtClean="0"/>
              <a:t>адресного </a:t>
            </a:r>
            <a:r>
              <a:rPr lang="ru-RU" sz="2800" dirty="0" smtClean="0"/>
              <a:t>хранения. </a:t>
            </a:r>
            <a:endParaRPr lang="ru-RU" sz="2800" dirty="0" smtClean="0"/>
          </a:p>
          <a:p>
            <a:r>
              <a:rPr lang="ru-RU" sz="2800" dirty="0" smtClean="0"/>
              <a:t>- Из </a:t>
            </a:r>
            <a:r>
              <a:rPr lang="ru-RU" sz="2800" dirty="0" smtClean="0"/>
              <a:t>доступных операций - приход на склад, подбор заказа, инвентаризация, работа с ячейками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 Оптимизация рабочих мест </a:t>
            </a:r>
            <a:r>
              <a:rPr lang="ru-RU" sz="2800" dirty="0" smtClean="0"/>
              <a:t>и бизнес </a:t>
            </a:r>
            <a:r>
              <a:rPr lang="ru-RU" sz="2800" dirty="0" smtClean="0"/>
              <a:t>процессов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6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-1.potx" id="{09838704-90A9-4584-93B5-1F1C52FA97AE}" vid="{4A10412E-A396-4DEE-B891-9CCD1EDF25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Презентация-1</Template>
  <TotalTime>3138</TotalTime>
  <Words>855</Words>
  <Application>Microsoft Office PowerPoint</Application>
  <PresentationFormat>Произвольный</PresentationFormat>
  <Paragraphs>195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Gilroy ExtraBold</vt:lpstr>
      <vt:lpstr>Roboto</vt:lpstr>
      <vt:lpstr>Calibri Light</vt:lpstr>
      <vt:lpstr>Candara</vt:lpstr>
      <vt:lpstr>Gilroy Light</vt:lpstr>
      <vt:lpstr>Segoe UI Light</vt:lpstr>
      <vt:lpstr>Arial Black</vt:lpstr>
      <vt:lpstr>DengXian</vt:lpstr>
      <vt:lpstr>Calibri</vt:lpstr>
      <vt:lpstr>Тема1</vt:lpstr>
      <vt:lpstr>Mobile SMARTS: Склад 15  Интеграция c «1С:Предприятием»</vt:lpstr>
      <vt:lpstr>В этой презентации</vt:lpstr>
      <vt:lpstr>Что такое «Mobile SMARTS: Склад 15»?</vt:lpstr>
      <vt:lpstr>Кому подходит продукт?</vt:lpstr>
      <vt:lpstr>Mobile SMARTS</vt:lpstr>
      <vt:lpstr>Основные операции</vt:lpstr>
      <vt:lpstr>Операции с алкоголем</vt:lpstr>
      <vt:lpstr>Добавляйте свои операции</vt:lpstr>
      <vt:lpstr>Возможности «Mobile SMARTS: Склад 15» </vt:lpstr>
      <vt:lpstr>Работа по готовым бизнес процессам</vt:lpstr>
      <vt:lpstr>Коллективная работа</vt:lpstr>
      <vt:lpstr>Работа с торговыми объектами</vt:lpstr>
      <vt:lpstr>Работа с сериями товаров</vt:lpstr>
      <vt:lpstr>Мониторинг мобильных устройств</vt:lpstr>
      <vt:lpstr>Мониторинг мобильных устройств</vt:lpstr>
      <vt:lpstr>Слайд 16</vt:lpstr>
      <vt:lpstr>ПОЛНЫЙ</vt:lpstr>
      <vt:lpstr>Уровни лицензий</vt:lpstr>
      <vt:lpstr>Что входит в платформу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User</cp:lastModifiedBy>
  <cp:revision>149</cp:revision>
  <dcterms:created xsi:type="dcterms:W3CDTF">2017-10-26T14:44:17Z</dcterms:created>
  <dcterms:modified xsi:type="dcterms:W3CDTF">2020-11-26T05:41:45Z</dcterms:modified>
</cp:coreProperties>
</file>