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3" r:id="rId11"/>
    <p:sldId id="265" r:id="rId12"/>
    <p:sldId id="270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licenses/KRVNE-1C83/" TargetMode="External"/><Relationship Id="rId2" Type="http://schemas.openxmlformats.org/officeDocument/2006/relationships/hyperlink" Target="https://www.cleverence.ru/software/licenses/KRVS-NI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cleverence.ru/software/mobile-smarts/KRV/?filter_license=1#licenses" TargetMode="External"/><Relationship Id="rId4" Type="http://schemas.openxmlformats.org/officeDocument/2006/relationships/hyperlink" Target="https://www.cleverence.ru/software/licenses/KRVWE-1C83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channel/UCtrUETzqfJZrURbup2ufoc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remin@denvic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nvic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hardware/mdc/honeywell/honeywell-scanpal-eda60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irov.denvic.ru/catalog/oborudovanie_dlya_shtrikhkodirovaniya/printery_etiketok/printer_etiketok_tsc_te210_rs232_ethernet_usb_host_termotransfernyy_203dp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KRV/#about" TargetMode="External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102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022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024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301" y="4680796"/>
            <a:ext cx="8560569" cy="1082781"/>
          </a:xfrm>
        </p:spPr>
        <p:txBody>
          <a:bodyPr/>
          <a:lstStyle/>
          <a:p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 err="1">
                <a:hlinkClick r:id="rId2"/>
              </a:rPr>
              <a:t>Кировка</a:t>
            </a:r>
            <a:r>
              <a:rPr lang="ru-RU" u="sng" dirty="0">
                <a:hlinkClick r:id="rId2"/>
              </a:rPr>
              <a:t>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868" y="5804032"/>
            <a:ext cx="5210003" cy="531454"/>
          </a:xfrm>
        </p:spPr>
        <p:txBody>
          <a:bodyPr/>
          <a:lstStyle/>
          <a:p>
            <a:r>
              <a:rPr lang="ru-RU" dirty="0"/>
              <a:t>Комплексное решение для маркировки обуви</a:t>
            </a:r>
          </a:p>
        </p:txBody>
      </p:sp>
      <p:pic>
        <p:nvPicPr>
          <p:cNvPr id="6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030" y="244764"/>
            <a:ext cx="2536825" cy="44577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2610197" y="813645"/>
            <a:ext cx="6882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Комплексное оснащение предприятий торговли и общественного питания.</a:t>
            </a:r>
          </a:p>
          <a:p>
            <a:r>
              <a:rPr lang="ru-RU" sz="1400" dirty="0"/>
              <a:t>Торговое оборудование, системы безопасности, автоматизация учёта. </a:t>
            </a:r>
          </a:p>
          <a:p>
            <a:r>
              <a:rPr lang="ru-RU" sz="1400" b="1" dirty="0"/>
              <a:t>г. Киров, Октябрьский пр-т, 104, оф. 612. тел.: (8332) 211-711 </a:t>
            </a:r>
            <a:endParaRPr lang="ru-RU" sz="1400" dirty="0"/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 </a:t>
            </a:r>
            <a:r>
              <a:rPr lang="en-US" sz="1400" b="1" dirty="0" err="1" smtClean="0"/>
              <a:t>kirov</a:t>
            </a:r>
            <a:r>
              <a:rPr lang="ru-RU" sz="1400" b="1" dirty="0" smtClean="0"/>
              <a:t>@denvic.ru</a:t>
            </a:r>
            <a:endParaRPr lang="ru-RU" sz="1400" dirty="0"/>
          </a:p>
          <a:p>
            <a:endParaRPr lang="ru-RU" dirty="0"/>
          </a:p>
        </p:txBody>
      </p:sp>
      <p:pic>
        <p:nvPicPr>
          <p:cNvPr id="9" name="Рисунок 8" descr="Изображение выглядит как сидит, черный, еда&#10;&#10;Автоматически созданное описание">
            <a:extLst>
              <a:ext uri="{FF2B5EF4-FFF2-40B4-BE49-F238E27FC236}">
                <a16:creationId xmlns:a16="http://schemas.microsoft.com/office/drawing/2014/main" id="{BF6D43C4-6E14-4979-AD22-F82A618FF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9" y="1794397"/>
            <a:ext cx="3907992" cy="31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1450109"/>
          </a:xfrm>
        </p:spPr>
        <p:txBody>
          <a:bodyPr/>
          <a:lstStyle/>
          <a:p>
            <a:r>
              <a:rPr lang="ru-RU" dirty="0"/>
              <a:t>Подробнее о «Отгрузка»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r>
              <a:rPr lang="ru-RU" dirty="0"/>
              <a:t>Отгружаются только те упаковки, которые ранее были агрегированы. Отгрузка производится путем сканирования кода на транспортной упаковке, без сканирования товара внутри.</a:t>
            </a:r>
          </a:p>
          <a:p>
            <a:r>
              <a:rPr lang="ru-RU" dirty="0"/>
              <a:t>После завершения документа на ТСД, в него автоматически переносится информация о всех отгружаемых КМ, которые содержатся в отсканированных транспортных упаковках.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077" y="176269"/>
            <a:ext cx="8388314" cy="1644141"/>
          </a:xfrm>
        </p:spPr>
        <p:txBody>
          <a:bodyPr/>
          <a:lstStyle/>
          <a:p>
            <a:r>
              <a:rPr lang="ru-RU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5" y="1661020"/>
            <a:ext cx="8732940" cy="453697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dirty="0" err="1"/>
              <a:t>Кировка</a:t>
            </a:r>
            <a:r>
              <a:rPr lang="ru-RU" dirty="0"/>
              <a:t> «КЛЕИМ КОДЫ» НА ОСТАТКИ ПО УПРОЩЕННОЙ СХЕМЕ для самостоятельной интеграции с учетной системой, готовый обмен с «Маркировкой» (ГИС МТ и СУЗ) – 9945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 подробнее о лицензии :</a:t>
            </a:r>
            <a:r>
              <a:rPr lang="en-US" dirty="0">
                <a:hlinkClick r:id="rId2"/>
              </a:rPr>
              <a:t> https://www.cleverence.ru/software/licenses/KRVS-NIL/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 </a:t>
            </a:r>
            <a:r>
              <a:rPr lang="ru-RU" dirty="0" err="1"/>
              <a:t>Кировка</a:t>
            </a:r>
            <a:r>
              <a:rPr lang="ru-RU" dirty="0"/>
              <a:t> «КЛЕИМ КОДЫ» ОНЛАЙН для самостоятельной интеграции с конфигурацией на базе «1С:Предприятия 8.3», готовый обмен с «Маркировкой» (ГИС МТ и СУЗ) – 24945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Подробнее о лицензии </a:t>
            </a:r>
            <a:r>
              <a:rPr lang="en-US" dirty="0">
                <a:hlinkClick r:id="rId3"/>
              </a:rPr>
              <a:t>https://www.cleverence.ru/software/licenses/KRVNE-1C83/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 </a:t>
            </a:r>
            <a:r>
              <a:rPr lang="ru-RU" dirty="0" err="1"/>
              <a:t>Кировка</a:t>
            </a:r>
            <a:r>
              <a:rPr lang="ru-RU" dirty="0"/>
              <a:t> «ЗАРУБЕЖНЫЙ СКЛАД» для самостоятельной интеграции с конфигурацией на базе «1С:Предприятия 8.3», готовый обмен с «Маркировкой» (ГИС МТ и СУЗ) – 71175 р.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Подробнее о лицензии : </a:t>
            </a:r>
            <a:r>
              <a:rPr lang="en-US" dirty="0">
                <a:hlinkClick r:id="rId4"/>
              </a:rPr>
              <a:t>https://www.cleverence.ru/software/licenses/KRVWE-1C83/</a:t>
            </a:r>
            <a:endParaRPr lang="ru-RU" dirty="0"/>
          </a:p>
          <a:p>
            <a:r>
              <a:rPr lang="ru-RU" dirty="0"/>
              <a:t>Все лицензии тут: </a:t>
            </a:r>
            <a:r>
              <a:rPr lang="en-US" dirty="0">
                <a:hlinkClick r:id="rId5"/>
              </a:rPr>
              <a:t>https://www.cleverence.ru/software/mobile-smarts/KRV/?filter_license=1#licenses</a:t>
            </a:r>
            <a:endParaRPr lang="ru-RU" dirty="0"/>
          </a:p>
          <a:p>
            <a:r>
              <a:rPr lang="ru-RU" dirty="0"/>
              <a:t>Сравнение функционала лицензии: </a:t>
            </a:r>
            <a:r>
              <a:rPr lang="en-US" dirty="0">
                <a:hlinkClick r:id="rId5"/>
              </a:rPr>
              <a:t>https://www.cleverence.ru/software/mobile-smarts/KRV/?filter_license=1#licenses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95" y="902613"/>
            <a:ext cx="7443505" cy="1029855"/>
          </a:xfrm>
        </p:spPr>
        <p:txBody>
          <a:bodyPr/>
          <a:lstStyle/>
          <a:p>
            <a:r>
              <a:rPr lang="ru-RU" sz="4800" dirty="0" smtClean="0"/>
              <a:t>Услуги </a:t>
            </a:r>
            <a:r>
              <a:rPr lang="ru-RU" sz="4800" dirty="0"/>
              <a:t>по внедрению и адаптации </a:t>
            </a:r>
            <a:r>
              <a:rPr lang="ru-RU" sz="4800" dirty="0" smtClean="0"/>
              <a:t>решения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97" y="2626436"/>
            <a:ext cx="8349899" cy="226640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- Удаленная </a:t>
            </a:r>
            <a:r>
              <a:rPr lang="ru-RU" sz="2400" dirty="0"/>
              <a:t>установка дистрибутива с сайта на </a:t>
            </a:r>
            <a:r>
              <a:rPr lang="ru-RU" sz="2400" dirty="0" smtClean="0"/>
              <a:t>ПК</a:t>
            </a:r>
          </a:p>
          <a:p>
            <a:pPr algn="just"/>
            <a:r>
              <a:rPr lang="ru-RU" sz="2400" dirty="0" smtClean="0"/>
              <a:t>- Установка </a:t>
            </a:r>
            <a:r>
              <a:rPr lang="ru-RU" sz="2400" dirty="0"/>
              <a:t>программы на </a:t>
            </a:r>
            <a:r>
              <a:rPr lang="ru-RU" sz="2400" dirty="0" smtClean="0"/>
              <a:t>ТСД</a:t>
            </a:r>
          </a:p>
          <a:p>
            <a:pPr algn="just"/>
            <a:r>
              <a:rPr lang="ru-RU" sz="2400" dirty="0" smtClean="0"/>
              <a:t>- Подключение и настройка сервера базы данных</a:t>
            </a:r>
          </a:p>
          <a:p>
            <a:pPr algn="just"/>
            <a:r>
              <a:rPr lang="ru-RU" sz="2400" dirty="0" smtClean="0"/>
              <a:t>- Обучение пользователей</a:t>
            </a:r>
            <a:endParaRPr lang="en-US" sz="2400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79" y="176948"/>
            <a:ext cx="7512075" cy="1029854"/>
          </a:xfrm>
        </p:spPr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206801"/>
            <a:ext cx="8006388" cy="4991190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 </a:t>
            </a:r>
            <a:r>
              <a:rPr lang="ru-RU" dirty="0"/>
              <a:t>посмотреть ролик на тему производства обуви в </a:t>
            </a:r>
            <a:r>
              <a:rPr lang="ru-RU" dirty="0" smtClean="0"/>
              <a:t>Китае </a:t>
            </a:r>
            <a:r>
              <a:rPr lang="ru-RU" dirty="0"/>
              <a:t>и пример использования нашего программного обеспечения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u="sng" dirty="0">
                <a:hlinkClick r:id="rId2"/>
              </a:rPr>
              <a:t>https://www.youtube.com/channel/UCtrUETzqfJZrURbup2ufocw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4100" name="Picture 4" descr="Кировка» – зарубежный склад. Решение по маркировке для импортёро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35" y="1855036"/>
            <a:ext cx="5644649" cy="31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6" y="1531456"/>
            <a:ext cx="7294019" cy="189797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2923" y="4031501"/>
            <a:ext cx="4778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отдела продаж компании ДЕНВИК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Октябрьский пр-т, 104. Офис 612 Моб. +7 (922) 901-36-22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+7 (8332) 211 – 711, доб.301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eremin@denvic.ru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www.denvic.ru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7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5021" y="251085"/>
            <a:ext cx="10982036" cy="2491530"/>
          </a:xfrm>
        </p:spPr>
        <p:txBody>
          <a:bodyPr/>
          <a:lstStyle/>
          <a:p>
            <a:pPr algn="ctr"/>
            <a:r>
              <a:rPr lang="ru-RU" dirty="0"/>
              <a:t>Комплексное решение для маркировки обуви на производстве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873" y="3119535"/>
            <a:ext cx="6789645" cy="2324615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в которое входит:</a:t>
            </a:r>
          </a:p>
          <a:p>
            <a:r>
              <a:rPr lang="ru-RU" dirty="0"/>
              <a:t>- Терминал сбора данных</a:t>
            </a:r>
          </a:p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ринтер </a:t>
            </a:r>
            <a:r>
              <a:rPr lang="ru-RU" dirty="0"/>
              <a:t>этикеток</a:t>
            </a:r>
          </a:p>
          <a:p>
            <a:r>
              <a:rPr lang="ru-RU" dirty="0"/>
              <a:t>- Программное обеспечение</a:t>
            </a:r>
          </a:p>
          <a:p>
            <a:r>
              <a:rPr lang="ru-RU" dirty="0"/>
              <a:t>- Услуги по внедрению и адаптации решения под Ваше производство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606" y="337945"/>
            <a:ext cx="8072845" cy="761218"/>
          </a:xfrm>
        </p:spPr>
        <p:txBody>
          <a:bodyPr/>
          <a:lstStyle/>
          <a:p>
            <a:pPr algn="ctr"/>
            <a:r>
              <a:rPr lang="ru-RU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099163"/>
            <a:ext cx="7628385" cy="5589020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для реализации нашего решения терминал сбора данных </a:t>
            </a:r>
            <a:r>
              <a:rPr lang="en-US" dirty="0"/>
              <a:t>Honeywell </a:t>
            </a:r>
            <a:r>
              <a:rPr lang="en-US" dirty="0" err="1"/>
              <a:t>ScanPal</a:t>
            </a:r>
            <a:r>
              <a:rPr lang="en-US" dirty="0"/>
              <a:t> </a:t>
            </a:r>
            <a:r>
              <a:rPr lang="en-US" dirty="0" smtClean="0"/>
              <a:t>EDA60K</a:t>
            </a:r>
            <a:r>
              <a:rPr lang="ru-RU" b="1" dirty="0" smtClean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 </a:t>
            </a:r>
            <a:r>
              <a:rPr lang="en-US" dirty="0">
                <a:hlinkClick r:id="rId2"/>
              </a:rPr>
              <a:t>https://www.cleverence.ru/hardware/mdc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 err="1" smtClean="0">
                <a:hlinkClick r:id="rId2"/>
              </a:rPr>
              <a:t>honeywell</a:t>
            </a:r>
            <a:r>
              <a:rPr lang="en-US" dirty="0" smtClean="0">
                <a:hlinkClick r:id="rId2"/>
              </a:rPr>
              <a:t>/honeywell-scanpal-eda60k</a:t>
            </a:r>
            <a:r>
              <a:rPr lang="en-US" dirty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34520"/>
              </p:ext>
            </p:extLst>
          </p:nvPr>
        </p:nvGraphicFramePr>
        <p:xfrm>
          <a:off x="3281885" y="1849694"/>
          <a:ext cx="6005806" cy="3767020"/>
        </p:xfrm>
        <a:graphic>
          <a:graphicData uri="http://schemas.openxmlformats.org/drawingml/2006/table">
            <a:tbl>
              <a:tblPr/>
              <a:tblGrid>
                <a:gridCol w="3002903">
                  <a:extLst>
                    <a:ext uri="{9D8B030D-6E8A-4147-A177-3AD203B41FA5}">
                      <a16:colId xmlns:a16="http://schemas.microsoft.com/office/drawing/2014/main" val="21362807"/>
                    </a:ext>
                  </a:extLst>
                </a:gridCol>
                <a:gridCol w="3002903">
                  <a:extLst>
                    <a:ext uri="{9D8B030D-6E8A-4147-A177-3AD203B41FA5}">
                      <a16:colId xmlns:a16="http://schemas.microsoft.com/office/drawing/2014/main" val="1891572003"/>
                    </a:ext>
                  </a:extLst>
                </a:gridCol>
              </a:tblGrid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Поддержка </a:t>
                      </a:r>
                      <a:r>
                        <a:rPr lang="en-US" sz="1600">
                          <a:effectLst/>
                        </a:rPr>
                        <a:t>Wi-Fi: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Да, 802.11 </a:t>
                      </a:r>
                      <a:r>
                        <a:rPr lang="en-US" sz="1600">
                          <a:effectLst/>
                        </a:rPr>
                        <a:t>a/b/g/n/ac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17948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Поддержка </a:t>
                      </a:r>
                      <a:r>
                        <a:rPr lang="en-US" sz="1600">
                          <a:effectLst/>
                        </a:rPr>
                        <a:t>Bluetooth: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Да, </a:t>
                      </a:r>
                      <a:r>
                        <a:rPr lang="en-US" sz="1600">
                          <a:effectLst/>
                        </a:rPr>
                        <a:t>Class II v4.1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47496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Рабочая температура: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от -10 °C до +50 °C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86531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Экран: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Сенсорный 4 дюйма, 480</a:t>
                      </a:r>
                      <a:r>
                        <a:rPr lang="en-US" sz="1600">
                          <a:effectLst/>
                        </a:rPr>
                        <a:t>x800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47395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Операционная система: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Андроид 7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49840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CPU: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Qualcomm Snapdragon 1.4Ghz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64449"/>
                  </a:ext>
                </a:extLst>
              </a:tr>
              <a:tr h="568479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Аккумулятор: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Li-Ion</a:t>
                      </a:r>
                    </a:p>
                    <a:p>
                      <a:r>
                        <a:rPr lang="ru-RU" sz="1600">
                          <a:effectLst/>
                        </a:rPr>
                        <a:t>Стандартная батарея: 5100 mAh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83349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Сканер: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1D/2D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11304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RAM: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 Gb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83366"/>
                  </a:ext>
                </a:extLst>
              </a:tr>
              <a:tr h="32628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ROM: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16 Gb, </a:t>
                      </a:r>
                      <a:r>
                        <a:rPr lang="en-US" sz="1600" dirty="0" err="1">
                          <a:effectLst/>
                        </a:rPr>
                        <a:t>MicroSD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опционально.</a:t>
                      </a:r>
                    </a:p>
                  </a:txBody>
                  <a:tcPr marL="42047" marR="42047" marT="42047" marB="420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5320"/>
                  </a:ext>
                </a:extLst>
              </a:tr>
            </a:tbl>
          </a:graphicData>
        </a:graphic>
      </p:graphicFrame>
      <p:pic>
        <p:nvPicPr>
          <p:cNvPr id="2053" name="Picture 5" descr="Терминал сбора данных Honeywell ScanPal EDA60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2" y="2401338"/>
            <a:ext cx="2775663" cy="27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02" y="364084"/>
            <a:ext cx="8371929" cy="1164631"/>
          </a:xfrm>
        </p:spPr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ринтер </a:t>
            </a:r>
            <a:r>
              <a:rPr lang="ru-RU" dirty="0"/>
              <a:t>печати этикеток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543" y="1528714"/>
            <a:ext cx="7193588" cy="4669277"/>
          </a:xfrm>
        </p:spPr>
        <p:txBody>
          <a:bodyPr>
            <a:normAutofit/>
          </a:bodyPr>
          <a:lstStyle/>
          <a:p>
            <a:r>
              <a:rPr lang="ru-RU" dirty="0"/>
              <a:t>Предлагается к использованию принтер печати этикеток </a:t>
            </a:r>
            <a:r>
              <a:rPr lang="en-US" dirty="0" smtClean="0"/>
              <a:t>TSC TE210</a:t>
            </a:r>
            <a:r>
              <a:rPr lang="en-US" dirty="0"/>
              <a:t> </a:t>
            </a:r>
            <a:r>
              <a:rPr lang="ru-RU" b="1" dirty="0" smtClean="0"/>
              <a:t>со </a:t>
            </a:r>
            <a:r>
              <a:rPr lang="ru-RU" b="1" dirty="0"/>
              <a:t>следующими характеристиками: 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4963"/>
              </p:ext>
            </p:extLst>
          </p:nvPr>
        </p:nvGraphicFramePr>
        <p:xfrm>
          <a:off x="3749040" y="2225107"/>
          <a:ext cx="5630092" cy="3881444"/>
        </p:xfrm>
        <a:graphic>
          <a:graphicData uri="http://schemas.openxmlformats.org/drawingml/2006/table">
            <a:tbl>
              <a:tblPr/>
              <a:tblGrid>
                <a:gridCol w="2817793">
                  <a:extLst>
                    <a:ext uri="{9D8B030D-6E8A-4147-A177-3AD203B41FA5}">
                      <a16:colId xmlns:a16="http://schemas.microsoft.com/office/drawing/2014/main" val="3089518196"/>
                    </a:ext>
                  </a:extLst>
                </a:gridCol>
                <a:gridCol w="2812299">
                  <a:extLst>
                    <a:ext uri="{9D8B030D-6E8A-4147-A177-3AD203B41FA5}">
                      <a16:colId xmlns:a16="http://schemas.microsoft.com/office/drawing/2014/main" val="3897045080"/>
                    </a:ext>
                  </a:extLst>
                </a:gridCol>
              </a:tblGrid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Производитель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>
                          <a:solidFill>
                            <a:srgbClr val="666666"/>
                          </a:solidFill>
                          <a:effectLst/>
                        </a:rPr>
                        <a:t>TSC</a:t>
                      </a:r>
                      <a:endParaRPr lang="en-US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06137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Способ печати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Термотрансферная печать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48692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Минимальная ширина материала печати,мм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20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01128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Класс принтера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Начальный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72731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Длина печати, 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2 794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81575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Интерфейсы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>
                          <a:solidFill>
                            <a:srgbClr val="666666"/>
                          </a:solidFill>
                          <a:effectLst/>
                        </a:rPr>
                        <a:t>USB, RS-232, Ethernet, USB-host</a:t>
                      </a:r>
                      <a:endParaRPr lang="en-US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41270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Диаметр втулки красящей ленты (риббон)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1 дюйм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44557"/>
                  </a:ext>
                </a:extLst>
              </a:tr>
              <a:tr h="3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Максимальная ширина материала печати,мм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112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78471"/>
                  </a:ext>
                </a:extLst>
              </a:tr>
              <a:tr h="3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Минимальный диаметр втулки ленты </a:t>
                      </a:r>
                      <a:r>
                        <a:rPr lang="ru-RU" sz="1000" dirty="0" err="1">
                          <a:effectLst/>
                        </a:rPr>
                        <a:t>этикеток,мм</a:t>
                      </a:r>
                      <a:endParaRPr lang="ru-RU" sz="1000" dirty="0">
                        <a:effectLst/>
                      </a:endParaRP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dirty="0">
                          <a:solidFill>
                            <a:srgbClr val="666666"/>
                          </a:solidFill>
                          <a:effectLst/>
                        </a:rPr>
                        <a:t>25,4</a:t>
                      </a:r>
                      <a:endParaRPr lang="ru-RU" sz="1000" dirty="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19775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Макс. диаметр рулона материала,мм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127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54115"/>
                  </a:ext>
                </a:extLst>
              </a:tr>
              <a:tr h="3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Датчики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конца красящей ленты, открытой печатающей головки, черной метки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203"/>
                  </a:ext>
                </a:extLst>
              </a:tr>
              <a:tr h="3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Максимальный диаметр втулки ленты этикеток,мм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38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56460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Скорость печати, мм/сек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152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3172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Ширина печати,мм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108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63502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Тип намотки красящей ленты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dirty="0">
                          <a:solidFill>
                            <a:srgbClr val="666666"/>
                          </a:solidFill>
                          <a:effectLst/>
                        </a:rPr>
                        <a:t>OUT </a:t>
                      </a:r>
                      <a:r>
                        <a:rPr lang="ru-RU" sz="1000" dirty="0">
                          <a:solidFill>
                            <a:srgbClr val="666666"/>
                          </a:solidFill>
                          <a:effectLst/>
                        </a:rPr>
                        <a:t>внешняя</a:t>
                      </a:r>
                      <a:endParaRPr lang="ru-RU" sz="1000" dirty="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78829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Габариты (ШхГхВ), мм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>
                          <a:solidFill>
                            <a:srgbClr val="666666"/>
                          </a:solidFill>
                          <a:effectLst/>
                        </a:rPr>
                        <a:t>204 x 164 x 280</a:t>
                      </a:r>
                      <a:endParaRPr lang="en-US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42141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Вес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>
                          <a:solidFill>
                            <a:srgbClr val="666666"/>
                          </a:solidFill>
                          <a:effectLst/>
                        </a:rPr>
                        <a:t>2,5 кг</a:t>
                      </a:r>
                      <a:endParaRPr lang="ru-RU" sz="100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12786"/>
                  </a:ext>
                </a:extLst>
              </a:tr>
              <a:tr h="180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Гарантия</a:t>
                      </a:r>
                    </a:p>
                  </a:txBody>
                  <a:tcPr marL="52809" marR="550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dirty="0">
                          <a:solidFill>
                            <a:srgbClr val="666666"/>
                          </a:solidFill>
                          <a:effectLst/>
                        </a:rPr>
                        <a:t>24 мес.</a:t>
                      </a:r>
                      <a:endParaRPr lang="ru-RU" sz="1000" dirty="0">
                        <a:effectLst/>
                      </a:endParaRPr>
                    </a:p>
                  </a:txBody>
                  <a:tcPr marL="55009" marR="52809" marT="11002" marB="11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05845"/>
                  </a:ext>
                </a:extLst>
              </a:tr>
            </a:tbl>
          </a:graphicData>
        </a:graphic>
      </p:graphicFrame>
      <p:pic>
        <p:nvPicPr>
          <p:cNvPr id="3074" name="Picture 2" descr="Принтер этикеток TSC TE210, RS232, Ethernet, USB Host (термотрансферный, 203dp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0" y="2824101"/>
            <a:ext cx="3264419" cy="224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 txBox="1">
            <a:spLocks/>
          </p:cNvSpPr>
          <p:nvPr/>
        </p:nvSpPr>
        <p:spPr>
          <a:xfrm>
            <a:off x="2456873" y="6197991"/>
            <a:ext cx="6922258" cy="473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" dirty="0">
                <a:hlinkClick r:id="rId4"/>
              </a:rPr>
              <a:t>https://kirov.denvic.ru/catalog/oborudovanie_dlya_shtrikhkodirovaniya/printery_etiketok/printer_etiketok_tsc_te210_rs232_ethernet_usb_host_termotransfernyy_203dpi/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823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509" y="202962"/>
            <a:ext cx="8348703" cy="914092"/>
          </a:xfrm>
        </p:spPr>
        <p:txBody>
          <a:bodyPr/>
          <a:lstStyle/>
          <a:p>
            <a:pPr algn="ctr"/>
            <a:r>
              <a:rPr lang="ru-RU" dirty="0" smtClean="0"/>
              <a:t>О программном </a:t>
            </a:r>
            <a:r>
              <a:rPr lang="ru-RU" dirty="0"/>
              <a:t>продукте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4624" y="1408018"/>
            <a:ext cx="7193588" cy="44180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Продукт </a:t>
            </a:r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 err="1">
                <a:hlinkClick r:id="rId2"/>
              </a:rPr>
              <a:t>Кировка</a:t>
            </a:r>
            <a:r>
              <a:rPr lang="ru-RU" u="sng" dirty="0"/>
              <a:t> готов выполнять все основные операции для производителей обуви</a:t>
            </a:r>
            <a:r>
              <a:rPr lang="ru-RU" u="sng" dirty="0" smtClean="0"/>
              <a:t>:</a:t>
            </a:r>
          </a:p>
          <a:p>
            <a:r>
              <a:rPr lang="ru-RU" u="sng" dirty="0" smtClean="0"/>
              <a:t> </a:t>
            </a:r>
            <a:endParaRPr lang="ru-RU" u="sng" dirty="0"/>
          </a:p>
          <a:p>
            <a:pPr marL="285750" indent="-285750">
              <a:buFontTx/>
              <a:buChar char="-"/>
            </a:pPr>
            <a:r>
              <a:rPr lang="ru-RU" dirty="0"/>
              <a:t>Заказ и получение КМ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Нанесение КМ</a:t>
            </a:r>
          </a:p>
          <a:p>
            <a:pPr marL="285750" indent="-285750">
              <a:buFontTx/>
              <a:buChar char="-"/>
            </a:pPr>
            <a:r>
              <a:rPr lang="ru-RU" dirty="0"/>
              <a:t>-Ввод КМ в оборот</a:t>
            </a:r>
          </a:p>
          <a:p>
            <a:pPr marL="285750" indent="-285750">
              <a:buFontTx/>
              <a:buChar char="-"/>
            </a:pPr>
            <a:r>
              <a:rPr lang="ru-RU" dirty="0"/>
              <a:t>-Агрегация, </a:t>
            </a:r>
            <a:r>
              <a:rPr lang="ru-RU" dirty="0" err="1"/>
              <a:t>переагрегация</a:t>
            </a:r>
            <a:r>
              <a:rPr lang="ru-RU" dirty="0"/>
              <a:t>, </a:t>
            </a:r>
            <a:r>
              <a:rPr lang="ru-RU" dirty="0" err="1"/>
              <a:t>разагрегация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Приемка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Отгрузка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Подробности на </a:t>
            </a:r>
            <a:r>
              <a:rPr lang="en-US" dirty="0">
                <a:hlinkClick r:id="rId3"/>
              </a:rPr>
              <a:t>https://www.cleverence.ru/KRV/#about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дит, черный, еда&#10;&#10;Автоматически созданное описание">
            <a:extLst>
              <a:ext uri="{FF2B5EF4-FFF2-40B4-BE49-F238E27FC236}">
                <a16:creationId xmlns:a16="http://schemas.microsoft.com/office/drawing/2014/main" id="{BF6D43C4-6E14-4979-AD22-F82A618FF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28" y="2019950"/>
            <a:ext cx="3907992" cy="31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«Заказ и получение КМ»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С помощью данного ПО можно получать нужные коды маркировки для печати этикеток на любом принтере.</a:t>
            </a:r>
          </a:p>
          <a:p>
            <a:r>
              <a:rPr lang="ru-RU" dirty="0"/>
              <a:t>Для заказа КМ достаточно считать штрихкод на товаре (или выбрать из его списка на ТСД) и ввести количество кодов, нужных для маркировки. Далее КМ получаются либо напрямую из ГИС МТ, либо через посредника в виде учетной системы.</a:t>
            </a:r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https://www.cleverence.ru/software/functions/69102/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pPr algn="ctr"/>
            <a:r>
              <a:rPr lang="ru-RU" dirty="0"/>
              <a:t>Подробнее о «Нанесение КМ»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Процесс нанесения кодов маркировки самый важный во всей системе «Честный знак».</a:t>
            </a:r>
          </a:p>
          <a:p>
            <a:r>
              <a:rPr lang="ru-RU" dirty="0"/>
              <a:t>Наносить </a:t>
            </a:r>
            <a:r>
              <a:rPr lang="ru-RU" dirty="0" err="1"/>
              <a:t>DataMatrix</a:t>
            </a:r>
            <a:r>
              <a:rPr lang="ru-RU" dirty="0"/>
              <a:t> можно несколькими способами: сканируя GTIN товара, используя временные коды маркировки, и просто выбирая нужный товар из списка на экране мобильного устройства. Итог один - в результате происходит печать КМ, который затем наклеивается на коробку с товаром.</a:t>
            </a:r>
          </a:p>
          <a:p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https://www.cleverence.ru/software/functions/69022/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«Ввод КМ в оборот»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Просто так наклеенный код маркировки считается недействительным.</a:t>
            </a:r>
          </a:p>
          <a:p>
            <a:r>
              <a:rPr lang="ru-RU" dirty="0"/>
              <a:t>Нужно подать отчет о нанесении КМ в систему ГИС МТ, прямо с мобильного устройства или через учетную систему. Данная операция называется «Ввод в оборот», и только после нее товары разрешены к обороту (продажа, возврат, списание).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https://www.cleverence.ru/software/functions/69024/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2669309"/>
          </a:xfrm>
        </p:spPr>
        <p:txBody>
          <a:bodyPr/>
          <a:lstStyle/>
          <a:p>
            <a:pPr algn="ctr"/>
            <a:r>
              <a:rPr lang="ru-RU" dirty="0"/>
              <a:t>Подробнее о «Агрегация, </a:t>
            </a:r>
            <a:r>
              <a:rPr lang="ru-RU" dirty="0" err="1"/>
              <a:t>переагрегация</a:t>
            </a:r>
            <a:r>
              <a:rPr lang="ru-RU" dirty="0"/>
              <a:t>, </a:t>
            </a:r>
            <a:r>
              <a:rPr lang="ru-RU" dirty="0" err="1"/>
              <a:t>разагрегация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86545"/>
            <a:ext cx="8006388" cy="2438399"/>
          </a:xfrm>
        </p:spPr>
        <p:txBody>
          <a:bodyPr>
            <a:normAutofit/>
          </a:bodyPr>
          <a:lstStyle/>
          <a:p>
            <a:r>
              <a:rPr lang="ru-RU" dirty="0"/>
              <a:t>Автоматизация упаковки отдельных единиц товара в коробки и коробок в </a:t>
            </a:r>
            <a:r>
              <a:rPr lang="ru-RU" dirty="0" err="1"/>
              <a:t>палету</a:t>
            </a:r>
            <a:r>
              <a:rPr lang="ru-RU" dirty="0"/>
              <a:t> с помощью ТСД.</a:t>
            </a:r>
          </a:p>
          <a:p>
            <a:r>
              <a:rPr lang="ru-RU" dirty="0"/>
              <a:t>Актуальная информация о КМ, коробках и </a:t>
            </a:r>
            <a:r>
              <a:rPr lang="ru-RU" dirty="0" err="1"/>
              <a:t>палетах</a:t>
            </a:r>
            <a:r>
              <a:rPr lang="ru-RU" dirty="0"/>
              <a:t> всегда хранится в базе данных «</a:t>
            </a:r>
            <a:r>
              <a:rPr lang="ru-RU" dirty="0" err="1"/>
              <a:t>Кировки</a:t>
            </a:r>
            <a:r>
              <a:rPr lang="ru-RU" dirty="0"/>
              <a:t>» и обновляется с завершением документа агрегации на ТСД.</a:t>
            </a:r>
          </a:p>
          <a:p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26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868</Words>
  <Application>Microsoft Office PowerPoint</Application>
  <PresentationFormat>Широкоэкранный</PresentationFormat>
  <Paragraphs>150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Mobile SMARTS: Кировка </vt:lpstr>
      <vt:lpstr>Комплексное решение для маркировки обуви на производстве</vt:lpstr>
      <vt:lpstr>Терминал сбора данных</vt:lpstr>
      <vt:lpstr>Принтер печати этикеток</vt:lpstr>
      <vt:lpstr>О программном продукте</vt:lpstr>
      <vt:lpstr>Подробнее о «Заказ и получение КМ»</vt:lpstr>
      <vt:lpstr>Подробнее о «Нанесение КМ»</vt:lpstr>
      <vt:lpstr>Подробнее о «Ввод КМ в оборот»</vt:lpstr>
      <vt:lpstr>Подробнее о «Агрегация, переагрегация, разагрегация»</vt:lpstr>
      <vt:lpstr>Подробнее о «Отгрузка»</vt:lpstr>
      <vt:lpstr>Варианты и стоимость  основных лицензий</vt:lpstr>
      <vt:lpstr>Услуги по внедрению и адаптации решения</vt:lpstr>
      <vt:lpstr>Итоги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</dc:title>
  <dc:creator>Михаил М. Маслов</dc:creator>
  <cp:lastModifiedBy>Максим Сергеевич Еремин</cp:lastModifiedBy>
  <cp:revision>14</cp:revision>
  <dcterms:created xsi:type="dcterms:W3CDTF">2020-04-01T10:43:37Z</dcterms:created>
  <dcterms:modified xsi:type="dcterms:W3CDTF">2020-06-04T03:59:12Z</dcterms:modified>
</cp:coreProperties>
</file>