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57" r:id="rId6"/>
    <p:sldId id="267" r:id="rId7"/>
    <p:sldId id="269" r:id="rId8"/>
    <p:sldId id="281" r:id="rId9"/>
    <p:sldId id="258" r:id="rId10"/>
    <p:sldId id="265" r:id="rId11"/>
    <p:sldId id="279" r:id="rId12"/>
    <p:sldId id="27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 Константинович Козловских" initials="ИКК" lastIdx="2" clrIdx="0">
    <p:extLst>
      <p:ext uri="{19B8F6BF-5375-455C-9EA6-DF929625EA0E}">
        <p15:presenceInfo xmlns:p15="http://schemas.microsoft.com/office/powerpoint/2012/main" userId="Илья Константинович Козловски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938" autoAdjust="0"/>
  </p:normalViewPr>
  <p:slideViewPr>
    <p:cSldViewPr snapToGrid="0">
      <p:cViewPr varScale="1">
        <p:scale>
          <a:sx n="48" d="100"/>
          <a:sy n="48" d="100"/>
        </p:scale>
        <p:origin x="15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A02C-07FA-4CF7-88E1-DDC76F5DE0C9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2F32-0845-4681-8404-54575A3DA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0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support/%D0%9C%D0%BE%D0%B1%D0%B8%D0%BB%D1%8C%D0%BD%D1%8B%D0%B9+%D1%82%D0%B5%D1%80%D0%BC%D0%B8%D0%BD%D0%B0%D0%BB+%D1%81%D0%B1%D0%BE%D1%80%D0%B0+%D0%B4%D0%B0%D0%BD%D0%BD%D1%8B%D1%8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Покупателям невыгодно покупать “голое” оборудование без установленного ПО, так они не могут в полной мере оценить пользу устройства до покупки, поэтому возникла идея продавать комплекты - терминалы сбора данных с уже предустановленным ПО “Склад 15” от Компании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Клеверенс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Склад 15 + ПРОДУКТЫ» представляет собой программное средство автоматизации всех </a:t>
            </a:r>
            <a:r>
              <a:rPr lang="ru-RU" dirty="0" err="1" smtClean="0">
                <a:solidFill>
                  <a:schemeClr val="tx1"/>
                </a:solidFill>
              </a:rPr>
              <a:t>товароучетных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операций на складах (обычных и адресного хранения) при помощи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 терминала сбора данных (ТСД)</a:t>
            </a:r>
            <a:r>
              <a:rPr lang="ru-RU" dirty="0" smtClean="0">
                <a:solidFill>
                  <a:schemeClr val="tx1"/>
                </a:solidFill>
              </a:rPr>
              <a:t> для работы с маркированным товаром: АЛКОГОЛЬ, ПИВО, ТАБАК, ОБУВЬ, ОДЕЖДА, ПАРФЮМ, ШИНЫ, МОЛОКО, ВОДА и товаром по </a:t>
            </a:r>
            <a:r>
              <a:rPr lang="ru-RU" dirty="0" err="1" smtClean="0">
                <a:solidFill>
                  <a:schemeClr val="tx1"/>
                </a:solidFill>
              </a:rPr>
              <a:t>штрихкодам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0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Компания </a:t>
            </a:r>
            <a:r>
              <a:rPr lang="ru-RU" dirty="0" err="1" smtClean="0"/>
              <a:t>Денвик</a:t>
            </a:r>
            <a:r>
              <a:rPr lang="ru-RU" dirty="0" smtClean="0"/>
              <a:t> специализируется на внедрении систем автоматизации для складов, предприятий торговли, общественного питания и сферы услуг с 2008</a:t>
            </a:r>
            <a:r>
              <a:rPr lang="ru-RU" baseline="0" dirty="0" smtClean="0"/>
              <a:t> г</a:t>
            </a:r>
            <a:r>
              <a:rPr lang="ru-RU" dirty="0" smtClean="0"/>
              <a:t>. Предлагаем решения для бизнеса любого масштаба. </a:t>
            </a:r>
          </a:p>
          <a:p>
            <a:r>
              <a:rPr lang="ru-RU" dirty="0" smtClean="0"/>
              <a:t>Наряду с продажей оборудования и программного обеспечения, оказываем услуги по обучению персонала, техническому сопровождению, ремонту и сервисному обслуживанию.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Реализуем </a:t>
            </a:r>
            <a:r>
              <a:rPr lang="ru-RU" dirty="0" smtClean="0"/>
              <a:t>проекты по всей России. Сотрудничаем с ведущими производителями оборудования и программного </a:t>
            </a:r>
            <a:r>
              <a:rPr lang="ru-RU" dirty="0" smtClean="0"/>
              <a:t>обеспечения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4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Занимается созданием мобильного </a:t>
            </a:r>
            <a:r>
              <a:rPr lang="ru-RU" dirty="0" smtClean="0"/>
              <a:t>софта</a:t>
            </a:r>
            <a:r>
              <a:rPr lang="ru-RU" dirty="0" smtClean="0"/>
              <a:t>, со встроенными средствами конфигурирования под задачи конкретного бизнеса, для всех тех сотрудников которые не сидят весь день в офисе за компьютером.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Программное обеспечение «</a:t>
            </a:r>
            <a:r>
              <a:rPr lang="ru-RU" dirty="0" err="1" smtClean="0"/>
              <a:t>Клеверенс</a:t>
            </a:r>
            <a:r>
              <a:rPr lang="ru-RU" dirty="0" smtClean="0"/>
              <a:t>» работает с большинством моделей современного оборудования, представленного на российском рынке, используемого для мобильной автоматизации сбора данных, маркировки и учёта.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0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Скорость автоматизации: ПО </a:t>
            </a:r>
            <a:r>
              <a:rPr lang="ru-RU" dirty="0" err="1" smtClean="0"/>
              <a:t>Клеверенс</a:t>
            </a:r>
            <a:r>
              <a:rPr lang="ru-RU" dirty="0" smtClean="0"/>
              <a:t> – уже готовое решение, созданное на основе многолетнего опыта внедрений, УЖЕ учтены все нюансы, которые возможны при автоматизации склада.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Гибкий софт: ПО легко конфигурируется и готово меняться в ногу со временем.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Работает как на </a:t>
            </a:r>
            <a:r>
              <a:rPr lang="en-US" dirty="0" smtClean="0"/>
              <a:t>Windows</a:t>
            </a:r>
            <a:r>
              <a:rPr lang="ru-RU" dirty="0" smtClean="0"/>
              <a:t> так и на </a:t>
            </a:r>
            <a:r>
              <a:rPr lang="en-US" dirty="0" smtClean="0"/>
              <a:t>Android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Уже готовые интеграции с основными </a:t>
            </a:r>
            <a:r>
              <a:rPr lang="ru-RU" dirty="0" err="1" smtClean="0"/>
              <a:t>товароучетными</a:t>
            </a:r>
            <a:r>
              <a:rPr lang="ru-RU" dirty="0" smtClean="0"/>
              <a:t> системами. </a:t>
            </a:r>
            <a:r>
              <a:rPr lang="ru-RU" dirty="0" smtClean="0"/>
              <a:t>Если</a:t>
            </a:r>
            <a:r>
              <a:rPr lang="ru-RU" baseline="0" dirty="0" smtClean="0"/>
              <a:t> у вас типовая конфигурация, то </a:t>
            </a:r>
            <a:r>
              <a:rPr lang="ru-RU" dirty="0" smtClean="0"/>
              <a:t>вам </a:t>
            </a:r>
            <a:r>
              <a:rPr lang="ru-RU" dirty="0" smtClean="0"/>
              <a:t>не надо будет ничего дописывать, всё уже готово!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9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Мы предлагаем комплексное </a:t>
            </a:r>
            <a:r>
              <a:rPr lang="ru-RU" sz="1800" b="1" dirty="0" smtClean="0">
                <a:solidFill>
                  <a:schemeClr val="tx1"/>
                </a:solidFill>
              </a:rPr>
              <a:t>решение, </a:t>
            </a:r>
            <a:r>
              <a:rPr lang="ru-RU" sz="1800" b="1" dirty="0" smtClean="0">
                <a:solidFill>
                  <a:schemeClr val="tx1"/>
                </a:solidFill>
              </a:rPr>
              <a:t>в которое входит: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 Терминал сбора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данных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Zebra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MC2200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Программное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«Склад 15» + МАРКИРОВКА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 Услуги по внедрению и адаптации решения под Ваш бизнес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2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Оптимальный Набор Функций. Надежность. Эргономика. </a:t>
            </a:r>
            <a:b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000" dirty="0" smtClean="0"/>
              <a:t>Данная модель ТСД отлично подойдет для работы на небольшом складе. У ТСД большой сенсорный экран и клавиатура, кнопки легко нажимать в перчатках, а также есть возможность присоединить пистолетную рукоятку.</a:t>
            </a:r>
            <a:endParaRPr lang="ru-RU" sz="10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ru-RU" sz="10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</a:t>
            </a:r>
            <a:r>
              <a:rPr lang="ru-RU" sz="1000" b="0" i="0" kern="1200" cap="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cap="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11 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 счет этого цена ниже чем у аналогов на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endParaRPr lang="en-US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Оснащен ударопрочным корпусом. </a:t>
            </a:r>
            <a:r>
              <a:rPr lang="ru-RU" sz="10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УСТОЙЧИВОСТЬ К ЦИКЛИЧЕСКИМ ПАДЕНИЯМ -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опрокидываний с высоты 0,5 м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Многократные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падения на бетон с высоты 5 футов (1,52 м) во всем диапазоне рабочих температур</a:t>
            </a:r>
          </a:p>
          <a:p>
            <a:pPr fontAlgn="t"/>
            <a:r>
              <a:rPr lang="ru-RU" sz="10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ГЕРМЕТИЧНОСТЬ</a:t>
            </a:r>
            <a:r>
              <a:rPr lang="ru-RU" sz="1000" b="0" i="0" kern="1200" cap="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IP65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6 – полная защита от песка и пыли; 5 – защищен от струй воды со всех сторон</a:t>
            </a:r>
            <a:endParaRPr lang="en-US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ru-RU" sz="1000" dirty="0" smtClean="0"/>
              <a:t>С ним можно работать на складах, где нет отопления, так как терминал устойчив к влаге и низким температурам. </a:t>
            </a:r>
            <a:endParaRPr lang="en-US" sz="1000" b="0" i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ru-RU" sz="10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ЦП </a:t>
            </a:r>
            <a:r>
              <a:rPr lang="ru-RU" sz="10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Восьмиядерный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 Snapdragon™ 660, 1,8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ГГц</a:t>
            </a:r>
            <a:endParaRPr lang="en-US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err="1" smtClean="0"/>
              <a:t>Zebra</a:t>
            </a:r>
            <a:r>
              <a:rPr lang="ru-RU" sz="1000" dirty="0" smtClean="0"/>
              <a:t> MC2200 очень быстро сканирует </a:t>
            </a:r>
            <a:r>
              <a:rPr lang="ru-RU" sz="1000" dirty="0" err="1" smtClean="0"/>
              <a:t>штрихкоды</a:t>
            </a:r>
            <a:r>
              <a:rPr lang="ru-RU" sz="1000" dirty="0" smtClean="0"/>
              <a:t> и обрабатывает выгружаемые на него справочники номенклатуры.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MC2200 оснащен самым быстрым и надежным в отрасли модулем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одно: с этим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компьютером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 одной минуты не будет потрачено впустую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3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Предназначено для автоматизации всех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операций на складах, обычных и адресного хранения. «Склад 15 ПРОДУКТОВЫЙ» объединил в себе несколько товарных групп маркированного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товара,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чаще всего встречаются в складской логистике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(АЛКОГОЛЬ, ПИВО, ТАБАК, ШИНЫ, ОБУВЬ, ОДЕЖДА, ПАРФЮМ, МОЛОКО, ВОДА).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5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-загрузить в мобильный терминал справочники номенклатуры и другие документы из системы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-принять поступивший товар;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-отгрузить товары со склада;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-переместить товар с одного склада на другой или изменить расположение товара в рамках одного склада (при адресном хранении);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-провести инвентаризацию склада;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-произвести возврат или списание товара;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-результат работы загрузить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товароучетную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1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Установим и настроим программное обеспечение на ТСД.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Установим и настроим Сервер программного обеспечения </a:t>
            </a:r>
            <a:r>
              <a:rPr lang="ru-RU" dirty="0" err="1" smtClean="0">
                <a:solidFill>
                  <a:schemeClr val="tx1"/>
                </a:solidFill>
              </a:rPr>
              <a:t>Клеверенс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Настроим интеграцию ПО </a:t>
            </a:r>
            <a:r>
              <a:rPr lang="ru-RU" dirty="0" err="1" smtClean="0">
                <a:solidFill>
                  <a:schemeClr val="tx1"/>
                </a:solidFill>
              </a:rPr>
              <a:t>Клеверенс</a:t>
            </a:r>
            <a:r>
              <a:rPr lang="ru-RU" dirty="0" smtClean="0">
                <a:solidFill>
                  <a:schemeClr val="tx1"/>
                </a:solidFill>
              </a:rPr>
              <a:t> с Вашей </a:t>
            </a:r>
            <a:r>
              <a:rPr lang="ru-RU" dirty="0" err="1" smtClean="0">
                <a:solidFill>
                  <a:schemeClr val="tx1"/>
                </a:solidFill>
              </a:rPr>
              <a:t>товароучетной</a:t>
            </a:r>
            <a:r>
              <a:rPr lang="ru-RU" dirty="0" smtClean="0">
                <a:solidFill>
                  <a:schemeClr val="tx1"/>
                </a:solidFill>
              </a:rPr>
              <a:t> системой (в том числе выгрузка документов онлайн/офлайн).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 Проведём обучение Вашего персонала.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2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Мы являемся </a:t>
            </a:r>
            <a:r>
              <a:rPr lang="ru-RU" sz="1200" b="1" dirty="0" smtClean="0">
                <a:solidFill>
                  <a:schemeClr val="tx1"/>
                </a:solidFill>
              </a:rPr>
              <a:t>СЕРТИФИЦИРОВАННЫМ </a:t>
            </a:r>
            <a:r>
              <a:rPr lang="ru-RU" sz="1200" dirty="0" smtClean="0">
                <a:solidFill>
                  <a:schemeClr val="tx1"/>
                </a:solidFill>
              </a:rPr>
              <a:t>партнером интегратором </a:t>
            </a:r>
            <a:r>
              <a:rPr lang="ru-RU" sz="1200" dirty="0" err="1" smtClean="0">
                <a:solidFill>
                  <a:schemeClr val="tx1"/>
                </a:solidFill>
              </a:rPr>
              <a:t>Клеверенс</a:t>
            </a:r>
            <a:r>
              <a:rPr lang="ru-RU" sz="1200" dirty="0" smtClean="0">
                <a:solidFill>
                  <a:schemeClr val="tx1"/>
                </a:solidFill>
              </a:rPr>
              <a:t> в регионах присутствия.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У нас есть большой опыт аналогичных внедрений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2F32-0845-4681-8404-54575A3DAE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03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40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1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6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9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8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2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8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8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denvic.ru/" TargetMode="External"/><Relationship Id="rId4" Type="http://schemas.openxmlformats.org/officeDocument/2006/relationships/hyperlink" Target="tel:+7833221171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partners/staff/362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mailto:eremin@denvic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abou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leverence.ru/solu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RTL15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nvic.ru/upload/iblock/a61/wc5jytgth61okzqfty0ehkwa7olt6w8l/Podrobno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3" r="15695" b="396"/>
          <a:stretch/>
        </p:blipFill>
        <p:spPr bwMode="auto">
          <a:xfrm>
            <a:off x="6620054" y="1337014"/>
            <a:ext cx="2892571" cy="18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96" y="3182914"/>
            <a:ext cx="9781192" cy="776573"/>
          </a:xfrm>
        </p:spPr>
        <p:txBody>
          <a:bodyPr/>
          <a:lstStyle/>
          <a:p>
            <a:pPr algn="ctr"/>
            <a:r>
              <a:rPr lang="ru-RU" sz="4000" u="sng" dirty="0"/>
              <a:t>Комплект </a:t>
            </a:r>
            <a:r>
              <a:rPr lang="ru-RU" sz="4000" u="sng" dirty="0" smtClean="0"/>
              <a:t>ТСД </a:t>
            </a:r>
            <a:r>
              <a:rPr lang="ru-RU" sz="4000" u="sng" dirty="0" err="1"/>
              <a:t>Zebra</a:t>
            </a:r>
            <a:r>
              <a:rPr lang="ru-RU" sz="4000" u="sng" dirty="0"/>
              <a:t> </a:t>
            </a:r>
            <a:r>
              <a:rPr lang="ru-RU" sz="4000" u="sng" dirty="0" smtClean="0"/>
              <a:t>MC2200 +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29" y="4993973"/>
            <a:ext cx="9228296" cy="10291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 цель продукта -  оптимизировать действия линейного персонала, а также исключить вероятность ошибок при работе, обусловленных человеческим фактором.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03" y="1337014"/>
            <a:ext cx="6228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Киров, Октябрьский проспект,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104, оф. 612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+7 (8332)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211-711</a:t>
            </a:r>
            <a:r>
              <a:rPr 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/</a:t>
            </a:r>
            <a:r>
              <a:rPr lang="en-US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/>
              </a:rPr>
              <a:t>://denvic.ru/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5" y="275158"/>
            <a:ext cx="3552825" cy="92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29" y="3975751"/>
            <a:ext cx="999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Склад 15, РАСШИРЕННЫЙ + ПРОДУКТЫ»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2690" y="1173319"/>
            <a:ext cx="4856549" cy="763477"/>
          </a:xfrm>
        </p:spPr>
        <p:txBody>
          <a:bodyPr/>
          <a:lstStyle/>
          <a:p>
            <a:r>
              <a:rPr lang="ru-RU" dirty="0"/>
              <a:t>Наши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045" y="2630878"/>
            <a:ext cx="9495841" cy="297749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Мы берём на себя все работы по интеграции нашего комплексного решения в Ваш бизнес, </a:t>
            </a:r>
            <a:r>
              <a:rPr lang="ru-RU" sz="3200" dirty="0" smtClean="0">
                <a:solidFill>
                  <a:schemeClr val="tx1"/>
                </a:solidFill>
              </a:rPr>
              <a:t>на Ваш склад и </a:t>
            </a:r>
            <a:r>
              <a:rPr lang="ru-RU" sz="3200" dirty="0" err="1" smtClean="0">
                <a:solidFill>
                  <a:schemeClr val="tx1"/>
                </a:solidFill>
              </a:rPr>
              <a:t>товароучетную</a:t>
            </a:r>
            <a:r>
              <a:rPr lang="ru-RU" sz="3200" dirty="0" smtClean="0">
                <a:solidFill>
                  <a:schemeClr val="tx1"/>
                </a:solidFill>
              </a:rPr>
              <a:t> систему</a:t>
            </a:r>
          </a:p>
          <a:p>
            <a:pPr algn="l"/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54" y="4435552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63" y="2687594"/>
            <a:ext cx="9180095" cy="847188"/>
          </a:xfrm>
        </p:spPr>
        <p:txBody>
          <a:bodyPr/>
          <a:lstStyle/>
          <a:p>
            <a:pPr algn="ctr"/>
            <a:r>
              <a:rPr lang="ru-RU" dirty="0"/>
              <a:t>Почему </a:t>
            </a:r>
            <a:r>
              <a:rPr lang="ru-RU" dirty="0" smtClean="0"/>
              <a:t>именно </a:t>
            </a:r>
            <a:r>
              <a:rPr lang="ru-RU" dirty="0" err="1" smtClean="0"/>
              <a:t>Денвик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3573" y="446777"/>
            <a:ext cx="3899998" cy="356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/>
              <a:t>Давайте знакомиться</a:t>
            </a:r>
            <a:br>
              <a:rPr lang="ru-RU" sz="2500" dirty="0" smtClean="0"/>
            </a:br>
            <a:r>
              <a:rPr lang="ru-RU" sz="2500" dirty="0" smtClean="0"/>
              <a:t> Кто </a:t>
            </a:r>
            <a:r>
              <a:rPr lang="ru-RU" sz="2500" dirty="0"/>
              <a:t>мы и </a:t>
            </a:r>
            <a:r>
              <a:rPr lang="ru-RU" sz="2500" dirty="0" smtClean="0"/>
              <a:t>чем занимаемся</a:t>
            </a:r>
            <a:r>
              <a:rPr lang="ru-RU" sz="2500" dirty="0"/>
              <a:t>?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894035-CE49-4228-94DD-4F4C5FB6D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78" y="1007915"/>
            <a:ext cx="664465" cy="832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3C821C-4C13-4E9C-910A-F5A083382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44" y="3397900"/>
            <a:ext cx="1313691" cy="603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3E18D0-2926-4DC1-A165-6D3A6A2CE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22" y="2776684"/>
            <a:ext cx="664465" cy="832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C39DC8-11AD-4A5B-B6CA-BBF850A8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48" y="1715849"/>
            <a:ext cx="1209132" cy="1002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56E1F3-C3C5-489C-B346-A377CDF8EFE0}"/>
              </a:ext>
            </a:extLst>
          </p:cNvPr>
          <p:cNvSpPr txBox="1"/>
          <p:nvPr/>
        </p:nvSpPr>
        <p:spPr>
          <a:xfrm>
            <a:off x="5370907" y="1131579"/>
            <a:ext cx="84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2C26E-2BA6-4DE1-839F-E44E8451E65D}"/>
              </a:ext>
            </a:extLst>
          </p:cNvPr>
          <p:cNvSpPr txBox="1"/>
          <p:nvPr/>
        </p:nvSpPr>
        <p:spPr>
          <a:xfrm>
            <a:off x="6127643" y="1100801"/>
            <a:ext cx="1404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16FD9-E784-4A69-9D60-7DCF6AA28AA7}"/>
              </a:ext>
            </a:extLst>
          </p:cNvPr>
          <p:cNvSpPr txBox="1"/>
          <p:nvPr/>
        </p:nvSpPr>
        <p:spPr>
          <a:xfrm>
            <a:off x="1709080" y="3371365"/>
            <a:ext cx="210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A100E7-BD3E-459A-B0C4-F9E678CDC1E3}"/>
              </a:ext>
            </a:extLst>
          </p:cNvPr>
          <p:cNvSpPr txBox="1"/>
          <p:nvPr/>
        </p:nvSpPr>
        <p:spPr>
          <a:xfrm>
            <a:off x="940542" y="3717766"/>
            <a:ext cx="140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A07DD-B077-4F63-B32C-6F5542A1E969}"/>
              </a:ext>
            </a:extLst>
          </p:cNvPr>
          <p:cNvSpPr txBox="1"/>
          <p:nvPr/>
        </p:nvSpPr>
        <p:spPr>
          <a:xfrm>
            <a:off x="125797" y="4007256"/>
            <a:ext cx="378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ВЫОЛНЕННЫХ ПРОЕКТОВ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49825-F36F-4B35-A473-0AE7D492EDDB}"/>
              </a:ext>
            </a:extLst>
          </p:cNvPr>
          <p:cNvSpPr txBox="1"/>
          <p:nvPr/>
        </p:nvSpPr>
        <p:spPr>
          <a:xfrm>
            <a:off x="6451222" y="2684905"/>
            <a:ext cx="54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430167-9B0A-4EDF-884E-4720800A160F}"/>
              </a:ext>
            </a:extLst>
          </p:cNvPr>
          <p:cNvSpPr txBox="1"/>
          <p:nvPr/>
        </p:nvSpPr>
        <p:spPr>
          <a:xfrm>
            <a:off x="4625403" y="2869570"/>
            <a:ext cx="182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филиалы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75BAFC-4F3C-4DFF-815D-056F7DEBFF71}"/>
              </a:ext>
            </a:extLst>
          </p:cNvPr>
          <p:cNvSpPr txBox="1"/>
          <p:nvPr/>
        </p:nvSpPr>
        <p:spPr>
          <a:xfrm>
            <a:off x="6854782" y="3175409"/>
            <a:ext cx="2060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ГОРОДАХ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Сыктывкар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Симферополь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FD3BD-B783-415D-8F7B-DD5B09B74598}"/>
              </a:ext>
            </a:extLst>
          </p:cNvPr>
          <p:cNvSpPr txBox="1"/>
          <p:nvPr/>
        </p:nvSpPr>
        <p:spPr>
          <a:xfrm>
            <a:off x="3193573" y="1715849"/>
            <a:ext cx="120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11D35C-83FE-4010-B352-217DD608B5EB}"/>
              </a:ext>
            </a:extLst>
          </p:cNvPr>
          <p:cNvSpPr txBox="1"/>
          <p:nvPr/>
        </p:nvSpPr>
        <p:spPr>
          <a:xfrm>
            <a:off x="629517" y="1840021"/>
            <a:ext cx="264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ттестованный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ФРАНЧАЙЗИ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1E11E4-55BB-4C27-93E9-9B0FE316E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26" y="5001827"/>
            <a:ext cx="1209132" cy="1002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E8F8A8-08B7-4708-907F-ACFC3C0418CA}"/>
              </a:ext>
            </a:extLst>
          </p:cNvPr>
          <p:cNvSpPr txBox="1"/>
          <p:nvPr/>
        </p:nvSpPr>
        <p:spPr>
          <a:xfrm>
            <a:off x="5099490" y="5169303"/>
            <a:ext cx="8776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ru-RU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143076-5592-4D2D-A1B2-33C53F8A9A5C}"/>
              </a:ext>
            </a:extLst>
          </p:cNvPr>
          <p:cNvSpPr txBox="1"/>
          <p:nvPr/>
        </p:nvSpPr>
        <p:spPr>
          <a:xfrm>
            <a:off x="5241738" y="5555825"/>
            <a:ext cx="264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сотрудника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33" y="3734932"/>
            <a:ext cx="3552825" cy="923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97" y="6017490"/>
            <a:ext cx="2292295" cy="5974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17" y="1920722"/>
            <a:ext cx="2608225" cy="4727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11D35C-83FE-4010-B352-217DD608B5EB}"/>
              </a:ext>
            </a:extLst>
          </p:cNvPr>
          <p:cNvSpPr txBox="1"/>
          <p:nvPr/>
        </p:nvSpPr>
        <p:spPr>
          <a:xfrm>
            <a:off x="6854782" y="2269406"/>
            <a:ext cx="322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Сертифицированный партнер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1370" y="0"/>
            <a:ext cx="11599816" cy="1123406"/>
          </a:xfrm>
        </p:spPr>
        <p:txBody>
          <a:bodyPr/>
          <a:lstStyle/>
          <a:p>
            <a:pPr algn="ctr"/>
            <a:r>
              <a:rPr lang="ru-RU" sz="5500" dirty="0" smtClean="0"/>
              <a:t>Помощь</a:t>
            </a:r>
            <a:r>
              <a:rPr lang="en-US" sz="5500" dirty="0" smtClean="0"/>
              <a:t> </a:t>
            </a:r>
            <a:r>
              <a:rPr lang="ru-RU" sz="5500" dirty="0" smtClean="0"/>
              <a:t>и поддержка</a:t>
            </a:r>
            <a:endParaRPr lang="ru-RU" sz="55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7" y="6051851"/>
            <a:ext cx="2290610" cy="59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5ADC1-A0F8-4333-8770-26DCC1C5446F}"/>
              </a:ext>
            </a:extLst>
          </p:cNvPr>
          <p:cNvSpPr txBox="1"/>
          <p:nvPr/>
        </p:nvSpPr>
        <p:spPr>
          <a:xfrm>
            <a:off x="4831372" y="3541522"/>
            <a:ext cx="329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Менеджер отдела продаж</a:t>
            </a:r>
          </a:p>
          <a:p>
            <a:r>
              <a:rPr lang="ru-RU" dirty="0" smtClean="0"/>
              <a:t>Еремин Максим</a:t>
            </a:r>
            <a:endParaRPr lang="ru-RU" dirty="0"/>
          </a:p>
          <a:p>
            <a:r>
              <a:rPr lang="ru-RU" dirty="0"/>
              <a:t>Тел. </a:t>
            </a:r>
            <a:r>
              <a:rPr lang="ru-RU" dirty="0" smtClean="0">
                <a:hlinkClick r:id="rId3"/>
              </a:rPr>
              <a:t>+7 922 901 </a:t>
            </a:r>
            <a:r>
              <a:rPr lang="ru-RU" dirty="0">
                <a:hlinkClick r:id="rId3"/>
              </a:rPr>
              <a:t>36 </a:t>
            </a:r>
            <a:r>
              <a:rPr lang="en-US" dirty="0" smtClean="0">
                <a:hlinkClick r:id="rId3"/>
              </a:rPr>
              <a:t>22</a:t>
            </a:r>
            <a:endParaRPr lang="ru-RU" dirty="0"/>
          </a:p>
          <a:p>
            <a:r>
              <a:rPr lang="en-US" dirty="0" smtClean="0"/>
              <a:t>E-mail:</a:t>
            </a:r>
            <a:r>
              <a:rPr lang="ru-RU" dirty="0" smtClean="0"/>
              <a:t> </a:t>
            </a:r>
            <a:r>
              <a:rPr lang="en-US" dirty="0">
                <a:hlinkClick r:id="rId4"/>
              </a:rPr>
              <a:t>eremin@de</a:t>
            </a:r>
            <a:r>
              <a:rPr lang="en-US" dirty="0" smtClean="0">
                <a:hlinkClick r:id="rId4"/>
              </a:rPr>
              <a:t>nvic.ru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54480"/>
            <a:ext cx="903949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За </a:t>
            </a:r>
            <a:r>
              <a:rPr lang="ru-RU" sz="2500" dirty="0" smtClean="0"/>
              <a:t>дополнительной консультацией </a:t>
            </a:r>
            <a:r>
              <a:rPr lang="ru-RU" sz="2500" dirty="0"/>
              <a:t>и ответами на все</a:t>
            </a:r>
          </a:p>
          <a:p>
            <a:r>
              <a:rPr lang="ru-RU" sz="2500" dirty="0" smtClean="0"/>
              <a:t>интересующие </a:t>
            </a:r>
            <a:r>
              <a:rPr lang="ru-RU" sz="2500" dirty="0"/>
              <a:t>Вас </a:t>
            </a:r>
            <a:r>
              <a:rPr lang="ru-RU" sz="2500" dirty="0" smtClean="0"/>
              <a:t>вопросы, Вы </a:t>
            </a:r>
            <a:r>
              <a:rPr lang="ru-RU" sz="2500" dirty="0"/>
              <a:t>можете </a:t>
            </a:r>
            <a:r>
              <a:rPr lang="ru-RU" sz="2500" dirty="0" smtClean="0"/>
              <a:t>обратиться </a:t>
            </a:r>
            <a:r>
              <a:rPr lang="ru-RU" sz="2500" dirty="0"/>
              <a:t>в </a:t>
            </a:r>
            <a:r>
              <a:rPr lang="ru-RU" sz="2500" dirty="0" smtClean="0"/>
              <a:t>наш отдел </a:t>
            </a:r>
            <a:r>
              <a:rPr lang="ru-RU" sz="2500" dirty="0"/>
              <a:t>продаж.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9771" y="6051851"/>
            <a:ext cx="48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  <p:pic>
        <p:nvPicPr>
          <p:cNvPr id="2050" name="Picture 2" descr="https://www.cleverence.ru/upload/main/352/3522d8400e65646cd00d1e51a5251f0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87" y="2854591"/>
            <a:ext cx="2512767" cy="25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2AF0CF1-4550-4035-9044-2A9A2B116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76021"/>
            <a:ext cx="10351105" cy="2533909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Компания </a:t>
            </a:r>
            <a:r>
              <a:rPr lang="ru-RU" sz="3000" dirty="0" err="1">
                <a:solidFill>
                  <a:schemeClr val="tx1"/>
                </a:solidFill>
                <a:hlinkClick r:id="rId3"/>
              </a:rPr>
              <a:t>Клеверенс</a:t>
            </a:r>
            <a:r>
              <a:rPr lang="ru-RU" sz="3000" dirty="0">
                <a:solidFill>
                  <a:schemeClr val="tx1"/>
                </a:solidFill>
              </a:rPr>
              <a:t> </a:t>
            </a:r>
            <a:r>
              <a:rPr lang="ru-RU" sz="3000" dirty="0" smtClean="0">
                <a:solidFill>
                  <a:schemeClr val="tx1"/>
                </a:solidFill>
              </a:rPr>
              <a:t>17 </a:t>
            </a:r>
            <a:r>
              <a:rPr lang="ru-RU" sz="3000" dirty="0">
                <a:solidFill>
                  <a:schemeClr val="tx1"/>
                </a:solidFill>
              </a:rPr>
              <a:t>лет работает на рынке мобильной автоматизации, предоставляя </a:t>
            </a:r>
            <a:r>
              <a:rPr lang="ru-RU" sz="3000" dirty="0">
                <a:solidFill>
                  <a:schemeClr val="tx1"/>
                </a:solidFill>
                <a:hlinkClick r:id="rId4"/>
              </a:rPr>
              <a:t>широкий спектр решений</a:t>
            </a:r>
            <a:r>
              <a:rPr lang="ru-RU" sz="3000" dirty="0">
                <a:solidFill>
                  <a:schemeClr val="tx1"/>
                </a:solidFill>
              </a:rPr>
              <a:t> для магазинов, складов, различных учреждений и </a:t>
            </a:r>
            <a:r>
              <a:rPr lang="ru-RU" sz="3000" dirty="0" smtClean="0">
                <a:solidFill>
                  <a:schemeClr val="tx1"/>
                </a:solidFill>
              </a:rPr>
              <a:t>производства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4" y="308135"/>
            <a:ext cx="4063492" cy="736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08" y="6151357"/>
            <a:ext cx="229229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872" y="1845390"/>
            <a:ext cx="8803002" cy="8536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Каждый </a:t>
            </a:r>
            <a:r>
              <a:rPr lang="ru-RU" sz="2400" dirty="0" smtClean="0">
                <a:solidFill>
                  <a:schemeClr val="tx1"/>
                </a:solidFill>
              </a:rPr>
              <a:t>девятый </a:t>
            </a:r>
            <a:r>
              <a:rPr lang="ru-RU" sz="2400" dirty="0">
                <a:solidFill>
                  <a:schemeClr val="tx1"/>
                </a:solidFill>
              </a:rPr>
              <a:t>ТСД (около </a:t>
            </a:r>
            <a:r>
              <a:rPr lang="ru-RU" sz="2400" dirty="0" smtClean="0">
                <a:solidFill>
                  <a:schemeClr val="tx1"/>
                </a:solidFill>
              </a:rPr>
              <a:t>19%) </a:t>
            </a:r>
            <a:r>
              <a:rPr lang="ru-RU" sz="2400" dirty="0">
                <a:solidFill>
                  <a:schemeClr val="tx1"/>
                </a:solidFill>
              </a:rPr>
              <a:t>комплектуется программным обеспечением </a:t>
            </a:r>
            <a:r>
              <a:rPr lang="ru-RU" sz="2400" dirty="0" err="1">
                <a:solidFill>
                  <a:schemeClr val="tx1"/>
                </a:solidFill>
              </a:rPr>
              <a:t>Клеверенс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27" y="408582"/>
            <a:ext cx="4063492" cy="7365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4" y="3125789"/>
            <a:ext cx="8669436" cy="2387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4" y="6213570"/>
            <a:ext cx="229229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2B4FC4-AEC0-4836-B5C3-2D39A913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28" y="921409"/>
            <a:ext cx="8017566" cy="631977"/>
          </a:xfrm>
        </p:spPr>
        <p:txBody>
          <a:bodyPr/>
          <a:lstStyle/>
          <a:p>
            <a:r>
              <a:rPr lang="ru-RU" sz="4500" dirty="0"/>
              <a:t>Преимущества ПО </a:t>
            </a:r>
            <a:r>
              <a:rPr lang="ru-RU" sz="4500" dirty="0" err="1"/>
              <a:t>Клеверенс</a:t>
            </a:r>
            <a:endParaRPr lang="ru-RU" sz="4500" dirty="0"/>
          </a:p>
        </p:txBody>
      </p:sp>
      <p:pic>
        <p:nvPicPr>
          <p:cNvPr id="11" name="Рисунок 10" descr="Изображение выглядит как напито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74C1631-B6CE-47B0-9011-A196B4F0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13" y="0"/>
            <a:ext cx="4063492" cy="736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86" y="6117088"/>
            <a:ext cx="2292295" cy="597460"/>
          </a:xfrm>
          <a:prstGeom prst="rect">
            <a:avLst/>
          </a:prstGeom>
        </p:spPr>
      </p:pic>
      <p:pic>
        <p:nvPicPr>
          <p:cNvPr id="7170" name="Picture 2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20" y="1738287"/>
            <a:ext cx="5330825" cy="42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1605" y="2217508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автоматизации </a:t>
            </a:r>
          </a:p>
          <a:p>
            <a:endParaRPr lang="ru-RU" sz="2400" dirty="0" smtClean="0"/>
          </a:p>
          <a:p>
            <a:r>
              <a:rPr lang="ru-RU" sz="2400" dirty="0"/>
              <a:t>Гибкий </a:t>
            </a:r>
            <a:r>
              <a:rPr lang="ru-RU" sz="2400" dirty="0" smtClean="0"/>
              <a:t>софт</a:t>
            </a:r>
          </a:p>
          <a:p>
            <a:endParaRPr lang="ru-RU" sz="2400" dirty="0" smtClean="0"/>
          </a:p>
          <a:p>
            <a:r>
              <a:rPr lang="ru-RU" sz="2400" dirty="0" smtClean="0"/>
              <a:t>Кроссплатформенность</a:t>
            </a:r>
          </a:p>
          <a:p>
            <a:endParaRPr lang="ru-RU" sz="2400" dirty="0" smtClean="0"/>
          </a:p>
          <a:p>
            <a:r>
              <a:rPr lang="ru-RU" sz="2400" dirty="0" smtClean="0"/>
              <a:t>Готовые интеграции со многими учетными системами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1837" y="591403"/>
            <a:ext cx="10982036" cy="1141873"/>
          </a:xfrm>
        </p:spPr>
        <p:txBody>
          <a:bodyPr/>
          <a:lstStyle/>
          <a:p>
            <a:pPr algn="ctr"/>
            <a:r>
              <a:rPr lang="ru-RU" sz="4500" dirty="0"/>
              <a:t>Комплексное решение для </a:t>
            </a:r>
            <a:br>
              <a:rPr lang="ru-RU" sz="4500" dirty="0"/>
            </a:br>
            <a:r>
              <a:rPr lang="ru-RU" sz="4500" dirty="0" smtClean="0"/>
              <a:t>автоматизации на вашем складе</a:t>
            </a:r>
            <a:endParaRPr lang="ru-RU" sz="45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4098" name="Picture 2" descr="https://ucb595faab176b51ecaa39ae1366.previews.dropboxusercontent.com/p/thumb/ABR0yqc90GbZopbg0xamMe10NImhXBpNJ1VRTXJRk8VhuSlVRFv-hrXXX0EDtZBHjz4GJw65uLG46tL3kRUHAWpj1Q6rNncMRwx2DhczGc--rp9nsqSYYSkPOEcsDp3a_R22M5eHxSK0H8G_UnkU5gJZTxGCGtAqTSrxLZPmVc5_FPN4b5DqnWVQkEusHEB2fyCp1YIrasKSbW8Ufs7WLqHkyvg3hOpLaAT-FkBb63NRH_BNCuMdigx3v3b3WYtHDonXmVkBB76ao9VJIupR6IY-oKuJozCV-isTYcJ0x8h4gbwJoZqTwb6cWh9rstZsjTbmSyoZIrA3t-Z9HFruckGfV6FlUWEIa1kxnzcstYHXZQ/p.png?fv_content=true&amp;size_mode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3" y="1324488"/>
            <a:ext cx="5171523" cy="51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c3cf8d10fd96eaac1f970bb1d10.previews.dropboxusercontent.com/p/thumb/ABQm-2ZHAn0791veXO9jLjNFFNhq-SlX5ITzWqIel3E4n2NL_WUCYd0lN65wG4qiCS7jzVPMMcG0LpQgAOnML021hu3McZpGu-xwRadmQXiXI3ZEt6ZZ9TUt1E-4-ANF1KgqrS7pHqMrSr_v1sQacH_pJdX5o6lskXZx4XvIBk3j4vWJ_vpmRAnPIQltu1gp6sVGRW_czbp6oK4LATR9q1lCfOsfjj57HP9oL5YsKG89EbD4YMssqGIkGxuCMIMeW526paKXDK-Setckz0jyb5SlUbO91Fpk8MBgWaF_krVkagK7G5WPzkGAb7EdVJ2ppafeWbQBcifwhrD5ZP2V6-fqNkax3pVo3-N28fn0sMGHvQ/p.jpeg?fv_content=true&amp;size_mode=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1"/>
          <a:stretch/>
        </p:blipFill>
        <p:spPr bwMode="auto">
          <a:xfrm>
            <a:off x="1" y="0"/>
            <a:ext cx="12185374" cy="75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913"/>
            <a:ext cx="2290610" cy="5960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688" y="1516523"/>
            <a:ext cx="6099312" cy="2274253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Терминал сбора </a:t>
            </a:r>
            <a:r>
              <a:rPr lang="ru-RU" dirty="0" smtClean="0">
                <a:solidFill>
                  <a:schemeClr val="bg1"/>
                </a:solidFill>
              </a:rPr>
              <a:t>данных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ZebraMC2200 OC </a:t>
            </a:r>
            <a:r>
              <a:rPr lang="en-US" dirty="0" smtClean="0">
                <a:solidFill>
                  <a:schemeClr val="bg1"/>
                </a:solidFill>
              </a:rPr>
              <a:t>Android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0"/>
            <a:ext cx="8924063" cy="13961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 программном продукте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u="sng" dirty="0" err="1">
                <a:solidFill>
                  <a:schemeClr val="tx1"/>
                </a:solidFill>
                <a:hlinkClick r:id="rId3"/>
              </a:rPr>
              <a:t>Mobile</a:t>
            </a:r>
            <a:r>
              <a:rPr lang="ru-RU" sz="3600" u="sng" dirty="0">
                <a:solidFill>
                  <a:schemeClr val="tx1"/>
                </a:solidFill>
                <a:hlinkClick r:id="rId3"/>
              </a:rPr>
              <a:t> SMARTS: </a:t>
            </a:r>
            <a:r>
              <a:rPr lang="ru-RU" sz="3600" u="sng" dirty="0" smtClean="0">
                <a:solidFill>
                  <a:schemeClr val="tx1"/>
                </a:solidFill>
                <a:hlinkClick r:id="rId3"/>
              </a:rPr>
              <a:t>Склад 15</a:t>
            </a:r>
            <a:r>
              <a:rPr lang="en-US" sz="3600" u="sng" dirty="0"/>
              <a:t> </a:t>
            </a:r>
            <a:r>
              <a:rPr lang="ru-RU" sz="3600" u="sng" dirty="0" smtClean="0"/>
              <a:t>+ ПРОДУКТЫ</a:t>
            </a:r>
            <a:endParaRPr lang="ru-RU" sz="36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6146" name="Picture 2" descr="https://uc9ef8875dcaba238357810b32ae.previews.dropboxusercontent.com/p/thumb/ABSQRoeIB5kG964y47vp9GmxFxdRFaJ7XsnfeiId171XNbHjJM8N7gsa8_iuPnWupVhl0OLVxFgocGd68uidBJVtWWOTa9Uud6eWMoX2sCMKnb9S9iBGhUdkzBa5zpHtZtFUbVSzydYW5gk63mpL8y4qBVfmozFeHwKq_6CPZ0o-Tf3BpRXccAhezkiVry5G4WT4ZJGNCpXUJLOcg5FdYZei6LSTEKms7Wwpsvm1_0f69zWcjfptxeD-taIAm4DiJWa36c516-l2wI7q5rEgpNyUS_j5hNz6qtSgU2rXHG0S5RgqAQLMsBN64OpeaSbMdtG8sk6hWNQ8yBcD0TuBmlnKClBpLktyPbOuDCQ9or26PA/p.png?size=800x600&amp;size_mode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18" y="1396162"/>
            <a:ext cx="2794028" cy="48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c30ae41f0fda96c36634e14bca0.previews.dropboxusercontent.com/p/thumb/ABQBSXvWl4vDk3rQPSnopKsUzwnlbf6Wwol4BBgAq19z3J15XkCclKtft3-WrxziHKyGkJ1cFpB8mi02HVOVxY_J42hrOrIc33Xte9H3SG95A3O8KZE9phul_KiNESQykgmYUP4LOj81XiRdPG3Fpod42M0ej0Te2BpAxDopoPMoVh0rNqeaGDO-5DqUve3xr9qJShEZBAQdMRueuCLjhRheaxOJJHulptop3K_jYWxzqyZXqaIWAvfQElb6aMt652IfsZ7XmBUFqarcRBJl0kUkIvAyTUqPE2QzXfzIs8zDhjc1H12vGcJatftomWtHFW_P7xVcbbDA5BZ-ruC_DHWomessEpRfef1CkFkHIgw8ug/p.png?fv_content=true&amp;size_mode=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02" y="1396162"/>
            <a:ext cx="2790252" cy="48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c7db68997cd504538388149fc21.previews.dropboxusercontent.com/p/thumb/ABT2JJJfQqZ6Q88IC_BTkQLtTK4nRF5cgKA4Mb3BQhRaUuiEvO228IyKGEJ7YGEVBIgMeFdBTlA72UzyLSK63WesMM7tl4fWE8PUtXOARScGHiXzZWZGher9im68EiCnt7a0Y1TKzazpiurfkT90z_FjWmOSrGiq5sGhWTEDvfWv_xN7sMWiEWHzqkHJUtxMug8X0pouPIweGO4oScaC4GNdeRDx4nynGkHO1VlkFcd6yel0Q0T0-VVTZTUD-YALFH3pko_AIg-H-ZMeAzOCGEzqC3uJ1AOwvve3OmOFNbsBLfIaEgUbe4ONXRvj3QcU80sORdH4ZyyI4ZjLravq3u3J2KDrTC0fmaTMDbLc3nfi0g/p.png?fv_content=true&amp;size_mode=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" y="1396162"/>
            <a:ext cx="2744958" cy="47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 txBox="1">
            <a:spLocks/>
          </p:cNvSpPr>
          <p:nvPr/>
        </p:nvSpPr>
        <p:spPr>
          <a:xfrm>
            <a:off x="-258418" y="2425147"/>
            <a:ext cx="8924063" cy="1396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Что можно сделать с помощью «Склада 15</a:t>
            </a:r>
            <a:r>
              <a:rPr lang="ru-RU" dirty="0" smtClean="0"/>
              <a:t>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05" y="1509490"/>
            <a:ext cx="4487066" cy="2883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9336" y="325692"/>
            <a:ext cx="40571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Преимущества:</a:t>
            </a:r>
            <a:endParaRPr lang="ru-RU" sz="4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" y="1509490"/>
            <a:ext cx="847908" cy="847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868" y="1586573"/>
            <a:ext cx="226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Коробочное </a:t>
            </a:r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" y="2615298"/>
            <a:ext cx="912196" cy="912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2868" y="2886730"/>
            <a:ext cx="226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Быстрый </a:t>
            </a:r>
            <a:r>
              <a:rPr lang="ru-RU" dirty="0" smtClean="0"/>
              <a:t>запуск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" y="3785394"/>
            <a:ext cx="912196" cy="9121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2868" y="3809057"/>
            <a:ext cx="26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Широкий функционал</a:t>
            </a:r>
          </a:p>
        </p:txBody>
      </p:sp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1836</TotalTime>
  <Words>598</Words>
  <Application>Microsoft Office PowerPoint</Application>
  <PresentationFormat>Широкоэкранный</PresentationFormat>
  <Paragraphs>103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Комплект ТСД Zebra MC2200 +</vt:lpstr>
      <vt:lpstr>Презентация PowerPoint</vt:lpstr>
      <vt:lpstr>Каждый девятый ТСД (около 19%) комплектуется программным обеспечением Клеверенс!</vt:lpstr>
      <vt:lpstr>Преимущества ПО Клеверенс</vt:lpstr>
      <vt:lpstr>Комплексное решение для  автоматизации на вашем складе</vt:lpstr>
      <vt:lpstr>Терминал сбора данных ZebraMC2200 OC Android</vt:lpstr>
      <vt:lpstr>О программном продукте  Mobile SMARTS: Склад 15 + ПРОДУКТЫ</vt:lpstr>
      <vt:lpstr>Презентация PowerPoint</vt:lpstr>
      <vt:lpstr>Презентация PowerPoint</vt:lpstr>
      <vt:lpstr>Наши работы</vt:lpstr>
      <vt:lpstr>Почему именно Денвик?</vt:lpstr>
      <vt:lpstr>Давайте знакомиться  Кто мы и чем занимаемся? </vt:lpstr>
      <vt:lpstr>Помощь и поддержка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</dc:title>
  <dc:creator>Михаил М. Маслов</dc:creator>
  <cp:lastModifiedBy>Максим Сергеевич Еремин</cp:lastModifiedBy>
  <cp:revision>294</cp:revision>
  <dcterms:created xsi:type="dcterms:W3CDTF">2020-04-01T10:43:37Z</dcterms:created>
  <dcterms:modified xsi:type="dcterms:W3CDTF">2021-10-08T09:37:49Z</dcterms:modified>
</cp:coreProperties>
</file>