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0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30.jpeg" ContentType="image/jpeg"/>
  <Override PartName="/ppt/media/image87.png" ContentType="image/png"/>
  <Override PartName="/ppt/media/image6.png" ContentType="image/png"/>
  <Override PartName="/ppt/media/image5.png" ContentType="image/png"/>
  <Override PartName="/ppt/media/image60.png" ContentType="image/png"/>
  <Override PartName="/ppt/media/image85.png" ContentType="image/png"/>
  <Override PartName="/ppt/media/image4.png" ContentType="image/png"/>
  <Override PartName="/ppt/media/image84.png" ContentType="image/png"/>
  <Override PartName="/ppt/media/image3.png" ContentType="image/png"/>
  <Override PartName="/ppt/media/image82.png" ContentType="image/png"/>
  <Override PartName="/ppt/media/image1.png" ContentType="image/png"/>
  <Override PartName="/ppt/media/image83.png" ContentType="image/png"/>
  <Override PartName="/ppt/media/image2.png" ContentType="image/png"/>
  <Override PartName="/ppt/media/image88.png" ContentType="image/png"/>
  <Override PartName="/ppt/media/image7.png" ContentType="image/png"/>
  <Override PartName="/ppt/media/image62.png" ContentType="image/png"/>
  <Override PartName="/ppt/media/image89.png" ContentType="image/png"/>
  <Override PartName="/ppt/media/image8.png" ContentType="image/png"/>
  <Override PartName="/ppt/media/image63.png" ContentType="image/png"/>
  <Override PartName="/ppt/media/image9.png" ContentType="image/png"/>
  <Override PartName="/ppt/media/image64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10.png" ContentType="image/png"/>
  <Override PartName="/ppt/media/image34.png" ContentType="image/pn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57.png" ContentType="image/png"/>
  <Override PartName="/ppt/media/image31.png" ContentType="image/png"/>
  <Override PartName="/ppt/media/image56.png" ContentType="image/png"/>
  <Override PartName="/ppt/media/image91.jpeg" ContentType="image/jpeg"/>
  <Override PartName="/ppt/media/image29.png" ContentType="image/png"/>
  <Override PartName="/ppt/media/image86.jpeg" ContentType="image/jpe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47.png" ContentType="image/png"/>
  <Override PartName="/ppt/media/image21.png" ContentType="image/png"/>
  <Override PartName="/ppt/media/image20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2.png" ContentType="image/png"/>
  <Override PartName="/ppt/media/image13.png" ContentType="image/png"/>
  <Override PartName="/ppt/media/image38.png" ContentType="image/png"/>
  <Override PartName="/ppt/media/image14.png" ContentType="image/png"/>
  <Override PartName="/ppt/media/image37.jpeg" ContentType="image/jpeg"/>
  <Override PartName="/ppt/media/image66.jpeg" ContentType="image/jpeg"/>
  <Override PartName="/ppt/media/image42.png" ContentType="image/png"/>
  <Override PartName="/ppt/media/image67.png" ContentType="image/png"/>
  <Override PartName="/ppt/media/image43.jpeg" ContentType="image/jpeg"/>
  <Override PartName="/ppt/media/image44.png" ContentType="image/png"/>
  <Override PartName="/ppt/media/image69.png" ContentType="image/png"/>
  <Override PartName="/ppt/media/image46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4.png" ContentType="image/png"/>
  <Override PartName="/ppt/media/image51.png" ContentType="image/png"/>
  <Override PartName="/ppt/media/image41.png" ContentType="image/png"/>
  <Override PartName="/ppt/media/image70.jpeg" ContentType="image/jpeg"/>
  <Override PartName="/ppt/media/image76.png" ContentType="image/png"/>
  <Override PartName="/ppt/media/image39.jpeg" ContentType="image/jpeg"/>
  <Override PartName="/ppt/media/image52.png" ContentType="image/png"/>
  <Override PartName="/ppt/media/image77.png" ContentType="image/png"/>
  <Override PartName="/ppt/media/image53.png" ContentType="image/png"/>
  <Override PartName="/ppt/media/image55.png" ContentType="image/png"/>
  <Override PartName="/ppt/media/image40.png" ContentType="image/png"/>
  <Override PartName="/ppt/media/image65.jpeg" ContentType="image/jpeg"/>
  <Override PartName="/ppt/media/image68.png" ContentType="image/png"/>
  <Override PartName="/ppt/media/image71.png" ContentType="image/png"/>
  <Override PartName="/ppt/media/image61.png" ContentType="image/png"/>
  <Override PartName="/ppt/media/image72.jpeg" ContentType="image/jpeg"/>
  <Override PartName="/ppt/media/image73.png" ContentType="image/png"/>
  <Override PartName="/ppt/media/image74.png" ContentType="image/png"/>
  <Override PartName="/ppt/media/image75.png" ContentType="image/png"/>
  <Override PartName="/ppt/media/image78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693400" cy="7556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298600" y="1104840"/>
            <a:ext cx="6095160" cy="39312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заглави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щёлкни</a:t>
            </a:r>
            <a:r>
              <a:rPr b="0" lang="ru-RU" sz="4400" spc="-1" strike="noStrike">
                <a:latin typeface="Arial"/>
              </a:rPr>
              <a:t>те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</a:t>
            </a:r>
            <a:r>
              <a:rPr b="0" lang="ru-RU" sz="4400" spc="-1" strike="noStrike">
                <a:latin typeface="Arial"/>
              </a:rPr>
              <a:t>ия </a:t>
            </a:r>
            <a:r>
              <a:rPr b="0" lang="ru-RU" sz="4400" spc="-1" strike="noStrike">
                <a:latin typeface="Arial"/>
              </a:rPr>
              <a:t>щёлкн</a:t>
            </a:r>
            <a:r>
              <a:rPr b="0" lang="ru-RU" sz="4400" spc="-1" strike="noStrike">
                <a:latin typeface="Arial"/>
              </a:rPr>
              <a:t>ите </a:t>
            </a:r>
            <a:r>
              <a:rPr b="0" lang="ru-RU" sz="4400" spc="-1" strike="noStrike">
                <a:latin typeface="Arial"/>
              </a:rPr>
              <a:t>мышь</a:t>
            </a:r>
            <a:r>
              <a:rPr b="0" lang="ru-RU" sz="4400" spc="-1" strike="noStrike">
                <a:latin typeface="Arial"/>
              </a:rPr>
              <a:t>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eg"/><Relationship Id="rId8" Type="http://schemas.openxmlformats.org/officeDocument/2006/relationships/image" Target="../media/image47.pn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Relationship Id="rId11" Type="http://schemas.openxmlformats.org/officeDocument/2006/relationships/image" Target="../media/image50.jpe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jpeg"/><Relationship Id="rId27" Type="http://schemas.openxmlformats.org/officeDocument/2006/relationships/image" Target="../media/image66.jpe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30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jpe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08000" y="5256000"/>
            <a:ext cx="8744040" cy="763200"/>
          </a:xfrm>
          <a:prstGeom prst="rect">
            <a:avLst/>
          </a:pr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00" bIns="0">
            <a:spAutoFit/>
          </a:bodyPr>
          <a:p>
            <a:pPr>
              <a:lnSpc>
                <a:spcPct val="100000"/>
              </a:lnSpc>
              <a:spcBef>
                <a:spcPts val="14"/>
              </a:spcBef>
            </a:pPr>
            <a:endParaRPr b="0" lang="ru-RU" sz="1800" spc="-1" strike="noStrike">
              <a:latin typeface="Arial"/>
            </a:endParaRPr>
          </a:p>
          <a:p>
            <a:pPr marL="1800" algn="ctr">
              <a:lnSpc>
                <a:spcPct val="100000"/>
              </a:lnSpc>
            </a:pPr>
            <a:r>
              <a:rPr b="0" lang="ru-RU" sz="3200" spc="131" strike="noStrike">
                <a:solidFill>
                  <a:srgbClr val="ffffff"/>
                </a:solidFill>
                <a:latin typeface="Calibri"/>
                <a:ea typeface="DejaVu Sans"/>
              </a:rPr>
              <a:t>Mobile SMARTS: Склад 15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2743560" y="6264000"/>
            <a:ext cx="5608080" cy="26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155" name="object 5" descr=""/>
          <p:cNvPicPr/>
          <p:nvPr/>
        </p:nvPicPr>
        <p:blipFill>
          <a:blip r:embed="rId2"/>
          <a:stretch/>
        </p:blipFill>
        <p:spPr>
          <a:xfrm>
            <a:off x="851400" y="720000"/>
            <a:ext cx="4908240" cy="75384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743400" y="1944000"/>
            <a:ext cx="5592600" cy="42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99160" indent="-28656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Приемка</a:t>
            </a:r>
            <a:r>
              <a:rPr b="0" lang="ru-RU" sz="2800" spc="-1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товара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Инвентаризация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Перемещение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Переоценка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6"/>
              </a:spcBef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Подбор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заказа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Сбор штрихкодов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Возврат из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магазина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Просмотр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остатков и </a:t>
            </a: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цен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по</a:t>
            </a:r>
            <a:r>
              <a:rPr b="0" lang="ru-RU" sz="2800" spc="24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товару</a:t>
            </a:r>
            <a:endParaRPr b="0" lang="ru-RU" sz="2800" spc="-1" strike="noStrike"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ru-RU" sz="2800" spc="-12" strike="noStrike">
                <a:solidFill>
                  <a:srgbClr val="404040"/>
                </a:solidFill>
                <a:latin typeface="Calibri Light"/>
              </a:rPr>
              <a:t>Операции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с</a:t>
            </a:r>
            <a:r>
              <a:rPr b="0" lang="ru-RU" sz="2800" spc="9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lang="ru-RU" sz="2800" spc="-7" strike="noStrike">
                <a:solidFill>
                  <a:srgbClr val="404040"/>
                </a:solidFill>
                <a:latin typeface="Calibri Light"/>
              </a:rPr>
              <a:t>алкоголем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57" name="Group 5"/>
          <p:cNvGrpSpPr/>
          <p:nvPr/>
        </p:nvGrpSpPr>
        <p:grpSpPr>
          <a:xfrm>
            <a:off x="6048000" y="1368000"/>
            <a:ext cx="2808000" cy="4769640"/>
            <a:chOff x="6048000" y="1368000"/>
            <a:chExt cx="2808000" cy="4769640"/>
          </a:xfrm>
        </p:grpSpPr>
        <p:pic>
          <p:nvPicPr>
            <p:cNvPr id="158" name="object 7" descr=""/>
            <p:cNvPicPr/>
            <p:nvPr/>
          </p:nvPicPr>
          <p:blipFill>
            <a:blip r:embed="rId3"/>
            <a:stretch/>
          </p:blipFill>
          <p:spPr>
            <a:xfrm>
              <a:off x="6048000" y="1368000"/>
              <a:ext cx="2808000" cy="476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object 8" descr=""/>
            <p:cNvPicPr/>
            <p:nvPr/>
          </p:nvPicPr>
          <p:blipFill>
            <a:blip r:embed="rId4"/>
            <a:stretch/>
          </p:blipFill>
          <p:spPr>
            <a:xfrm>
              <a:off x="6532200" y="1833120"/>
              <a:ext cx="2013840" cy="324648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2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164" name="object 5" descr=""/>
          <p:cNvPicPr/>
          <p:nvPr/>
        </p:nvPicPr>
        <p:blipFill>
          <a:blip r:embed="rId2"/>
          <a:stretch/>
        </p:blipFill>
        <p:spPr>
          <a:xfrm>
            <a:off x="8111880" y="2537280"/>
            <a:ext cx="1113120" cy="1398600"/>
          </a:xfrm>
          <a:prstGeom prst="rect">
            <a:avLst/>
          </a:prstGeom>
          <a:ln>
            <a:noFill/>
          </a:ln>
        </p:spPr>
      </p:pic>
      <p:pic>
        <p:nvPicPr>
          <p:cNvPr id="165" name="object 6" descr=""/>
          <p:cNvPicPr/>
          <p:nvPr/>
        </p:nvPicPr>
        <p:blipFill>
          <a:blip r:embed="rId3"/>
          <a:stretch/>
        </p:blipFill>
        <p:spPr>
          <a:xfrm>
            <a:off x="5041800" y="2537280"/>
            <a:ext cx="612720" cy="1397880"/>
          </a:xfrm>
          <a:prstGeom prst="rect">
            <a:avLst/>
          </a:prstGeom>
          <a:ln>
            <a:noFill/>
          </a:ln>
        </p:spPr>
      </p:pic>
      <p:pic>
        <p:nvPicPr>
          <p:cNvPr id="166" name="object 7" descr=""/>
          <p:cNvPicPr/>
          <p:nvPr/>
        </p:nvPicPr>
        <p:blipFill>
          <a:blip r:embed="rId4"/>
          <a:stretch/>
        </p:blipFill>
        <p:spPr>
          <a:xfrm>
            <a:off x="1471680" y="2537280"/>
            <a:ext cx="1113120" cy="139860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674280" y="4296240"/>
            <a:ext cx="249372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ru-RU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Коробочное</a:t>
            </a:r>
            <a:r>
              <a:rPr b="0" lang="ru-RU" sz="24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4438440" y="4304880"/>
            <a:ext cx="182160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ru-RU" sz="2400" spc="-7" strike="noStrike">
                <a:solidFill>
                  <a:srgbClr val="000000"/>
                </a:solidFill>
                <a:latin typeface="Calibri"/>
                <a:ea typeface="DejaVu Sans"/>
              </a:rPr>
              <a:t>Быстрый</a:t>
            </a:r>
            <a:r>
              <a:rPr b="0" lang="ru-RU" sz="24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запуск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7200000" y="4296240"/>
            <a:ext cx="254376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ru-RU" sz="2400" spc="-7" strike="noStrike">
                <a:solidFill>
                  <a:srgbClr val="000000"/>
                </a:solidFill>
                <a:latin typeface="Calibri"/>
                <a:ea typeface="DejaVu Sans"/>
              </a:rPr>
              <a:t>Широкий</a:t>
            </a:r>
            <a:r>
              <a:rPr b="0" lang="ru-RU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Calibri"/>
                <a:ea typeface="DejaVu Sans"/>
              </a:rPr>
              <a:t>функционал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4185720" y="5099760"/>
            <a:ext cx="2313360" cy="8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Позволяет</a:t>
            </a:r>
            <a:r>
              <a:rPr b="0" lang="ru-RU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быстро</a:t>
            </a:r>
            <a:endParaRPr b="0" lang="ru-RU" sz="18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6"/>
              </a:spcBef>
            </a:pP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автоматизировать рабочее  место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864000" y="5112000"/>
            <a:ext cx="2117880" cy="98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0" lang="ru-RU" sz="1600" spc="-12" strike="noStrike">
                <a:solidFill>
                  <a:srgbClr val="000000"/>
                </a:solidFill>
                <a:latin typeface="Calibri Light"/>
                <a:ea typeface="DejaVu Sans"/>
              </a:rPr>
              <a:t>Закрывает </a:t>
            </a:r>
            <a:r>
              <a:rPr b="0" lang="ru-RU" sz="1600" spc="-1" strike="noStrike">
                <a:solidFill>
                  <a:srgbClr val="000000"/>
                </a:solidFill>
                <a:latin typeface="Calibri Light"/>
                <a:ea typeface="DejaVu Sans"/>
              </a:rPr>
              <a:t>все</a:t>
            </a:r>
            <a:r>
              <a:rPr b="0" lang="ru-RU" sz="1600" spc="-12" strike="noStrike">
                <a:solidFill>
                  <a:srgbClr val="000000"/>
                </a:solidFill>
                <a:latin typeface="Calibri Light"/>
                <a:ea typeface="DejaVu Sans"/>
              </a:rPr>
              <a:t> потребности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</a:pPr>
            <a:r>
              <a:rPr b="0" lang="ru-RU" sz="1600" spc="-12" strike="noStrike">
                <a:solidFill>
                  <a:srgbClr val="000000"/>
                </a:solidFill>
                <a:latin typeface="Calibri Light"/>
                <a:ea typeface="DejaVu Sans"/>
              </a:rPr>
              <a:t>большинства</a:t>
            </a:r>
            <a:r>
              <a:rPr b="0" lang="ru-RU" sz="1600" spc="-15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ru-RU" sz="1600" spc="-7" strike="noStrike">
                <a:solidFill>
                  <a:srgbClr val="000000"/>
                </a:solidFill>
                <a:latin typeface="Calibri Light"/>
                <a:ea typeface="DejaVu Sans"/>
              </a:rPr>
              <a:t>заказчиков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7560000" y="5112000"/>
            <a:ext cx="2525760" cy="4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2" strike="noStrike">
                <a:solidFill>
                  <a:srgbClr val="000000"/>
                </a:solidFill>
                <a:latin typeface="Calibri Light"/>
                <a:ea typeface="DejaVu Sans"/>
              </a:rPr>
              <a:t>Только </a:t>
            </a:r>
            <a:r>
              <a:rPr b="0" lang="ru-RU" sz="1600" spc="-7" strike="noStrike">
                <a:solidFill>
                  <a:srgbClr val="000000"/>
                </a:solidFill>
                <a:latin typeface="Calibri Light"/>
                <a:ea typeface="DejaVu Sans"/>
              </a:rPr>
              <a:t>нужное и ничего</a:t>
            </a:r>
            <a:r>
              <a:rPr b="0" lang="ru-RU" sz="1600" spc="46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ru-RU" sz="1600" spc="-12" strike="noStrike">
                <a:solidFill>
                  <a:srgbClr val="000000"/>
                </a:solidFill>
                <a:latin typeface="Calibri Light"/>
                <a:ea typeface="DejaVu Sans"/>
              </a:rPr>
              <a:t>лишнего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73" name="object 2" descr=""/>
          <p:cNvPicPr/>
          <p:nvPr/>
        </p:nvPicPr>
        <p:blipFill>
          <a:blip r:embed="rId5"/>
          <a:stretch/>
        </p:blipFill>
        <p:spPr>
          <a:xfrm>
            <a:off x="615240" y="888840"/>
            <a:ext cx="4064400" cy="83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178" name="object 2" descr=""/>
          <p:cNvPicPr/>
          <p:nvPr/>
        </p:nvPicPr>
        <p:blipFill>
          <a:blip r:embed="rId2"/>
          <a:stretch/>
        </p:blipFill>
        <p:spPr>
          <a:xfrm>
            <a:off x="936000" y="3089880"/>
            <a:ext cx="4664520" cy="1483560"/>
          </a:xfrm>
          <a:prstGeom prst="rect">
            <a:avLst/>
          </a:prstGeom>
          <a:ln>
            <a:noFill/>
          </a:ln>
        </p:spPr>
      </p:pic>
      <p:pic>
        <p:nvPicPr>
          <p:cNvPr id="179" name="object 3" descr=""/>
          <p:cNvPicPr/>
          <p:nvPr/>
        </p:nvPicPr>
        <p:blipFill>
          <a:blip r:embed="rId3"/>
          <a:stretch/>
        </p:blipFill>
        <p:spPr>
          <a:xfrm>
            <a:off x="6058440" y="2520000"/>
            <a:ext cx="3165120" cy="2520000"/>
          </a:xfrm>
          <a:prstGeom prst="rect">
            <a:avLst/>
          </a:prstGeom>
          <a:ln>
            <a:noFill/>
          </a:ln>
        </p:spPr>
      </p:pic>
      <p:pic>
        <p:nvPicPr>
          <p:cNvPr id="180" name="object 6" descr=""/>
          <p:cNvPicPr/>
          <p:nvPr/>
        </p:nvPicPr>
        <p:blipFill>
          <a:blip r:embed="rId4"/>
          <a:stretch/>
        </p:blipFill>
        <p:spPr>
          <a:xfrm>
            <a:off x="6464160" y="2894040"/>
            <a:ext cx="2759400" cy="149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 rot="5403000">
            <a:off x="4982760" y="-3207600"/>
            <a:ext cx="726480" cy="106930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44000" y="1872000"/>
            <a:ext cx="10439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4. Технологии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714960" y="3598920"/>
            <a:ext cx="778068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200" spc="-7" strike="noStrike">
                <a:solidFill>
                  <a:srgbClr val="252525"/>
                </a:solidFill>
                <a:latin typeface="Calibri Light"/>
                <a:ea typeface="DejaVu Sans"/>
              </a:rPr>
              <a:t>Что внутри у Склада 15 и </a:t>
            </a:r>
            <a:r>
              <a:rPr b="0" lang="ru-RU" sz="2200" spc="-12" strike="noStrike">
                <a:solidFill>
                  <a:srgbClr val="252525"/>
                </a:solidFill>
                <a:latin typeface="Calibri Light"/>
                <a:ea typeface="DejaVu Sans"/>
              </a:rPr>
              <a:t>как его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связать с учетной</a:t>
            </a:r>
            <a:r>
              <a:rPr b="0" lang="ru-RU" sz="2200" spc="69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2200" spc="-12" strike="noStrike">
                <a:solidFill>
                  <a:srgbClr val="252525"/>
                </a:solidFill>
                <a:latin typeface="Calibri Light"/>
                <a:ea typeface="DejaVu Sans"/>
              </a:rPr>
              <a:t>системой?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624000" y="0"/>
            <a:ext cx="4069080" cy="75560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"/>
          <p:cNvSpPr/>
          <p:nvPr/>
        </p:nvSpPr>
        <p:spPr>
          <a:xfrm>
            <a:off x="7272000" y="-171720"/>
            <a:ext cx="2693880" cy="18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2280" bIns="0">
            <a:spAutoFit/>
          </a:bodyPr>
          <a:p>
            <a:pPr marL="12600">
              <a:lnSpc>
                <a:spcPct val="100000"/>
              </a:lnSpc>
              <a:spcBef>
                <a:spcPts val="2616"/>
              </a:spcBef>
            </a:pPr>
            <a:r>
              <a:rPr b="0" lang="ru-RU" sz="4000" spc="-106" strike="noStrike">
                <a:solidFill>
                  <a:srgbClr val="ffffff"/>
                </a:solidFill>
                <a:latin typeface="Calibri Light"/>
                <a:ea typeface="DejaVu Sans"/>
              </a:rPr>
              <a:t>Mobile</a:t>
            </a:r>
            <a:r>
              <a:rPr b="0" lang="ru-RU" sz="4000" spc="-316" strike="noStrike">
                <a:solidFill>
                  <a:srgbClr val="ffffff"/>
                </a:solidFill>
                <a:latin typeface="Calibri Light"/>
                <a:ea typeface="DejaVu Sans"/>
              </a:rPr>
              <a:t> </a:t>
            </a:r>
            <a:r>
              <a:rPr b="0" lang="ru-RU" sz="4000" spc="-114" strike="noStrike">
                <a:solidFill>
                  <a:srgbClr val="ffffff"/>
                </a:solidFill>
                <a:latin typeface="Calibri Light"/>
                <a:ea typeface="DejaVu Sans"/>
              </a:rPr>
              <a:t>SMARTS</a:t>
            </a:r>
            <a:endParaRPr b="0" lang="ru-RU" sz="4000" spc="-1" strike="noStrike">
              <a:latin typeface="Arial"/>
            </a:endParaRPr>
          </a:p>
          <a:p>
            <a:pPr marL="27360">
              <a:lnSpc>
                <a:spcPct val="100000"/>
              </a:lnSpc>
              <a:spcBef>
                <a:spcPts val="944"/>
              </a:spcBef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Компоненты решения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7272000" y="1804680"/>
            <a:ext cx="2608560" cy="39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8800" bIns="0">
            <a:spAutoFit/>
          </a:bodyPr>
          <a:p>
            <a:pPr marL="469800" indent="-456480">
              <a:lnSpc>
                <a:spcPct val="100000"/>
              </a:lnSpc>
              <a:spcBef>
                <a:spcPts val="935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Средства</a:t>
            </a:r>
            <a:r>
              <a:rPr b="0" lang="ru-RU" sz="1500" spc="-46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разработки</a:t>
            </a:r>
            <a:endParaRPr b="0" lang="ru-RU" sz="1500" spc="-1" strike="noStrike">
              <a:latin typeface="Arial"/>
            </a:endParaRPr>
          </a:p>
          <a:p>
            <a:pPr marL="469800" indent="-456480">
              <a:lnSpc>
                <a:spcPct val="100000"/>
              </a:lnSpc>
              <a:spcBef>
                <a:spcPts val="839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Средства</a:t>
            </a:r>
            <a:r>
              <a:rPr b="0" lang="ru-RU" sz="1500" spc="-60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администрирования</a:t>
            </a:r>
            <a:endParaRPr b="0" lang="ru-RU" sz="1500" spc="-1" strike="noStrike">
              <a:latin typeface="Arial"/>
            </a:endParaRPr>
          </a:p>
          <a:p>
            <a:pPr marL="469800" indent="-456480">
              <a:lnSpc>
                <a:spcPct val="80000"/>
              </a:lnSpc>
              <a:spcBef>
                <a:spcPts val="1205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Сервер терминалов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  <a:ea typeface="DejaVu Sans"/>
              </a:rPr>
              <a:t>и</a:t>
            </a:r>
            <a:r>
              <a:rPr b="0" lang="ru-RU" sz="1500" spc="-111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сервер  печати</a:t>
            </a:r>
            <a:endParaRPr b="0" lang="ru-RU" sz="1500" spc="-1" strike="noStrike">
              <a:latin typeface="Arial"/>
            </a:endParaRPr>
          </a:p>
          <a:p>
            <a:pPr marL="469800" indent="-456480">
              <a:lnSpc>
                <a:spcPts val="1440"/>
              </a:lnSpc>
              <a:spcBef>
                <a:spcPts val="1185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Клиенты для ПК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  <a:ea typeface="DejaVu Sans"/>
              </a:rPr>
              <a:t>/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Windows CE</a:t>
            </a:r>
            <a:r>
              <a:rPr b="0" lang="ru-RU" sz="1500" spc="-100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  <a:ea typeface="DejaVu Sans"/>
              </a:rPr>
              <a:t>/ 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Windows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  <a:ea typeface="DejaVu Sans"/>
              </a:rPr>
              <a:t>Mobile и</a:t>
            </a:r>
            <a:r>
              <a:rPr b="0" lang="ru-RU" sz="1500" spc="-5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52525"/>
                </a:solidFill>
                <a:latin typeface="Calibri Light"/>
                <a:ea typeface="DejaVu Sans"/>
              </a:rPr>
              <a:t>Android</a:t>
            </a:r>
            <a:endParaRPr b="0" lang="ru-RU" sz="1500" spc="-1" strike="noStrike">
              <a:latin typeface="Arial"/>
            </a:endParaRPr>
          </a:p>
          <a:p>
            <a:pPr marL="469800" indent="-456480">
              <a:lnSpc>
                <a:spcPts val="1621"/>
              </a:lnSpc>
              <a:spcBef>
                <a:spcPts val="856"/>
              </a:spcBef>
              <a:buClr>
                <a:srgbClr val="252525"/>
              </a:buClr>
              <a:buFont typeface="StarSymbol"/>
              <a:buAutoNum type="arabicPeriod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Компоненты доступа из</a:t>
            </a:r>
            <a:r>
              <a:rPr b="0" lang="ru-RU" sz="1500" spc="-1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52525"/>
                </a:solidFill>
                <a:latin typeface="Calibri Light"/>
                <a:ea typeface="DejaVu Sans"/>
              </a:rPr>
              <a:t>ERP</a:t>
            </a:r>
            <a:endParaRPr b="0" lang="ru-RU" sz="1500" spc="-1" strike="noStrike">
              <a:latin typeface="Arial"/>
            </a:endParaRPr>
          </a:p>
          <a:p>
            <a:pPr marL="469800">
              <a:lnSpc>
                <a:spcPts val="1621"/>
              </a:lnSpc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(OLE/COM)</a:t>
            </a:r>
            <a:endParaRPr b="0" lang="ru-RU" sz="1500" spc="-1" strike="noStrike">
              <a:latin typeface="Arial"/>
            </a:endParaRPr>
          </a:p>
          <a:p>
            <a:pPr marL="469800" indent="-456480">
              <a:lnSpc>
                <a:spcPts val="1621"/>
              </a:lnSpc>
              <a:spcBef>
                <a:spcPts val="839"/>
              </a:spcBef>
              <a:buClr>
                <a:srgbClr val="252525"/>
              </a:buClr>
              <a:buFont typeface="StarSymbol"/>
              <a:buAutoNum type="arabicPeriod" startAt="6"/>
            </a:pP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Утилиты конвертации</a:t>
            </a:r>
            <a:r>
              <a:rPr b="0" lang="ru-RU" sz="1500" spc="-1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52525"/>
                </a:solidFill>
                <a:latin typeface="Calibri Light"/>
                <a:ea typeface="DejaVu Sans"/>
              </a:rPr>
              <a:t>для</a:t>
            </a:r>
            <a:endParaRPr b="0" lang="ru-RU" sz="1500" spc="-1" strike="noStrike">
              <a:latin typeface="Arial"/>
            </a:endParaRPr>
          </a:p>
          <a:p>
            <a:pPr marL="469800">
              <a:lnSpc>
                <a:spcPts val="1621"/>
              </a:lnSpc>
            </a:pPr>
            <a:r>
              <a:rPr b="0" lang="ru-RU" sz="1500" spc="-26" strike="noStrike">
                <a:solidFill>
                  <a:srgbClr val="252525"/>
                </a:solidFill>
                <a:latin typeface="Calibri Light"/>
                <a:ea typeface="DejaVu Sans"/>
              </a:rPr>
              <a:t>TXT/CSV/Excel</a:t>
            </a:r>
            <a:endParaRPr b="0" lang="ru-RU" sz="1500" spc="-1" strike="noStrike">
              <a:latin typeface="Arial"/>
            </a:endParaRPr>
          </a:p>
        </p:txBody>
      </p:sp>
      <p:grpSp>
        <p:nvGrpSpPr>
          <p:cNvPr id="188" name="Group 4"/>
          <p:cNvGrpSpPr/>
          <p:nvPr/>
        </p:nvGrpSpPr>
        <p:grpSpPr>
          <a:xfrm>
            <a:off x="1751760" y="2090520"/>
            <a:ext cx="4583520" cy="2892600"/>
            <a:chOff x="1751760" y="2090520"/>
            <a:chExt cx="4583520" cy="2892600"/>
          </a:xfrm>
        </p:grpSpPr>
        <p:pic>
          <p:nvPicPr>
            <p:cNvPr id="189" name="object 5" descr=""/>
            <p:cNvPicPr/>
            <p:nvPr/>
          </p:nvPicPr>
          <p:blipFill>
            <a:blip r:embed="rId1"/>
            <a:stretch/>
          </p:blipFill>
          <p:spPr>
            <a:xfrm>
              <a:off x="3535920" y="3682800"/>
              <a:ext cx="570600" cy="886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object 6" descr=""/>
            <p:cNvPicPr/>
            <p:nvPr/>
          </p:nvPicPr>
          <p:blipFill>
            <a:blip r:embed="rId2"/>
            <a:stretch/>
          </p:blipFill>
          <p:spPr>
            <a:xfrm>
              <a:off x="3374640" y="4105440"/>
              <a:ext cx="438120" cy="550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object 7" descr=""/>
            <p:cNvPicPr/>
            <p:nvPr/>
          </p:nvPicPr>
          <p:blipFill>
            <a:blip r:embed="rId3"/>
            <a:stretch/>
          </p:blipFill>
          <p:spPr>
            <a:xfrm>
              <a:off x="1751760" y="2090520"/>
              <a:ext cx="290160" cy="892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2" name="CustomShape 5"/>
            <p:cNvSpPr/>
            <p:nvPr/>
          </p:nvSpPr>
          <p:spPr>
            <a:xfrm>
              <a:off x="1805400" y="2184480"/>
              <a:ext cx="184320" cy="308520"/>
            </a:xfrm>
            <a:custGeom>
              <a:avLst/>
              <a:gdLst/>
              <a:ahLst/>
              <a:rect l="l" t="t" r="r" b="b"/>
              <a:pathLst>
                <a:path w="210819" h="280669">
                  <a:moveTo>
                    <a:pt x="208025" y="0"/>
                  </a:moveTo>
                  <a:lnTo>
                    <a:pt x="2286" y="0"/>
                  </a:lnTo>
                  <a:lnTo>
                    <a:pt x="0" y="2286"/>
                  </a:lnTo>
                  <a:lnTo>
                    <a:pt x="0" y="4952"/>
                  </a:lnTo>
                  <a:lnTo>
                    <a:pt x="0" y="278129"/>
                  </a:lnTo>
                  <a:lnTo>
                    <a:pt x="2286" y="280415"/>
                  </a:lnTo>
                  <a:lnTo>
                    <a:pt x="208025" y="280415"/>
                  </a:lnTo>
                  <a:lnTo>
                    <a:pt x="210312" y="278129"/>
                  </a:lnTo>
                  <a:lnTo>
                    <a:pt x="210312" y="2286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6"/>
            <p:cNvSpPr/>
            <p:nvPr/>
          </p:nvSpPr>
          <p:spPr>
            <a:xfrm>
              <a:off x="1805400" y="2184480"/>
              <a:ext cx="184320" cy="308520"/>
            </a:xfrm>
            <a:custGeom>
              <a:avLst/>
              <a:gdLst/>
              <a:ahLst/>
              <a:rect l="l" t="t" r="r" b="b"/>
              <a:pathLst>
                <a:path w="210819" h="280669">
                  <a:moveTo>
                    <a:pt x="0" y="4952"/>
                  </a:moveTo>
                  <a:lnTo>
                    <a:pt x="0" y="2286"/>
                  </a:lnTo>
                  <a:lnTo>
                    <a:pt x="2286" y="0"/>
                  </a:lnTo>
                  <a:lnTo>
                    <a:pt x="4952" y="0"/>
                  </a:lnTo>
                  <a:lnTo>
                    <a:pt x="205358" y="0"/>
                  </a:lnTo>
                  <a:lnTo>
                    <a:pt x="208025" y="0"/>
                  </a:lnTo>
                  <a:lnTo>
                    <a:pt x="210312" y="2286"/>
                  </a:lnTo>
                  <a:lnTo>
                    <a:pt x="210312" y="4952"/>
                  </a:lnTo>
                  <a:lnTo>
                    <a:pt x="210312" y="275463"/>
                  </a:lnTo>
                  <a:lnTo>
                    <a:pt x="210312" y="278129"/>
                  </a:lnTo>
                  <a:lnTo>
                    <a:pt x="208025" y="280415"/>
                  </a:lnTo>
                  <a:lnTo>
                    <a:pt x="205358" y="280415"/>
                  </a:lnTo>
                  <a:lnTo>
                    <a:pt x="4952" y="280415"/>
                  </a:lnTo>
                  <a:lnTo>
                    <a:pt x="2286" y="280415"/>
                  </a:lnTo>
                  <a:lnTo>
                    <a:pt x="0" y="278129"/>
                  </a:lnTo>
                  <a:lnTo>
                    <a:pt x="0" y="275463"/>
                  </a:lnTo>
                  <a:lnTo>
                    <a:pt x="0" y="4952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4" name="object 10" descr=""/>
            <p:cNvPicPr/>
            <p:nvPr/>
          </p:nvPicPr>
          <p:blipFill>
            <a:blip r:embed="rId4"/>
            <a:stretch/>
          </p:blipFill>
          <p:spPr>
            <a:xfrm>
              <a:off x="5148720" y="3309480"/>
              <a:ext cx="1186560" cy="1673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object 11" descr=""/>
            <p:cNvPicPr/>
            <p:nvPr/>
          </p:nvPicPr>
          <p:blipFill>
            <a:blip r:embed="rId5"/>
            <a:stretch/>
          </p:blipFill>
          <p:spPr>
            <a:xfrm>
              <a:off x="5396040" y="3601080"/>
              <a:ext cx="633240" cy="777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object 12" descr=""/>
            <p:cNvPicPr/>
            <p:nvPr/>
          </p:nvPicPr>
          <p:blipFill>
            <a:blip r:embed="rId6"/>
            <a:stretch/>
          </p:blipFill>
          <p:spPr>
            <a:xfrm>
              <a:off x="5415840" y="3779640"/>
              <a:ext cx="592920" cy="558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7" name="CustomShape 7"/>
          <p:cNvSpPr/>
          <p:nvPr/>
        </p:nvSpPr>
        <p:spPr>
          <a:xfrm>
            <a:off x="1287720" y="2959560"/>
            <a:ext cx="137592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lang="ru-RU" sz="900" spc="-1" strike="noStrike">
                <a:solidFill>
                  <a:srgbClr val="000000"/>
                </a:solidFill>
                <a:latin typeface="Candara"/>
                <a:ea typeface="DejaVu Sans"/>
              </a:rPr>
              <a:t>клиент </a:t>
            </a:r>
            <a:r>
              <a:rPr b="1" lang="ru-RU" sz="90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r>
              <a:rPr b="1" lang="ru-RU" sz="900" spc="-97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1" lang="ru-RU" sz="900" spc="-1" strike="noStrike">
                <a:solidFill>
                  <a:srgbClr val="000000"/>
                </a:solidFill>
                <a:latin typeface="Candara"/>
                <a:ea typeface="DejaVu Sans"/>
              </a:rPr>
              <a:t>SMARTS</a:t>
            </a:r>
            <a:endParaRPr b="0" lang="ru-RU" sz="900" spc="-1" strike="noStrike">
              <a:latin typeface="Arial"/>
            </a:endParaRPr>
          </a:p>
          <a:p>
            <a:pPr marL="30600"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Candara"/>
                <a:ea typeface="DejaVu Sans"/>
              </a:rPr>
              <a:t>для</a:t>
            </a:r>
            <a:r>
              <a:rPr b="0" lang="ru-RU" sz="900" spc="-32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900" spc="-7" strike="noStrike">
                <a:solidFill>
                  <a:srgbClr val="000000"/>
                </a:solidFill>
                <a:latin typeface="Candara"/>
                <a:ea typeface="DejaVu Sans"/>
              </a:rPr>
              <a:t>ТСД</a:t>
            </a:r>
            <a:endParaRPr b="0" lang="ru-RU" sz="900" spc="-1" strike="noStrike">
              <a:latin typeface="Arial"/>
            </a:endParaRPr>
          </a:p>
        </p:txBody>
      </p:sp>
      <p:grpSp>
        <p:nvGrpSpPr>
          <p:cNvPr id="198" name="Group 8"/>
          <p:cNvGrpSpPr/>
          <p:nvPr/>
        </p:nvGrpSpPr>
        <p:grpSpPr>
          <a:xfrm>
            <a:off x="1598400" y="4678200"/>
            <a:ext cx="668880" cy="877320"/>
            <a:chOff x="1598400" y="4678200"/>
            <a:chExt cx="668880" cy="877320"/>
          </a:xfrm>
        </p:grpSpPr>
        <p:pic>
          <p:nvPicPr>
            <p:cNvPr id="199" name="object 15" descr=""/>
            <p:cNvPicPr/>
            <p:nvPr/>
          </p:nvPicPr>
          <p:blipFill>
            <a:blip r:embed="rId7"/>
            <a:stretch/>
          </p:blipFill>
          <p:spPr>
            <a:xfrm>
              <a:off x="1598400" y="4678200"/>
              <a:ext cx="668880" cy="877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0" name="CustomShape 9"/>
            <p:cNvSpPr/>
            <p:nvPr/>
          </p:nvSpPr>
          <p:spPr>
            <a:xfrm>
              <a:off x="1684080" y="4806000"/>
              <a:ext cx="508680" cy="539640"/>
            </a:xfrm>
            <a:custGeom>
              <a:avLst/>
              <a:gdLst/>
              <a:ahLst/>
              <a:rect l="l" t="t" r="r" b="b"/>
              <a:pathLst>
                <a:path w="581025" h="490854">
                  <a:moveTo>
                    <a:pt x="575437" y="0"/>
                  </a:moveTo>
                  <a:lnTo>
                    <a:pt x="5207" y="0"/>
                  </a:lnTo>
                  <a:lnTo>
                    <a:pt x="0" y="5206"/>
                  </a:lnTo>
                  <a:lnTo>
                    <a:pt x="0" y="11684"/>
                  </a:lnTo>
                  <a:lnTo>
                    <a:pt x="0" y="485520"/>
                  </a:lnTo>
                  <a:lnTo>
                    <a:pt x="5207" y="490728"/>
                  </a:lnTo>
                  <a:lnTo>
                    <a:pt x="575437" y="490728"/>
                  </a:lnTo>
                  <a:lnTo>
                    <a:pt x="580644" y="485520"/>
                  </a:lnTo>
                  <a:lnTo>
                    <a:pt x="580644" y="5206"/>
                  </a:lnTo>
                  <a:lnTo>
                    <a:pt x="575437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CustomShape 10"/>
            <p:cNvSpPr/>
            <p:nvPr/>
          </p:nvSpPr>
          <p:spPr>
            <a:xfrm>
              <a:off x="1684080" y="4806000"/>
              <a:ext cx="508680" cy="539640"/>
            </a:xfrm>
            <a:custGeom>
              <a:avLst/>
              <a:gdLst/>
              <a:ahLst/>
              <a:rect l="l" t="t" r="r" b="b"/>
              <a:pathLst>
                <a:path w="581025" h="490854">
                  <a:moveTo>
                    <a:pt x="0" y="11684"/>
                  </a:moveTo>
                  <a:lnTo>
                    <a:pt x="0" y="5206"/>
                  </a:lnTo>
                  <a:lnTo>
                    <a:pt x="5207" y="0"/>
                  </a:lnTo>
                  <a:lnTo>
                    <a:pt x="11684" y="0"/>
                  </a:lnTo>
                  <a:lnTo>
                    <a:pt x="568960" y="0"/>
                  </a:lnTo>
                  <a:lnTo>
                    <a:pt x="575437" y="0"/>
                  </a:lnTo>
                  <a:lnTo>
                    <a:pt x="580644" y="5206"/>
                  </a:lnTo>
                  <a:lnTo>
                    <a:pt x="580644" y="11684"/>
                  </a:lnTo>
                  <a:lnTo>
                    <a:pt x="580644" y="479044"/>
                  </a:lnTo>
                  <a:lnTo>
                    <a:pt x="580644" y="485520"/>
                  </a:lnTo>
                  <a:lnTo>
                    <a:pt x="575437" y="490728"/>
                  </a:lnTo>
                  <a:lnTo>
                    <a:pt x="568960" y="490728"/>
                  </a:lnTo>
                  <a:lnTo>
                    <a:pt x="11684" y="490728"/>
                  </a:lnTo>
                  <a:lnTo>
                    <a:pt x="5207" y="490728"/>
                  </a:lnTo>
                  <a:lnTo>
                    <a:pt x="0" y="485520"/>
                  </a:lnTo>
                  <a:lnTo>
                    <a:pt x="0" y="479044"/>
                  </a:lnTo>
                  <a:lnTo>
                    <a:pt x="0" y="11684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2" name="Group 11"/>
          <p:cNvGrpSpPr/>
          <p:nvPr/>
        </p:nvGrpSpPr>
        <p:grpSpPr>
          <a:xfrm>
            <a:off x="1677600" y="2414520"/>
            <a:ext cx="3470040" cy="4741200"/>
            <a:chOff x="1677600" y="2414520"/>
            <a:chExt cx="3470040" cy="4741200"/>
          </a:xfrm>
        </p:grpSpPr>
        <p:sp>
          <p:nvSpPr>
            <p:cNvPr id="203" name="CustomShape 12"/>
            <p:cNvSpPr/>
            <p:nvPr/>
          </p:nvSpPr>
          <p:spPr>
            <a:xfrm>
              <a:off x="2061360" y="2414520"/>
              <a:ext cx="1313640" cy="4072320"/>
            </a:xfrm>
            <a:custGeom>
              <a:avLst/>
              <a:gdLst/>
              <a:ahLst/>
              <a:rect l="l" t="t" r="r" b="b"/>
              <a:pathLst>
                <a:path w="1498600" h="3696335">
                  <a:moveTo>
                    <a:pt x="1495298" y="1336294"/>
                  </a:moveTo>
                  <a:lnTo>
                    <a:pt x="1419098" y="1298194"/>
                  </a:lnTo>
                  <a:lnTo>
                    <a:pt x="1266698" y="1221994"/>
                  </a:lnTo>
                  <a:lnTo>
                    <a:pt x="1266698" y="1298194"/>
                  </a:lnTo>
                  <a:lnTo>
                    <a:pt x="621919" y="1298194"/>
                  </a:lnTo>
                  <a:lnTo>
                    <a:pt x="621919" y="152400"/>
                  </a:lnTo>
                  <a:lnTo>
                    <a:pt x="621919" y="114300"/>
                  </a:lnTo>
                  <a:lnTo>
                    <a:pt x="618909" y="99453"/>
                  </a:lnTo>
                  <a:lnTo>
                    <a:pt x="610717" y="87350"/>
                  </a:lnTo>
                  <a:lnTo>
                    <a:pt x="598601" y="79197"/>
                  </a:lnTo>
                  <a:lnTo>
                    <a:pt x="583819" y="76200"/>
                  </a:lnTo>
                  <a:lnTo>
                    <a:pt x="228600" y="76200"/>
                  </a:lnTo>
                  <a:lnTo>
                    <a:pt x="228600" y="0"/>
                  </a:ln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545719" y="152400"/>
                  </a:lnTo>
                  <a:lnTo>
                    <a:pt x="545719" y="1336294"/>
                  </a:lnTo>
                  <a:lnTo>
                    <a:pt x="548703" y="1351153"/>
                  </a:lnTo>
                  <a:lnTo>
                    <a:pt x="556856" y="1363256"/>
                  </a:lnTo>
                  <a:lnTo>
                    <a:pt x="568960" y="1371409"/>
                  </a:lnTo>
                  <a:lnTo>
                    <a:pt x="583819" y="1374394"/>
                  </a:lnTo>
                  <a:lnTo>
                    <a:pt x="1266698" y="1374394"/>
                  </a:lnTo>
                  <a:lnTo>
                    <a:pt x="1266698" y="1450594"/>
                  </a:lnTo>
                  <a:lnTo>
                    <a:pt x="1419098" y="1374394"/>
                  </a:lnTo>
                  <a:lnTo>
                    <a:pt x="1495298" y="1336294"/>
                  </a:lnTo>
                  <a:close/>
                  <a:moveTo>
                    <a:pt x="1498473" y="1784604"/>
                  </a:moveTo>
                  <a:lnTo>
                    <a:pt x="1422273" y="1746504"/>
                  </a:lnTo>
                  <a:lnTo>
                    <a:pt x="1269873" y="1670304"/>
                  </a:lnTo>
                  <a:lnTo>
                    <a:pt x="1269873" y="1746504"/>
                  </a:lnTo>
                  <a:lnTo>
                    <a:pt x="975868" y="1746504"/>
                  </a:lnTo>
                  <a:lnTo>
                    <a:pt x="961072" y="1749501"/>
                  </a:lnTo>
                  <a:lnTo>
                    <a:pt x="948956" y="1757654"/>
                  </a:lnTo>
                  <a:lnTo>
                    <a:pt x="940765" y="1769757"/>
                  </a:lnTo>
                  <a:lnTo>
                    <a:pt x="937768" y="1784604"/>
                  </a:lnTo>
                  <a:lnTo>
                    <a:pt x="937768" y="2423160"/>
                  </a:lnTo>
                  <a:lnTo>
                    <a:pt x="510540" y="2423160"/>
                  </a:lnTo>
                  <a:lnTo>
                    <a:pt x="510540" y="2346960"/>
                  </a:lnTo>
                  <a:lnTo>
                    <a:pt x="281940" y="2461260"/>
                  </a:lnTo>
                  <a:lnTo>
                    <a:pt x="510540" y="2575560"/>
                  </a:lnTo>
                  <a:lnTo>
                    <a:pt x="510540" y="2499360"/>
                  </a:lnTo>
                  <a:lnTo>
                    <a:pt x="975868" y="2499360"/>
                  </a:lnTo>
                  <a:lnTo>
                    <a:pt x="990714" y="2496362"/>
                  </a:lnTo>
                  <a:lnTo>
                    <a:pt x="1002817" y="2488171"/>
                  </a:lnTo>
                  <a:lnTo>
                    <a:pt x="1010970" y="2476055"/>
                  </a:lnTo>
                  <a:lnTo>
                    <a:pt x="1013968" y="2461260"/>
                  </a:lnTo>
                  <a:lnTo>
                    <a:pt x="1013968" y="2423160"/>
                  </a:lnTo>
                  <a:lnTo>
                    <a:pt x="1013968" y="1822704"/>
                  </a:lnTo>
                  <a:lnTo>
                    <a:pt x="1267968" y="1822704"/>
                  </a:lnTo>
                  <a:lnTo>
                    <a:pt x="1269873" y="1822704"/>
                  </a:lnTo>
                  <a:lnTo>
                    <a:pt x="1269873" y="1823656"/>
                  </a:lnTo>
                  <a:lnTo>
                    <a:pt x="1267968" y="1822704"/>
                  </a:lnTo>
                  <a:lnTo>
                    <a:pt x="1267968" y="1898904"/>
                  </a:lnTo>
                  <a:lnTo>
                    <a:pt x="1104138" y="1898904"/>
                  </a:lnTo>
                  <a:lnTo>
                    <a:pt x="1089279" y="1901901"/>
                  </a:lnTo>
                  <a:lnTo>
                    <a:pt x="1077175" y="1910054"/>
                  </a:lnTo>
                  <a:lnTo>
                    <a:pt x="1069022" y="1922157"/>
                  </a:lnTo>
                  <a:lnTo>
                    <a:pt x="1066038" y="1937004"/>
                  </a:lnTo>
                  <a:lnTo>
                    <a:pt x="1066038" y="3543350"/>
                  </a:lnTo>
                  <a:lnTo>
                    <a:pt x="940295" y="3543350"/>
                  </a:lnTo>
                  <a:lnTo>
                    <a:pt x="940295" y="3467150"/>
                  </a:lnTo>
                  <a:lnTo>
                    <a:pt x="711708" y="3581450"/>
                  </a:lnTo>
                  <a:lnTo>
                    <a:pt x="940295" y="3695750"/>
                  </a:lnTo>
                  <a:lnTo>
                    <a:pt x="940295" y="3619550"/>
                  </a:lnTo>
                  <a:lnTo>
                    <a:pt x="1104138" y="3619550"/>
                  </a:lnTo>
                  <a:lnTo>
                    <a:pt x="1118984" y="3616566"/>
                  </a:lnTo>
                  <a:lnTo>
                    <a:pt x="1131087" y="3608400"/>
                  </a:lnTo>
                  <a:lnTo>
                    <a:pt x="1139240" y="3596284"/>
                  </a:lnTo>
                  <a:lnTo>
                    <a:pt x="1142238" y="3581450"/>
                  </a:lnTo>
                  <a:lnTo>
                    <a:pt x="1142238" y="3543350"/>
                  </a:lnTo>
                  <a:lnTo>
                    <a:pt x="1142238" y="1975104"/>
                  </a:lnTo>
                  <a:lnTo>
                    <a:pt x="1267968" y="1975104"/>
                  </a:lnTo>
                  <a:lnTo>
                    <a:pt x="1267968" y="2051304"/>
                  </a:lnTo>
                  <a:lnTo>
                    <a:pt x="1420368" y="1975104"/>
                  </a:lnTo>
                  <a:lnTo>
                    <a:pt x="1496568" y="1937004"/>
                  </a:lnTo>
                  <a:lnTo>
                    <a:pt x="1420368" y="1898904"/>
                  </a:lnTo>
                  <a:lnTo>
                    <a:pt x="1345120" y="1861286"/>
                  </a:lnTo>
                  <a:lnTo>
                    <a:pt x="1422273" y="1822704"/>
                  </a:lnTo>
                  <a:lnTo>
                    <a:pt x="1498473" y="1784604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4" name="object 21" descr=""/>
            <p:cNvPicPr/>
            <p:nvPr/>
          </p:nvPicPr>
          <p:blipFill>
            <a:blip r:embed="rId8"/>
            <a:stretch/>
          </p:blipFill>
          <p:spPr>
            <a:xfrm>
              <a:off x="2070360" y="5974200"/>
              <a:ext cx="614160" cy="771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5" name="CustomShape 13"/>
            <p:cNvSpPr/>
            <p:nvPr/>
          </p:nvSpPr>
          <p:spPr>
            <a:xfrm>
              <a:off x="1677600" y="6699600"/>
              <a:ext cx="1385280" cy="456120"/>
            </a:xfrm>
            <a:custGeom>
              <a:avLst/>
              <a:gdLst/>
              <a:ahLst/>
              <a:rect l="l" t="t" r="r" b="b"/>
              <a:pathLst>
                <a:path w="1580514" h="414654">
                  <a:moveTo>
                    <a:pt x="1580387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580387" y="414527"/>
                  </a:lnTo>
                  <a:lnTo>
                    <a:pt x="1580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CustomShape 14"/>
            <p:cNvSpPr/>
            <p:nvPr/>
          </p:nvSpPr>
          <p:spPr>
            <a:xfrm>
              <a:off x="4172760" y="4019760"/>
              <a:ext cx="974880" cy="252720"/>
            </a:xfrm>
            <a:custGeom>
              <a:avLst/>
              <a:gdLst/>
              <a:ahLst/>
              <a:rect l="l" t="t" r="r" b="b"/>
              <a:pathLst>
                <a:path w="1111885" h="229870">
                  <a:moveTo>
                    <a:pt x="883285" y="889"/>
                  </a:moveTo>
                  <a:lnTo>
                    <a:pt x="883285" y="229489"/>
                  </a:lnTo>
                  <a:lnTo>
                    <a:pt x="1035685" y="153289"/>
                  </a:lnTo>
                  <a:lnTo>
                    <a:pt x="921385" y="153289"/>
                  </a:lnTo>
                  <a:lnTo>
                    <a:pt x="921385" y="77089"/>
                  </a:lnTo>
                  <a:lnTo>
                    <a:pt x="1035685" y="77089"/>
                  </a:lnTo>
                  <a:lnTo>
                    <a:pt x="883285" y="889"/>
                  </a:lnTo>
                  <a:close/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  <a:moveTo>
                    <a:pt x="517779" y="114300"/>
                  </a:moveTo>
                  <a:lnTo>
                    <a:pt x="517779" y="115189"/>
                  </a:lnTo>
                  <a:lnTo>
                    <a:pt x="520785" y="129982"/>
                  </a:lnTo>
                  <a:lnTo>
                    <a:pt x="528970" y="142097"/>
                  </a:lnTo>
                  <a:lnTo>
                    <a:pt x="541085" y="150282"/>
                  </a:lnTo>
                  <a:lnTo>
                    <a:pt x="555879" y="153289"/>
                  </a:lnTo>
                  <a:lnTo>
                    <a:pt x="883285" y="153289"/>
                  </a:lnTo>
                  <a:lnTo>
                    <a:pt x="883285" y="152400"/>
                  </a:lnTo>
                  <a:lnTo>
                    <a:pt x="555879" y="152400"/>
                  </a:lnTo>
                  <a:lnTo>
                    <a:pt x="517779" y="114300"/>
                  </a:lnTo>
                  <a:close/>
                  <a:moveTo>
                    <a:pt x="1035685" y="77089"/>
                  </a:moveTo>
                  <a:lnTo>
                    <a:pt x="921385" y="77089"/>
                  </a:lnTo>
                  <a:lnTo>
                    <a:pt x="921385" y="153289"/>
                  </a:lnTo>
                  <a:lnTo>
                    <a:pt x="1035685" y="153289"/>
                  </a:lnTo>
                  <a:lnTo>
                    <a:pt x="1111885" y="115189"/>
                  </a:lnTo>
                  <a:lnTo>
                    <a:pt x="1035685" y="77089"/>
                  </a:lnTo>
                  <a:close/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  <a:moveTo>
                    <a:pt x="555879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551504" y="152400"/>
                  </a:lnTo>
                  <a:lnTo>
                    <a:pt x="541085" y="150282"/>
                  </a:lnTo>
                  <a:lnTo>
                    <a:pt x="528970" y="142097"/>
                  </a:lnTo>
                  <a:lnTo>
                    <a:pt x="520785" y="129982"/>
                  </a:lnTo>
                  <a:lnTo>
                    <a:pt x="517779" y="115189"/>
                  </a:lnTo>
                  <a:lnTo>
                    <a:pt x="517779" y="114300"/>
                  </a:lnTo>
                  <a:lnTo>
                    <a:pt x="593090" y="114300"/>
                  </a:lnTo>
                  <a:lnTo>
                    <a:pt x="555879" y="77089"/>
                  </a:lnTo>
                  <a:lnTo>
                    <a:pt x="560295" y="77089"/>
                  </a:lnTo>
                  <a:lnTo>
                    <a:pt x="555879" y="76200"/>
                  </a:lnTo>
                  <a:close/>
                  <a:moveTo>
                    <a:pt x="593090" y="114300"/>
                  </a:moveTo>
                  <a:lnTo>
                    <a:pt x="517779" y="114300"/>
                  </a:lnTo>
                  <a:lnTo>
                    <a:pt x="555879" y="152400"/>
                  </a:lnTo>
                  <a:lnTo>
                    <a:pt x="883285" y="152400"/>
                  </a:lnTo>
                  <a:lnTo>
                    <a:pt x="883285" y="115189"/>
                  </a:lnTo>
                  <a:lnTo>
                    <a:pt x="593979" y="115189"/>
                  </a:lnTo>
                  <a:lnTo>
                    <a:pt x="593090" y="114300"/>
                  </a:lnTo>
                  <a:close/>
                  <a:moveTo>
                    <a:pt x="560295" y="77089"/>
                  </a:moveTo>
                  <a:lnTo>
                    <a:pt x="555879" y="77089"/>
                  </a:lnTo>
                  <a:lnTo>
                    <a:pt x="593979" y="115189"/>
                  </a:lnTo>
                  <a:lnTo>
                    <a:pt x="593979" y="114300"/>
                  </a:lnTo>
                  <a:lnTo>
                    <a:pt x="590990" y="99452"/>
                  </a:lnTo>
                  <a:lnTo>
                    <a:pt x="582834" y="87344"/>
                  </a:lnTo>
                  <a:lnTo>
                    <a:pt x="570726" y="79188"/>
                  </a:lnTo>
                  <a:lnTo>
                    <a:pt x="560295" y="77089"/>
                  </a:lnTo>
                  <a:close/>
                  <a:moveTo>
                    <a:pt x="883285" y="77089"/>
                  </a:moveTo>
                  <a:lnTo>
                    <a:pt x="560295" y="77089"/>
                  </a:lnTo>
                  <a:lnTo>
                    <a:pt x="570726" y="79188"/>
                  </a:lnTo>
                  <a:lnTo>
                    <a:pt x="582834" y="87344"/>
                  </a:lnTo>
                  <a:lnTo>
                    <a:pt x="590990" y="99452"/>
                  </a:lnTo>
                  <a:lnTo>
                    <a:pt x="593979" y="114300"/>
                  </a:lnTo>
                  <a:lnTo>
                    <a:pt x="593979" y="115189"/>
                  </a:lnTo>
                  <a:lnTo>
                    <a:pt x="883285" y="115189"/>
                  </a:lnTo>
                  <a:lnTo>
                    <a:pt x="883285" y="77089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" name="CustomShape 15"/>
          <p:cNvSpPr/>
          <p:nvPr/>
        </p:nvSpPr>
        <p:spPr>
          <a:xfrm>
            <a:off x="5226480" y="5085360"/>
            <a:ext cx="1156680" cy="81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24120" algn="ctr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средства разработки  и</a:t>
            </a:r>
            <a:r>
              <a:rPr b="0" lang="ru-RU" sz="1050" spc="-92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администрирования 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r>
              <a:rPr b="1" lang="ru-RU" sz="1050" spc="-26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SMARTS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08" name="CustomShape 16"/>
          <p:cNvSpPr/>
          <p:nvPr/>
        </p:nvSpPr>
        <p:spPr>
          <a:xfrm>
            <a:off x="1752120" y="6727320"/>
            <a:ext cx="1236240" cy="81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728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клиент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r>
              <a:rPr b="1" lang="ru-RU" sz="1050" spc="-86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SMARTS</a:t>
            </a:r>
            <a:endParaRPr b="0" lang="ru-RU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для индустриальных</a:t>
            </a:r>
            <a:r>
              <a:rPr b="0" lang="ru-RU" sz="1050" spc="-131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ПК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09" name="CustomShape 17"/>
          <p:cNvSpPr/>
          <p:nvPr/>
        </p:nvSpPr>
        <p:spPr>
          <a:xfrm>
            <a:off x="3127680" y="4714920"/>
            <a:ext cx="1445760" cy="288000"/>
          </a:xfrm>
          <a:custGeom>
            <a:avLst/>
            <a:gdLst/>
            <a:ahLst/>
            <a:rect l="l" t="t" r="r" b="b"/>
            <a:pathLst>
              <a:path w="1649095" h="262254">
                <a:moveTo>
                  <a:pt x="1648967" y="0"/>
                </a:moveTo>
                <a:lnTo>
                  <a:pt x="0" y="0"/>
                </a:lnTo>
                <a:lnTo>
                  <a:pt x="0" y="262128"/>
                </a:lnTo>
                <a:lnTo>
                  <a:pt x="1648967" y="262128"/>
                </a:lnTo>
                <a:lnTo>
                  <a:pt x="1648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0" name="Group 18"/>
          <p:cNvGrpSpPr/>
          <p:nvPr/>
        </p:nvGrpSpPr>
        <p:grpSpPr>
          <a:xfrm>
            <a:off x="1211760" y="6026400"/>
            <a:ext cx="248400" cy="667440"/>
            <a:chOff x="1211760" y="6026400"/>
            <a:chExt cx="248400" cy="667440"/>
          </a:xfrm>
        </p:grpSpPr>
        <p:pic>
          <p:nvPicPr>
            <p:cNvPr id="211" name="object 28" descr=""/>
            <p:cNvPicPr/>
            <p:nvPr/>
          </p:nvPicPr>
          <p:blipFill>
            <a:blip r:embed="rId9"/>
            <a:stretch/>
          </p:blipFill>
          <p:spPr>
            <a:xfrm>
              <a:off x="1211760" y="6026400"/>
              <a:ext cx="240120" cy="33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object 29" descr=""/>
            <p:cNvPicPr/>
            <p:nvPr/>
          </p:nvPicPr>
          <p:blipFill>
            <a:blip r:embed="rId10"/>
            <a:stretch/>
          </p:blipFill>
          <p:spPr>
            <a:xfrm>
              <a:off x="1221120" y="6360840"/>
              <a:ext cx="239040" cy="333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3" name="CustomShape 19"/>
          <p:cNvSpPr/>
          <p:nvPr/>
        </p:nvSpPr>
        <p:spPr>
          <a:xfrm>
            <a:off x="3096000" y="4742280"/>
            <a:ext cx="135180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сервер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r>
              <a:rPr b="1" lang="ru-RU" sz="1050" spc="-72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SMARTS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14" name="Group 20"/>
          <p:cNvGrpSpPr/>
          <p:nvPr/>
        </p:nvGrpSpPr>
        <p:grpSpPr>
          <a:xfrm>
            <a:off x="1512720" y="344160"/>
            <a:ext cx="3790440" cy="6331680"/>
            <a:chOff x="1512720" y="344160"/>
            <a:chExt cx="3790440" cy="6331680"/>
          </a:xfrm>
        </p:grpSpPr>
        <p:sp>
          <p:nvSpPr>
            <p:cNvPr id="215" name="CustomShape 21"/>
            <p:cNvSpPr/>
            <p:nvPr/>
          </p:nvSpPr>
          <p:spPr>
            <a:xfrm>
              <a:off x="3373560" y="4488480"/>
              <a:ext cx="61200" cy="120240"/>
            </a:xfrm>
            <a:custGeom>
              <a:avLst/>
              <a:gdLst/>
              <a:ahLst/>
              <a:rect l="l" t="t" r="r" b="b"/>
              <a:pathLst>
                <a:path w="70485" h="109854">
                  <a:moveTo>
                    <a:pt x="70103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70103" y="10972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22"/>
            <p:cNvSpPr/>
            <p:nvPr/>
          </p:nvSpPr>
          <p:spPr>
            <a:xfrm>
              <a:off x="1512720" y="6140520"/>
              <a:ext cx="483480" cy="455400"/>
            </a:xfrm>
            <a:custGeom>
              <a:avLst/>
              <a:gdLst/>
              <a:ahLst/>
              <a:rect l="l" t="t" r="r" b="b"/>
              <a:pathLst>
                <a:path w="551814" h="414020">
                  <a:moveTo>
                    <a:pt x="551434" y="114973"/>
                  </a:moveTo>
                  <a:lnTo>
                    <a:pt x="475246" y="76873"/>
                  </a:lnTo>
                  <a:lnTo>
                    <a:pt x="322834" y="635"/>
                  </a:lnTo>
                  <a:lnTo>
                    <a:pt x="322834" y="76873"/>
                  </a:lnTo>
                  <a:lnTo>
                    <a:pt x="322834" y="153073"/>
                  </a:lnTo>
                  <a:lnTo>
                    <a:pt x="322834" y="184404"/>
                  </a:lnTo>
                  <a:lnTo>
                    <a:pt x="322834" y="229273"/>
                  </a:lnTo>
                  <a:lnTo>
                    <a:pt x="322834" y="260604"/>
                  </a:lnTo>
                  <a:lnTo>
                    <a:pt x="275717" y="260604"/>
                  </a:lnTo>
                  <a:lnTo>
                    <a:pt x="273189" y="261112"/>
                  </a:lnTo>
                  <a:lnTo>
                    <a:pt x="228600" y="261112"/>
                  </a:lnTo>
                  <a:lnTo>
                    <a:pt x="228600" y="228600"/>
                  </a:lnTo>
                  <a:lnTo>
                    <a:pt x="228600" y="184912"/>
                  </a:lnTo>
                  <a:lnTo>
                    <a:pt x="228600" y="152400"/>
                  </a:lnTo>
                  <a:lnTo>
                    <a:pt x="272364" y="152400"/>
                  </a:lnTo>
                  <a:lnTo>
                    <a:pt x="275717" y="153073"/>
                  </a:lnTo>
                  <a:lnTo>
                    <a:pt x="322834" y="153073"/>
                  </a:lnTo>
                  <a:lnTo>
                    <a:pt x="322834" y="76873"/>
                  </a:lnTo>
                  <a:lnTo>
                    <a:pt x="279044" y="76873"/>
                  </a:lnTo>
                  <a:lnTo>
                    <a:pt x="275717" y="76200"/>
                  </a:lnTo>
                  <a:lnTo>
                    <a:pt x="228600" y="76200"/>
                  </a:lnTo>
                  <a:lnTo>
                    <a:pt x="228600" y="0"/>
                  </a:lnTo>
                  <a:lnTo>
                    <a:pt x="0" y="114300"/>
                  </a:lnTo>
                  <a:lnTo>
                    <a:pt x="184912" y="206756"/>
                  </a:lnTo>
                  <a:lnTo>
                    <a:pt x="0" y="299212"/>
                  </a:lnTo>
                  <a:lnTo>
                    <a:pt x="228600" y="413512"/>
                  </a:lnTo>
                  <a:lnTo>
                    <a:pt x="228600" y="337312"/>
                  </a:lnTo>
                  <a:lnTo>
                    <a:pt x="275717" y="337312"/>
                  </a:lnTo>
                  <a:lnTo>
                    <a:pt x="278231" y="336804"/>
                  </a:lnTo>
                  <a:lnTo>
                    <a:pt x="322834" y="336804"/>
                  </a:lnTo>
                  <a:lnTo>
                    <a:pt x="322834" y="413004"/>
                  </a:lnTo>
                  <a:lnTo>
                    <a:pt x="475234" y="336804"/>
                  </a:lnTo>
                  <a:lnTo>
                    <a:pt x="551434" y="298704"/>
                  </a:lnTo>
                  <a:lnTo>
                    <a:pt x="475234" y="260604"/>
                  </a:lnTo>
                  <a:lnTo>
                    <a:pt x="367703" y="206844"/>
                  </a:lnTo>
                  <a:lnTo>
                    <a:pt x="475234" y="153073"/>
                  </a:lnTo>
                  <a:lnTo>
                    <a:pt x="551434" y="114973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7" name="object 34" descr=""/>
            <p:cNvPicPr/>
            <p:nvPr/>
          </p:nvPicPr>
          <p:blipFill>
            <a:blip r:embed="rId11"/>
            <a:stretch/>
          </p:blipFill>
          <p:spPr>
            <a:xfrm>
              <a:off x="3346560" y="5768280"/>
              <a:ext cx="913680" cy="90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8" name="CustomShape 23"/>
            <p:cNvSpPr/>
            <p:nvPr/>
          </p:nvSpPr>
          <p:spPr>
            <a:xfrm>
              <a:off x="3648600" y="4950360"/>
              <a:ext cx="243720" cy="717120"/>
            </a:xfrm>
            <a:custGeom>
              <a:avLst/>
              <a:gdLst/>
              <a:ahLst/>
              <a:rect l="l" t="t" r="r" b="b"/>
              <a:pathLst>
                <a:path w="278129" h="651510">
                  <a:moveTo>
                    <a:pt x="76200" y="422910"/>
                  </a:moveTo>
                  <a:lnTo>
                    <a:pt x="0" y="422910"/>
                  </a:lnTo>
                  <a:lnTo>
                    <a:pt x="114300" y="651510"/>
                  </a:lnTo>
                  <a:lnTo>
                    <a:pt x="209550" y="461010"/>
                  </a:lnTo>
                  <a:lnTo>
                    <a:pt x="76200" y="461010"/>
                  </a:lnTo>
                  <a:lnTo>
                    <a:pt x="76200" y="422910"/>
                  </a:lnTo>
                  <a:close/>
                  <a:moveTo>
                    <a:pt x="125602" y="287655"/>
                  </a:moveTo>
                  <a:lnTo>
                    <a:pt x="114300" y="287655"/>
                  </a:lnTo>
                  <a:lnTo>
                    <a:pt x="99452" y="290643"/>
                  </a:lnTo>
                  <a:lnTo>
                    <a:pt x="87344" y="298799"/>
                  </a:lnTo>
                  <a:lnTo>
                    <a:pt x="79188" y="310907"/>
                  </a:lnTo>
                  <a:lnTo>
                    <a:pt x="76200" y="325755"/>
                  </a:lnTo>
                  <a:lnTo>
                    <a:pt x="76200" y="461010"/>
                  </a:lnTo>
                  <a:lnTo>
                    <a:pt x="152400" y="461010"/>
                  </a:lnTo>
                  <a:lnTo>
                    <a:pt x="152400" y="363855"/>
                  </a:lnTo>
                  <a:lnTo>
                    <a:pt x="114300" y="363855"/>
                  </a:lnTo>
                  <a:lnTo>
                    <a:pt x="152400" y="325755"/>
                  </a:lnTo>
                  <a:lnTo>
                    <a:pt x="125602" y="325755"/>
                  </a:lnTo>
                  <a:lnTo>
                    <a:pt x="125602" y="287655"/>
                  </a:lnTo>
                  <a:close/>
                  <a:moveTo>
                    <a:pt x="228600" y="422910"/>
                  </a:moveTo>
                  <a:lnTo>
                    <a:pt x="152400" y="422910"/>
                  </a:lnTo>
                  <a:lnTo>
                    <a:pt x="152400" y="461010"/>
                  </a:lnTo>
                  <a:lnTo>
                    <a:pt x="209550" y="461010"/>
                  </a:lnTo>
                  <a:lnTo>
                    <a:pt x="228600" y="422910"/>
                  </a:lnTo>
                  <a:close/>
                  <a:moveTo>
                    <a:pt x="152400" y="325755"/>
                  </a:moveTo>
                  <a:lnTo>
                    <a:pt x="114300" y="363855"/>
                  </a:lnTo>
                  <a:lnTo>
                    <a:pt x="152400" y="363855"/>
                  </a:lnTo>
                  <a:lnTo>
                    <a:pt x="152400" y="325755"/>
                  </a:lnTo>
                  <a:close/>
                  <a:moveTo>
                    <a:pt x="201802" y="287655"/>
                  </a:moveTo>
                  <a:lnTo>
                    <a:pt x="163702" y="287655"/>
                  </a:lnTo>
                  <a:lnTo>
                    <a:pt x="125602" y="325755"/>
                  </a:lnTo>
                  <a:lnTo>
                    <a:pt x="152400" y="325755"/>
                  </a:lnTo>
                  <a:lnTo>
                    <a:pt x="152400" y="363855"/>
                  </a:lnTo>
                  <a:lnTo>
                    <a:pt x="163702" y="363855"/>
                  </a:lnTo>
                  <a:lnTo>
                    <a:pt x="178550" y="360866"/>
                  </a:lnTo>
                  <a:lnTo>
                    <a:pt x="190658" y="352710"/>
                  </a:lnTo>
                  <a:lnTo>
                    <a:pt x="198814" y="340602"/>
                  </a:lnTo>
                  <a:lnTo>
                    <a:pt x="201802" y="325755"/>
                  </a:lnTo>
                  <a:lnTo>
                    <a:pt x="201802" y="287655"/>
                  </a:lnTo>
                  <a:close/>
                  <a:moveTo>
                    <a:pt x="201802" y="190500"/>
                  </a:moveTo>
                  <a:lnTo>
                    <a:pt x="125602" y="190500"/>
                  </a:lnTo>
                  <a:lnTo>
                    <a:pt x="125602" y="325755"/>
                  </a:lnTo>
                  <a:lnTo>
                    <a:pt x="163702" y="287655"/>
                  </a:lnTo>
                  <a:lnTo>
                    <a:pt x="201802" y="287655"/>
                  </a:lnTo>
                  <a:lnTo>
                    <a:pt x="201802" y="190500"/>
                  </a:lnTo>
                  <a:close/>
                  <a:moveTo>
                    <a:pt x="163702" y="0"/>
                  </a:moveTo>
                  <a:lnTo>
                    <a:pt x="49402" y="228600"/>
                  </a:lnTo>
                  <a:lnTo>
                    <a:pt x="125602" y="228600"/>
                  </a:lnTo>
                  <a:lnTo>
                    <a:pt x="125602" y="190500"/>
                  </a:lnTo>
                  <a:lnTo>
                    <a:pt x="258952" y="190500"/>
                  </a:lnTo>
                  <a:lnTo>
                    <a:pt x="163702" y="0"/>
                  </a:lnTo>
                  <a:close/>
                  <a:moveTo>
                    <a:pt x="258952" y="190500"/>
                  </a:moveTo>
                  <a:lnTo>
                    <a:pt x="201802" y="190500"/>
                  </a:lnTo>
                  <a:lnTo>
                    <a:pt x="201802" y="228600"/>
                  </a:lnTo>
                  <a:lnTo>
                    <a:pt x="278002" y="228600"/>
                  </a:lnTo>
                  <a:lnTo>
                    <a:pt x="258952" y="19050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9" name="object 36" descr=""/>
            <p:cNvPicPr/>
            <p:nvPr/>
          </p:nvPicPr>
          <p:blipFill>
            <a:blip r:embed="rId12"/>
            <a:stretch/>
          </p:blipFill>
          <p:spPr>
            <a:xfrm>
              <a:off x="4425480" y="5841720"/>
              <a:ext cx="551160" cy="64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0" name="CustomShape 24"/>
            <p:cNvSpPr/>
            <p:nvPr/>
          </p:nvSpPr>
          <p:spPr>
            <a:xfrm>
              <a:off x="4622400" y="5955480"/>
              <a:ext cx="332640" cy="468000"/>
            </a:xfrm>
            <a:custGeom>
              <a:avLst/>
              <a:gdLst/>
              <a:ahLst/>
              <a:rect l="l" t="t" r="r" b="b"/>
              <a:pathLst>
                <a:path w="379729" h="425450">
                  <a:moveTo>
                    <a:pt x="304546" y="0"/>
                  </a:moveTo>
                  <a:lnTo>
                    <a:pt x="361569" y="16256"/>
                  </a:lnTo>
                  <a:lnTo>
                    <a:pt x="368046" y="29337"/>
                  </a:lnTo>
                  <a:lnTo>
                    <a:pt x="366395" y="71628"/>
                  </a:lnTo>
                  <a:lnTo>
                    <a:pt x="376174" y="78232"/>
                  </a:lnTo>
                  <a:lnTo>
                    <a:pt x="374650" y="104267"/>
                  </a:lnTo>
                  <a:lnTo>
                    <a:pt x="379475" y="110744"/>
                  </a:lnTo>
                  <a:lnTo>
                    <a:pt x="379475" y="127127"/>
                  </a:lnTo>
                  <a:lnTo>
                    <a:pt x="371348" y="135255"/>
                  </a:lnTo>
                  <a:lnTo>
                    <a:pt x="366395" y="145034"/>
                  </a:lnTo>
                  <a:lnTo>
                    <a:pt x="361569" y="184086"/>
                  </a:lnTo>
                  <a:lnTo>
                    <a:pt x="346963" y="198755"/>
                  </a:lnTo>
                  <a:lnTo>
                    <a:pt x="346963" y="241109"/>
                  </a:lnTo>
                  <a:lnTo>
                    <a:pt x="128650" y="425196"/>
                  </a:lnTo>
                  <a:lnTo>
                    <a:pt x="110744" y="423570"/>
                  </a:lnTo>
                  <a:lnTo>
                    <a:pt x="0" y="382841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25"/>
            <p:cNvSpPr/>
            <p:nvPr/>
          </p:nvSpPr>
          <p:spPr>
            <a:xfrm>
              <a:off x="4469400" y="5864760"/>
              <a:ext cx="420840" cy="172440"/>
            </a:xfrm>
            <a:custGeom>
              <a:avLst/>
              <a:gdLst/>
              <a:ahLst/>
              <a:rect l="l" t="t" r="r" b="b"/>
              <a:pathLst>
                <a:path w="480695" h="156845">
                  <a:moveTo>
                    <a:pt x="0" y="156590"/>
                  </a:moveTo>
                  <a:lnTo>
                    <a:pt x="39570" y="94067"/>
                  </a:lnTo>
                  <a:lnTo>
                    <a:pt x="71455" y="67127"/>
                  </a:lnTo>
                  <a:lnTo>
                    <a:pt x="110296" y="43743"/>
                  </a:lnTo>
                  <a:lnTo>
                    <a:pt x="155260" y="24423"/>
                  </a:lnTo>
                  <a:lnTo>
                    <a:pt x="205513" y="9673"/>
                  </a:lnTo>
                  <a:lnTo>
                    <a:pt x="260223" y="0"/>
                  </a:lnTo>
                  <a:moveTo>
                    <a:pt x="215011" y="6477"/>
                  </a:moveTo>
                  <a:lnTo>
                    <a:pt x="480187" y="8115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26"/>
            <p:cNvSpPr/>
            <p:nvPr/>
          </p:nvSpPr>
          <p:spPr>
            <a:xfrm>
              <a:off x="3987000" y="4950360"/>
              <a:ext cx="787320" cy="815400"/>
            </a:xfrm>
            <a:custGeom>
              <a:avLst/>
              <a:gdLst/>
              <a:ahLst/>
              <a:rect l="l" t="t" r="r" b="b"/>
              <a:pathLst>
                <a:path w="898525" h="741045">
                  <a:moveTo>
                    <a:pt x="745871" y="512445"/>
                  </a:moveTo>
                  <a:lnTo>
                    <a:pt x="669671" y="512445"/>
                  </a:lnTo>
                  <a:lnTo>
                    <a:pt x="783971" y="741045"/>
                  </a:lnTo>
                  <a:lnTo>
                    <a:pt x="879221" y="550545"/>
                  </a:lnTo>
                  <a:lnTo>
                    <a:pt x="745871" y="550545"/>
                  </a:lnTo>
                  <a:lnTo>
                    <a:pt x="745871" y="512445"/>
                  </a:lnTo>
                  <a:close/>
                  <a:moveTo>
                    <a:pt x="745871" y="497078"/>
                  </a:moveTo>
                  <a:lnTo>
                    <a:pt x="745871" y="550545"/>
                  </a:lnTo>
                  <a:lnTo>
                    <a:pt x="822071" y="550545"/>
                  </a:lnTo>
                  <a:lnTo>
                    <a:pt x="822071" y="535178"/>
                  </a:lnTo>
                  <a:lnTo>
                    <a:pt x="783971" y="535178"/>
                  </a:lnTo>
                  <a:lnTo>
                    <a:pt x="745871" y="497078"/>
                  </a:lnTo>
                  <a:close/>
                  <a:moveTo>
                    <a:pt x="898271" y="512445"/>
                  </a:moveTo>
                  <a:lnTo>
                    <a:pt x="822071" y="512445"/>
                  </a:lnTo>
                  <a:lnTo>
                    <a:pt x="822071" y="550545"/>
                  </a:lnTo>
                  <a:lnTo>
                    <a:pt x="879221" y="550545"/>
                  </a:lnTo>
                  <a:lnTo>
                    <a:pt x="898271" y="512445"/>
                  </a:lnTo>
                  <a:close/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497078"/>
                  </a:lnTo>
                  <a:lnTo>
                    <a:pt x="79188" y="511925"/>
                  </a:lnTo>
                  <a:lnTo>
                    <a:pt x="87344" y="524033"/>
                  </a:lnTo>
                  <a:lnTo>
                    <a:pt x="99452" y="532189"/>
                  </a:lnTo>
                  <a:lnTo>
                    <a:pt x="114300" y="535178"/>
                  </a:lnTo>
                  <a:lnTo>
                    <a:pt x="681037" y="535178"/>
                  </a:lnTo>
                  <a:lnTo>
                    <a:pt x="669671" y="512445"/>
                  </a:lnTo>
                  <a:lnTo>
                    <a:pt x="745871" y="512445"/>
                  </a:lnTo>
                  <a:lnTo>
                    <a:pt x="745871" y="497078"/>
                  </a:lnTo>
                  <a:lnTo>
                    <a:pt x="152400" y="497078"/>
                  </a:lnTo>
                  <a:lnTo>
                    <a:pt x="114300" y="458978"/>
                  </a:lnTo>
                  <a:lnTo>
                    <a:pt x="152400" y="458978"/>
                  </a:lnTo>
                  <a:lnTo>
                    <a:pt x="152400" y="190500"/>
                  </a:lnTo>
                  <a:close/>
                  <a:moveTo>
                    <a:pt x="783971" y="458978"/>
                  </a:moveTo>
                  <a:lnTo>
                    <a:pt x="152400" y="458978"/>
                  </a:lnTo>
                  <a:lnTo>
                    <a:pt x="152400" y="497078"/>
                  </a:lnTo>
                  <a:lnTo>
                    <a:pt x="745871" y="497078"/>
                  </a:lnTo>
                  <a:lnTo>
                    <a:pt x="783971" y="535178"/>
                  </a:lnTo>
                  <a:lnTo>
                    <a:pt x="822071" y="535178"/>
                  </a:lnTo>
                  <a:lnTo>
                    <a:pt x="822071" y="497078"/>
                  </a:lnTo>
                  <a:lnTo>
                    <a:pt x="819064" y="482284"/>
                  </a:lnTo>
                  <a:lnTo>
                    <a:pt x="810879" y="470169"/>
                  </a:lnTo>
                  <a:lnTo>
                    <a:pt x="798764" y="461984"/>
                  </a:lnTo>
                  <a:lnTo>
                    <a:pt x="783971" y="458978"/>
                  </a:lnTo>
                  <a:close/>
                  <a:moveTo>
                    <a:pt x="152400" y="458978"/>
                  </a:moveTo>
                  <a:lnTo>
                    <a:pt x="114300" y="458978"/>
                  </a:lnTo>
                  <a:lnTo>
                    <a:pt x="152400" y="497078"/>
                  </a:lnTo>
                  <a:lnTo>
                    <a:pt x="152400" y="458978"/>
                  </a:lnTo>
                  <a:close/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3" name="object 40" descr=""/>
            <p:cNvPicPr/>
            <p:nvPr/>
          </p:nvPicPr>
          <p:blipFill>
            <a:blip r:embed="rId13"/>
            <a:stretch/>
          </p:blipFill>
          <p:spPr>
            <a:xfrm>
              <a:off x="2523240" y="1683360"/>
              <a:ext cx="2635920" cy="125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object 41" descr=""/>
            <p:cNvPicPr/>
            <p:nvPr/>
          </p:nvPicPr>
          <p:blipFill>
            <a:blip r:embed="rId14"/>
            <a:stretch/>
          </p:blipFill>
          <p:spPr>
            <a:xfrm>
              <a:off x="3257280" y="862920"/>
              <a:ext cx="1115280" cy="1401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5" name="CustomShape 27"/>
            <p:cNvSpPr/>
            <p:nvPr/>
          </p:nvSpPr>
          <p:spPr>
            <a:xfrm>
              <a:off x="3619800" y="2265120"/>
              <a:ext cx="386280" cy="1357920"/>
            </a:xfrm>
            <a:custGeom>
              <a:avLst/>
              <a:gdLst/>
              <a:ahLst/>
              <a:rect l="l" t="t" r="r" b="b"/>
              <a:pathLst>
                <a:path w="441325" h="1233170">
                  <a:moveTo>
                    <a:pt x="146050" y="794765"/>
                  </a:moveTo>
                  <a:lnTo>
                    <a:pt x="0" y="794765"/>
                  </a:lnTo>
                  <a:lnTo>
                    <a:pt x="219075" y="1232915"/>
                  </a:lnTo>
                  <a:lnTo>
                    <a:pt x="401637" y="867790"/>
                  </a:lnTo>
                  <a:lnTo>
                    <a:pt x="146050" y="867790"/>
                  </a:lnTo>
                  <a:lnTo>
                    <a:pt x="146050" y="794765"/>
                  </a:lnTo>
                  <a:close/>
                  <a:moveTo>
                    <a:pt x="148716" y="603219"/>
                  </a:moveTo>
                  <a:lnTo>
                    <a:pt x="146050" y="616458"/>
                  </a:lnTo>
                  <a:lnTo>
                    <a:pt x="146050" y="867790"/>
                  </a:lnTo>
                  <a:lnTo>
                    <a:pt x="292100" y="867790"/>
                  </a:lnTo>
                  <a:lnTo>
                    <a:pt x="292100" y="689483"/>
                  </a:lnTo>
                  <a:lnTo>
                    <a:pt x="219075" y="689483"/>
                  </a:lnTo>
                  <a:lnTo>
                    <a:pt x="292100" y="616458"/>
                  </a:lnTo>
                  <a:lnTo>
                    <a:pt x="148716" y="616458"/>
                  </a:lnTo>
                  <a:lnTo>
                    <a:pt x="148716" y="603219"/>
                  </a:lnTo>
                  <a:close/>
                  <a:moveTo>
                    <a:pt x="438150" y="794765"/>
                  </a:moveTo>
                  <a:lnTo>
                    <a:pt x="292100" y="794765"/>
                  </a:lnTo>
                  <a:lnTo>
                    <a:pt x="292100" y="867790"/>
                  </a:lnTo>
                  <a:lnTo>
                    <a:pt x="401637" y="867790"/>
                  </a:lnTo>
                  <a:lnTo>
                    <a:pt x="438150" y="794765"/>
                  </a:lnTo>
                  <a:close/>
                  <a:moveTo>
                    <a:pt x="292100" y="616458"/>
                  </a:moveTo>
                  <a:lnTo>
                    <a:pt x="219075" y="689483"/>
                  </a:lnTo>
                  <a:lnTo>
                    <a:pt x="221741" y="689483"/>
                  </a:lnTo>
                  <a:lnTo>
                    <a:pt x="250189" y="683734"/>
                  </a:lnTo>
                  <a:lnTo>
                    <a:pt x="273399" y="668067"/>
                  </a:lnTo>
                  <a:lnTo>
                    <a:pt x="289036" y="644852"/>
                  </a:lnTo>
                  <a:lnTo>
                    <a:pt x="292100" y="629672"/>
                  </a:lnTo>
                  <a:lnTo>
                    <a:pt x="292100" y="616458"/>
                  </a:lnTo>
                  <a:close/>
                  <a:moveTo>
                    <a:pt x="292100" y="629672"/>
                  </a:moveTo>
                  <a:lnTo>
                    <a:pt x="289036" y="644852"/>
                  </a:lnTo>
                  <a:lnTo>
                    <a:pt x="273399" y="668067"/>
                  </a:lnTo>
                  <a:lnTo>
                    <a:pt x="250189" y="683734"/>
                  </a:lnTo>
                  <a:lnTo>
                    <a:pt x="221741" y="689483"/>
                  </a:lnTo>
                  <a:lnTo>
                    <a:pt x="292100" y="689483"/>
                  </a:lnTo>
                  <a:lnTo>
                    <a:pt x="292100" y="629672"/>
                  </a:lnTo>
                  <a:close/>
                  <a:moveTo>
                    <a:pt x="294766" y="543433"/>
                  </a:moveTo>
                  <a:lnTo>
                    <a:pt x="221741" y="543433"/>
                  </a:lnTo>
                  <a:lnTo>
                    <a:pt x="148716" y="616458"/>
                  </a:lnTo>
                  <a:lnTo>
                    <a:pt x="292100" y="616458"/>
                  </a:lnTo>
                  <a:lnTo>
                    <a:pt x="292100" y="629672"/>
                  </a:lnTo>
                  <a:lnTo>
                    <a:pt x="294766" y="616458"/>
                  </a:lnTo>
                  <a:lnTo>
                    <a:pt x="294766" y="543433"/>
                  </a:lnTo>
                  <a:close/>
                  <a:moveTo>
                    <a:pt x="221741" y="543433"/>
                  </a:moveTo>
                  <a:lnTo>
                    <a:pt x="219075" y="543433"/>
                  </a:lnTo>
                  <a:lnTo>
                    <a:pt x="190626" y="549163"/>
                  </a:lnTo>
                  <a:lnTo>
                    <a:pt x="167417" y="564800"/>
                  </a:lnTo>
                  <a:lnTo>
                    <a:pt x="151780" y="588010"/>
                  </a:lnTo>
                  <a:lnTo>
                    <a:pt x="148716" y="603219"/>
                  </a:lnTo>
                  <a:lnTo>
                    <a:pt x="148716" y="616458"/>
                  </a:lnTo>
                  <a:lnTo>
                    <a:pt x="221741" y="543433"/>
                  </a:lnTo>
                  <a:close/>
                  <a:moveTo>
                    <a:pt x="294766" y="365125"/>
                  </a:moveTo>
                  <a:lnTo>
                    <a:pt x="148716" y="365125"/>
                  </a:lnTo>
                  <a:lnTo>
                    <a:pt x="148716" y="603219"/>
                  </a:lnTo>
                  <a:lnTo>
                    <a:pt x="151780" y="588010"/>
                  </a:lnTo>
                  <a:lnTo>
                    <a:pt x="167417" y="564800"/>
                  </a:lnTo>
                  <a:lnTo>
                    <a:pt x="190626" y="549163"/>
                  </a:lnTo>
                  <a:lnTo>
                    <a:pt x="219075" y="543433"/>
                  </a:lnTo>
                  <a:lnTo>
                    <a:pt x="294766" y="543433"/>
                  </a:lnTo>
                  <a:lnTo>
                    <a:pt x="294766" y="365125"/>
                  </a:lnTo>
                  <a:close/>
                  <a:moveTo>
                    <a:pt x="221741" y="0"/>
                  </a:moveTo>
                  <a:lnTo>
                    <a:pt x="2666" y="438150"/>
                  </a:lnTo>
                  <a:lnTo>
                    <a:pt x="148716" y="438150"/>
                  </a:lnTo>
                  <a:lnTo>
                    <a:pt x="148716" y="365125"/>
                  </a:lnTo>
                  <a:lnTo>
                    <a:pt x="404304" y="365125"/>
                  </a:lnTo>
                  <a:lnTo>
                    <a:pt x="221741" y="0"/>
                  </a:lnTo>
                  <a:close/>
                  <a:moveTo>
                    <a:pt x="404304" y="365125"/>
                  </a:moveTo>
                  <a:lnTo>
                    <a:pt x="294766" y="365125"/>
                  </a:lnTo>
                  <a:lnTo>
                    <a:pt x="294766" y="438150"/>
                  </a:lnTo>
                  <a:lnTo>
                    <a:pt x="440816" y="438150"/>
                  </a:lnTo>
                  <a:lnTo>
                    <a:pt x="404304" y="365125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6" name="object 43" descr=""/>
            <p:cNvPicPr/>
            <p:nvPr/>
          </p:nvPicPr>
          <p:blipFill>
            <a:blip r:embed="rId15"/>
            <a:stretch/>
          </p:blipFill>
          <p:spPr>
            <a:xfrm>
              <a:off x="2214720" y="2174400"/>
              <a:ext cx="259920" cy="326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7" name="CustomShape 28"/>
            <p:cNvSpPr/>
            <p:nvPr/>
          </p:nvSpPr>
          <p:spPr>
            <a:xfrm>
              <a:off x="2325600" y="344160"/>
              <a:ext cx="2977560" cy="551880"/>
            </a:xfrm>
            <a:custGeom>
              <a:avLst/>
              <a:gdLst/>
              <a:ahLst/>
              <a:rect l="l" t="t" r="r" b="b"/>
              <a:pathLst>
                <a:path w="3395979" h="501650">
                  <a:moveTo>
                    <a:pt x="3395472" y="0"/>
                  </a:moveTo>
                  <a:lnTo>
                    <a:pt x="0" y="0"/>
                  </a:lnTo>
                  <a:lnTo>
                    <a:pt x="0" y="501395"/>
                  </a:lnTo>
                  <a:lnTo>
                    <a:pt x="3395472" y="501395"/>
                  </a:lnTo>
                  <a:lnTo>
                    <a:pt x="3395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8" name="CustomShape 29"/>
          <p:cNvSpPr/>
          <p:nvPr/>
        </p:nvSpPr>
        <p:spPr>
          <a:xfrm>
            <a:off x="936000" y="6732360"/>
            <a:ext cx="628200" cy="17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сканеры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29" name="CustomShape 30"/>
          <p:cNvSpPr/>
          <p:nvPr/>
        </p:nvSpPr>
        <p:spPr>
          <a:xfrm>
            <a:off x="4056840" y="6757200"/>
            <a:ext cx="5234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2" strike="noStrike">
                <a:solidFill>
                  <a:srgbClr val="000000"/>
                </a:solidFill>
                <a:latin typeface="Candara"/>
                <a:ea typeface="DejaVu Sans"/>
              </a:rPr>
              <a:t>п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р</a:t>
            </a:r>
            <a:r>
              <a:rPr b="0" lang="ru-RU" sz="1050" spc="1" strike="noStrike">
                <a:solidFill>
                  <a:srgbClr val="000000"/>
                </a:solidFill>
                <a:latin typeface="Candara"/>
                <a:ea typeface="DejaVu Sans"/>
              </a:rPr>
              <a:t>и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н</a:t>
            </a:r>
            <a:r>
              <a:rPr b="0" lang="ru-RU" sz="1050" spc="1" strike="noStrike">
                <a:solidFill>
                  <a:srgbClr val="000000"/>
                </a:solidFill>
                <a:latin typeface="Candara"/>
                <a:ea typeface="DejaVu Sans"/>
              </a:rPr>
              <a:t>т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еры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30" name="CustomShape 31"/>
          <p:cNvSpPr/>
          <p:nvPr/>
        </p:nvSpPr>
        <p:spPr>
          <a:xfrm>
            <a:off x="2409120" y="236880"/>
            <a:ext cx="28119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0" lang="ru-RU" sz="1600" spc="-7" strike="noStrike">
                <a:solidFill>
                  <a:srgbClr val="000000"/>
                </a:solidFill>
                <a:latin typeface="Candara"/>
              </a:rPr>
              <a:t>УЧЕТНАЯ</a:t>
            </a:r>
            <a:r>
              <a:rPr b="0" lang="ru-RU" sz="1600" spc="9" strike="noStrike">
                <a:solidFill>
                  <a:srgbClr val="000000"/>
                </a:solidFill>
                <a:latin typeface="Candara"/>
              </a:rPr>
              <a:t> </a:t>
            </a:r>
            <a:r>
              <a:rPr b="0" lang="ru-RU" sz="1600" spc="-7" strike="noStrike">
                <a:solidFill>
                  <a:srgbClr val="000000"/>
                </a:solidFill>
                <a:latin typeface="Candara"/>
              </a:rPr>
              <a:t>СИСТЕМА</a:t>
            </a:r>
            <a:br/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(1С, Microsoft Dynamics, 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</a:rPr>
              <a:t>SAP,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Галактика,</a:t>
            </a:r>
            <a:r>
              <a:rPr b="0" lang="ru-RU" sz="1050" spc="-171" strike="noStrike">
                <a:solidFill>
                  <a:srgbClr val="000000"/>
                </a:solidFill>
                <a:latin typeface="Candara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MS 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</a:rPr>
              <a:t>SQL,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</a:rPr>
              <a:t>Excel)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31" name="Group 32"/>
          <p:cNvGrpSpPr/>
          <p:nvPr/>
        </p:nvGrpSpPr>
        <p:grpSpPr>
          <a:xfrm>
            <a:off x="2587680" y="4733640"/>
            <a:ext cx="2085840" cy="716400"/>
            <a:chOff x="2587680" y="4733640"/>
            <a:chExt cx="2085840" cy="716400"/>
          </a:xfrm>
        </p:grpSpPr>
        <p:pic>
          <p:nvPicPr>
            <p:cNvPr id="232" name="object 49" descr=""/>
            <p:cNvPicPr/>
            <p:nvPr/>
          </p:nvPicPr>
          <p:blipFill>
            <a:blip r:embed="rId16"/>
            <a:stretch/>
          </p:blipFill>
          <p:spPr>
            <a:xfrm>
              <a:off x="2587680" y="4733640"/>
              <a:ext cx="207720" cy="261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object 50" descr=""/>
            <p:cNvPicPr/>
            <p:nvPr/>
          </p:nvPicPr>
          <p:blipFill>
            <a:blip r:embed="rId17"/>
            <a:stretch/>
          </p:blipFill>
          <p:spPr>
            <a:xfrm>
              <a:off x="4171320" y="5157000"/>
              <a:ext cx="207720" cy="261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object 51" descr=""/>
            <p:cNvPicPr/>
            <p:nvPr/>
          </p:nvPicPr>
          <p:blipFill>
            <a:blip r:embed="rId18"/>
            <a:stretch/>
          </p:blipFill>
          <p:spPr>
            <a:xfrm>
              <a:off x="4412160" y="5121720"/>
              <a:ext cx="261360" cy="328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5" name="CustomShape 33"/>
          <p:cNvSpPr/>
          <p:nvPr/>
        </p:nvSpPr>
        <p:spPr>
          <a:xfrm>
            <a:off x="438480" y="2849760"/>
            <a:ext cx="5234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12" strike="noStrike">
                <a:solidFill>
                  <a:srgbClr val="000000"/>
                </a:solidFill>
                <a:latin typeface="Candara"/>
                <a:ea typeface="DejaVu Sans"/>
              </a:rPr>
              <a:t>п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р</a:t>
            </a:r>
            <a:r>
              <a:rPr b="0" lang="ru-RU" sz="1050" spc="1" strike="noStrike">
                <a:solidFill>
                  <a:srgbClr val="000000"/>
                </a:solidFill>
                <a:latin typeface="Candara"/>
                <a:ea typeface="DejaVu Sans"/>
              </a:rPr>
              <a:t>и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н</a:t>
            </a:r>
            <a:r>
              <a:rPr b="0" lang="ru-RU" sz="1050" spc="1" strike="noStrike">
                <a:solidFill>
                  <a:srgbClr val="000000"/>
                </a:solidFill>
                <a:latin typeface="Candara"/>
                <a:ea typeface="DejaVu Sans"/>
              </a:rPr>
              <a:t>т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еры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36" name="Group 34"/>
          <p:cNvGrpSpPr/>
          <p:nvPr/>
        </p:nvGrpSpPr>
        <p:grpSpPr>
          <a:xfrm>
            <a:off x="438480" y="1056240"/>
            <a:ext cx="2817000" cy="3648240"/>
            <a:chOff x="438480" y="1056240"/>
            <a:chExt cx="2817000" cy="3648240"/>
          </a:xfrm>
        </p:grpSpPr>
        <p:pic>
          <p:nvPicPr>
            <p:cNvPr id="237" name="object 54" descr=""/>
            <p:cNvPicPr/>
            <p:nvPr/>
          </p:nvPicPr>
          <p:blipFill>
            <a:blip r:embed="rId19"/>
            <a:stretch/>
          </p:blipFill>
          <p:spPr>
            <a:xfrm>
              <a:off x="2559600" y="4375800"/>
              <a:ext cx="261360" cy="328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8" name="CustomShape 35"/>
            <p:cNvSpPr/>
            <p:nvPr/>
          </p:nvSpPr>
          <p:spPr>
            <a:xfrm>
              <a:off x="1778040" y="1410840"/>
              <a:ext cx="1477440" cy="665280"/>
            </a:xfrm>
            <a:custGeom>
              <a:avLst/>
              <a:gdLst/>
              <a:ahLst/>
              <a:rect l="l" t="t" r="r" b="b"/>
              <a:pathLst>
                <a:path w="1685289" h="604519">
                  <a:moveTo>
                    <a:pt x="92075" y="327914"/>
                  </a:moveTo>
                  <a:lnTo>
                    <a:pt x="0" y="327914"/>
                  </a:lnTo>
                  <a:lnTo>
                    <a:pt x="138049" y="604139"/>
                  </a:lnTo>
                  <a:lnTo>
                    <a:pt x="253227" y="373888"/>
                  </a:lnTo>
                  <a:lnTo>
                    <a:pt x="92075" y="373888"/>
                  </a:lnTo>
                  <a:lnTo>
                    <a:pt x="92075" y="327914"/>
                  </a:lnTo>
                  <a:close/>
                  <a:moveTo>
                    <a:pt x="1409065" y="92075"/>
                  </a:moveTo>
                  <a:lnTo>
                    <a:pt x="138049" y="92075"/>
                  </a:lnTo>
                  <a:lnTo>
                    <a:pt x="120149" y="95706"/>
                  </a:lnTo>
                  <a:lnTo>
                    <a:pt x="105537" y="105600"/>
                  </a:lnTo>
                  <a:lnTo>
                    <a:pt x="95686" y="120257"/>
                  </a:lnTo>
                  <a:lnTo>
                    <a:pt x="92075" y="138176"/>
                  </a:lnTo>
                  <a:lnTo>
                    <a:pt x="92075" y="373888"/>
                  </a:lnTo>
                  <a:lnTo>
                    <a:pt x="184150" y="373888"/>
                  </a:lnTo>
                  <a:lnTo>
                    <a:pt x="184150" y="184150"/>
                  </a:lnTo>
                  <a:lnTo>
                    <a:pt x="138049" y="184150"/>
                  </a:lnTo>
                  <a:lnTo>
                    <a:pt x="184150" y="138176"/>
                  </a:lnTo>
                  <a:lnTo>
                    <a:pt x="1409065" y="138176"/>
                  </a:lnTo>
                  <a:lnTo>
                    <a:pt x="1409065" y="92075"/>
                  </a:lnTo>
                  <a:close/>
                  <a:moveTo>
                    <a:pt x="276225" y="327914"/>
                  </a:moveTo>
                  <a:lnTo>
                    <a:pt x="184150" y="327914"/>
                  </a:lnTo>
                  <a:lnTo>
                    <a:pt x="184150" y="373888"/>
                  </a:lnTo>
                  <a:lnTo>
                    <a:pt x="253227" y="373888"/>
                  </a:lnTo>
                  <a:lnTo>
                    <a:pt x="276225" y="327914"/>
                  </a:lnTo>
                  <a:close/>
                  <a:moveTo>
                    <a:pt x="1409065" y="0"/>
                  </a:moveTo>
                  <a:lnTo>
                    <a:pt x="1409065" y="276225"/>
                  </a:lnTo>
                  <a:lnTo>
                    <a:pt x="1593299" y="184150"/>
                  </a:lnTo>
                  <a:lnTo>
                    <a:pt x="1455166" y="184150"/>
                  </a:lnTo>
                  <a:lnTo>
                    <a:pt x="1455166" y="92075"/>
                  </a:lnTo>
                  <a:lnTo>
                    <a:pt x="1593130" y="92075"/>
                  </a:lnTo>
                  <a:lnTo>
                    <a:pt x="1409065" y="0"/>
                  </a:lnTo>
                  <a:close/>
                  <a:moveTo>
                    <a:pt x="184150" y="138176"/>
                  </a:moveTo>
                  <a:lnTo>
                    <a:pt x="138049" y="184150"/>
                  </a:lnTo>
                  <a:lnTo>
                    <a:pt x="184150" y="184150"/>
                  </a:lnTo>
                  <a:lnTo>
                    <a:pt x="184150" y="138176"/>
                  </a:lnTo>
                  <a:close/>
                  <a:moveTo>
                    <a:pt x="1409065" y="138176"/>
                  </a:moveTo>
                  <a:lnTo>
                    <a:pt x="184150" y="138176"/>
                  </a:lnTo>
                  <a:lnTo>
                    <a:pt x="184150" y="184150"/>
                  </a:lnTo>
                  <a:lnTo>
                    <a:pt x="1409065" y="184150"/>
                  </a:lnTo>
                  <a:lnTo>
                    <a:pt x="1409065" y="138176"/>
                  </a:lnTo>
                  <a:close/>
                  <a:moveTo>
                    <a:pt x="1593130" y="92075"/>
                  </a:moveTo>
                  <a:lnTo>
                    <a:pt x="1455166" y="92075"/>
                  </a:lnTo>
                  <a:lnTo>
                    <a:pt x="1455166" y="184150"/>
                  </a:lnTo>
                  <a:lnTo>
                    <a:pt x="1593299" y="184150"/>
                  </a:lnTo>
                  <a:lnTo>
                    <a:pt x="1685290" y="138176"/>
                  </a:lnTo>
                  <a:lnTo>
                    <a:pt x="1593130" y="92075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CustomShape 36"/>
            <p:cNvSpPr/>
            <p:nvPr/>
          </p:nvSpPr>
          <p:spPr>
            <a:xfrm>
              <a:off x="1324440" y="1056240"/>
              <a:ext cx="1748160" cy="441360"/>
            </a:xfrm>
            <a:custGeom>
              <a:avLst/>
              <a:gdLst/>
              <a:ahLst/>
              <a:rect l="l" t="t" r="r" b="b"/>
              <a:pathLst>
                <a:path w="1993900" h="401319">
                  <a:moveTo>
                    <a:pt x="1993391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993391" y="400812"/>
                  </a:lnTo>
                  <a:lnTo>
                    <a:pt x="1993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0" name="object 57" descr=""/>
            <p:cNvPicPr/>
            <p:nvPr/>
          </p:nvPicPr>
          <p:blipFill>
            <a:blip r:embed="rId20"/>
            <a:stretch/>
          </p:blipFill>
          <p:spPr>
            <a:xfrm>
              <a:off x="438480" y="1503000"/>
              <a:ext cx="551160" cy="64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1" name="CustomShape 37"/>
            <p:cNvSpPr/>
            <p:nvPr/>
          </p:nvSpPr>
          <p:spPr>
            <a:xfrm>
              <a:off x="635400" y="1616400"/>
              <a:ext cx="332640" cy="468000"/>
            </a:xfrm>
            <a:custGeom>
              <a:avLst/>
              <a:gdLst/>
              <a:ahLst/>
              <a:rect l="l" t="t" r="r" b="b"/>
              <a:pathLst>
                <a:path w="379730" h="425450">
                  <a:moveTo>
                    <a:pt x="304558" y="0"/>
                  </a:moveTo>
                  <a:lnTo>
                    <a:pt x="361556" y="16255"/>
                  </a:lnTo>
                  <a:lnTo>
                    <a:pt x="368071" y="29337"/>
                  </a:lnTo>
                  <a:lnTo>
                    <a:pt x="366445" y="71627"/>
                  </a:lnTo>
                  <a:lnTo>
                    <a:pt x="376224" y="78232"/>
                  </a:lnTo>
                  <a:lnTo>
                    <a:pt x="374586" y="104266"/>
                  </a:lnTo>
                  <a:lnTo>
                    <a:pt x="379475" y="110744"/>
                  </a:lnTo>
                  <a:lnTo>
                    <a:pt x="379475" y="127126"/>
                  </a:lnTo>
                  <a:lnTo>
                    <a:pt x="371335" y="135254"/>
                  </a:lnTo>
                  <a:lnTo>
                    <a:pt x="366445" y="145034"/>
                  </a:lnTo>
                  <a:lnTo>
                    <a:pt x="361556" y="184150"/>
                  </a:lnTo>
                  <a:lnTo>
                    <a:pt x="346900" y="198754"/>
                  </a:lnTo>
                  <a:lnTo>
                    <a:pt x="346900" y="241046"/>
                  </a:lnTo>
                  <a:lnTo>
                    <a:pt x="128663" y="425196"/>
                  </a:lnTo>
                  <a:lnTo>
                    <a:pt x="110743" y="423545"/>
                  </a:lnTo>
                  <a:lnTo>
                    <a:pt x="0" y="382777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CustomShape 38"/>
            <p:cNvSpPr/>
            <p:nvPr/>
          </p:nvSpPr>
          <p:spPr>
            <a:xfrm>
              <a:off x="482400" y="1526040"/>
              <a:ext cx="420840" cy="172080"/>
            </a:xfrm>
            <a:custGeom>
              <a:avLst/>
              <a:gdLst/>
              <a:ahLst/>
              <a:rect l="l" t="t" r="r" b="b"/>
              <a:pathLst>
                <a:path w="480694" h="156844">
                  <a:moveTo>
                    <a:pt x="0" y="156590"/>
                  </a:moveTo>
                  <a:lnTo>
                    <a:pt x="39582" y="94067"/>
                  </a:lnTo>
                  <a:lnTo>
                    <a:pt x="71473" y="67127"/>
                  </a:lnTo>
                  <a:lnTo>
                    <a:pt x="110316" y="43743"/>
                  </a:lnTo>
                  <a:lnTo>
                    <a:pt x="155279" y="24423"/>
                  </a:lnTo>
                  <a:lnTo>
                    <a:pt x="205526" y="9673"/>
                  </a:lnTo>
                  <a:lnTo>
                    <a:pt x="260222" y="0"/>
                  </a:lnTo>
                  <a:moveTo>
                    <a:pt x="213486" y="6476"/>
                  </a:moveTo>
                  <a:lnTo>
                    <a:pt x="480187" y="81152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39"/>
            <p:cNvSpPr/>
            <p:nvPr/>
          </p:nvSpPr>
          <p:spPr>
            <a:xfrm>
              <a:off x="876240" y="2449800"/>
              <a:ext cx="243360" cy="125280"/>
            </a:xfrm>
            <a:custGeom>
              <a:avLst/>
              <a:gdLst/>
              <a:ahLst/>
              <a:rect l="l" t="t" r="r" b="b"/>
              <a:pathLst>
                <a:path w="27813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  <a:moveTo>
                    <a:pt x="119761" y="57150"/>
                  </a:moveTo>
                  <a:lnTo>
                    <a:pt x="119761" y="57658"/>
                  </a:lnTo>
                  <a:lnTo>
                    <a:pt x="121258" y="65027"/>
                  </a:lnTo>
                  <a:lnTo>
                    <a:pt x="125342" y="71088"/>
                  </a:lnTo>
                  <a:lnTo>
                    <a:pt x="131398" y="75195"/>
                  </a:lnTo>
                  <a:lnTo>
                    <a:pt x="138811" y="76708"/>
                  </a:lnTo>
                  <a:lnTo>
                    <a:pt x="277622" y="76708"/>
                  </a:lnTo>
                  <a:lnTo>
                    <a:pt x="277622" y="76200"/>
                  </a:lnTo>
                  <a:lnTo>
                    <a:pt x="138811" y="76200"/>
                  </a:lnTo>
                  <a:lnTo>
                    <a:pt x="119761" y="57150"/>
                  </a:lnTo>
                  <a:close/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  <a:moveTo>
                    <a:pt x="138811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36320" y="76200"/>
                  </a:lnTo>
                  <a:lnTo>
                    <a:pt x="131398" y="75195"/>
                  </a:lnTo>
                  <a:lnTo>
                    <a:pt x="125342" y="71088"/>
                  </a:lnTo>
                  <a:lnTo>
                    <a:pt x="121258" y="65027"/>
                  </a:lnTo>
                  <a:lnTo>
                    <a:pt x="119761" y="57658"/>
                  </a:lnTo>
                  <a:lnTo>
                    <a:pt x="119761" y="57150"/>
                  </a:lnTo>
                  <a:lnTo>
                    <a:pt x="157352" y="57150"/>
                  </a:lnTo>
                  <a:lnTo>
                    <a:pt x="138811" y="38608"/>
                  </a:lnTo>
                  <a:lnTo>
                    <a:pt x="141332" y="38608"/>
                  </a:lnTo>
                  <a:lnTo>
                    <a:pt x="138811" y="38100"/>
                  </a:lnTo>
                  <a:close/>
                  <a:moveTo>
                    <a:pt x="157352" y="57150"/>
                  </a:moveTo>
                  <a:lnTo>
                    <a:pt x="119761" y="57150"/>
                  </a:lnTo>
                  <a:lnTo>
                    <a:pt x="138811" y="76200"/>
                  </a:lnTo>
                  <a:lnTo>
                    <a:pt x="277622" y="76200"/>
                  </a:lnTo>
                  <a:lnTo>
                    <a:pt x="277622" y="57658"/>
                  </a:lnTo>
                  <a:lnTo>
                    <a:pt x="157861" y="57658"/>
                  </a:lnTo>
                  <a:lnTo>
                    <a:pt x="157352" y="57150"/>
                  </a:lnTo>
                  <a:close/>
                  <a:moveTo>
                    <a:pt x="141332" y="38608"/>
                  </a:moveTo>
                  <a:lnTo>
                    <a:pt x="138811" y="38608"/>
                  </a:lnTo>
                  <a:lnTo>
                    <a:pt x="157861" y="57658"/>
                  </a:lnTo>
                  <a:lnTo>
                    <a:pt x="157861" y="57150"/>
                  </a:lnTo>
                  <a:lnTo>
                    <a:pt x="156364" y="49726"/>
                  </a:lnTo>
                  <a:lnTo>
                    <a:pt x="152284" y="43672"/>
                  </a:lnTo>
                  <a:lnTo>
                    <a:pt x="146229" y="39594"/>
                  </a:lnTo>
                  <a:lnTo>
                    <a:pt x="141332" y="38608"/>
                  </a:lnTo>
                  <a:close/>
                  <a:moveTo>
                    <a:pt x="277622" y="38608"/>
                  </a:moveTo>
                  <a:lnTo>
                    <a:pt x="141332" y="38608"/>
                  </a:lnTo>
                  <a:lnTo>
                    <a:pt x="146229" y="39594"/>
                  </a:lnTo>
                  <a:lnTo>
                    <a:pt x="152284" y="43672"/>
                  </a:lnTo>
                  <a:lnTo>
                    <a:pt x="156364" y="49726"/>
                  </a:lnTo>
                  <a:lnTo>
                    <a:pt x="157861" y="57150"/>
                  </a:lnTo>
                  <a:lnTo>
                    <a:pt x="157861" y="57658"/>
                  </a:lnTo>
                  <a:lnTo>
                    <a:pt x="277622" y="57658"/>
                  </a:lnTo>
                  <a:lnTo>
                    <a:pt x="277622" y="38608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4" name="CustomShape 40"/>
          <p:cNvSpPr/>
          <p:nvPr/>
        </p:nvSpPr>
        <p:spPr>
          <a:xfrm>
            <a:off x="1440000" y="1167480"/>
            <a:ext cx="1871640" cy="79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85"/>
              </a:spcBef>
            </a:pPr>
            <a:r>
              <a:rPr b="0" lang="ru-RU" sz="1000" spc="-7" strike="noStrike">
                <a:solidFill>
                  <a:srgbClr val="000000"/>
                </a:solidFill>
                <a:latin typeface="Candara"/>
                <a:ea typeface="DejaVu Sans"/>
              </a:rPr>
              <a:t>компоненты прямого доступа</a:t>
            </a:r>
            <a:endParaRPr b="0" lang="ru-RU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5"/>
              </a:spcBef>
            </a:pPr>
            <a:endParaRPr b="0" lang="ru-RU" sz="1000" spc="-1" strike="noStrike">
              <a:latin typeface="Arial"/>
            </a:endParaRPr>
          </a:p>
          <a:p>
            <a:pPr marL="660240">
              <a:lnSpc>
                <a:spcPct val="100000"/>
              </a:lnSpc>
              <a:spcBef>
                <a:spcPts val="85"/>
              </a:spcBef>
            </a:pPr>
            <a:r>
              <a:rPr b="0" lang="ru-RU" sz="1000" spc="-7" strike="noStrike">
                <a:solidFill>
                  <a:srgbClr val="000000"/>
                </a:solidFill>
                <a:latin typeface="Candara"/>
                <a:ea typeface="DejaVu Sans"/>
              </a:rPr>
              <a:t>через</a:t>
            </a:r>
            <a:r>
              <a:rPr b="0" lang="ru-RU" sz="1000" spc="-26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000000"/>
                </a:solidFill>
                <a:latin typeface="Candara"/>
                <a:ea typeface="DejaVu Sans"/>
              </a:rPr>
              <a:t>кредл/кабель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245" name="Group 41"/>
          <p:cNvGrpSpPr/>
          <p:nvPr/>
        </p:nvGrpSpPr>
        <p:grpSpPr>
          <a:xfrm>
            <a:off x="466200" y="2136600"/>
            <a:ext cx="2055600" cy="3324960"/>
            <a:chOff x="466200" y="2136600"/>
            <a:chExt cx="2055600" cy="3324960"/>
          </a:xfrm>
        </p:grpSpPr>
        <p:pic>
          <p:nvPicPr>
            <p:cNvPr id="246" name="object 63" descr=""/>
            <p:cNvPicPr/>
            <p:nvPr/>
          </p:nvPicPr>
          <p:blipFill>
            <a:blip r:embed="rId21"/>
            <a:stretch/>
          </p:blipFill>
          <p:spPr>
            <a:xfrm>
              <a:off x="2047320" y="5367960"/>
              <a:ext cx="82800" cy="93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7" name="CustomShape 42"/>
            <p:cNvSpPr/>
            <p:nvPr/>
          </p:nvSpPr>
          <p:spPr>
            <a:xfrm>
              <a:off x="1825920" y="2495160"/>
              <a:ext cx="145080" cy="68760"/>
            </a:xfrm>
            <a:custGeom>
              <a:avLst/>
              <a:gdLst/>
              <a:ahLst/>
              <a:rect l="l" t="t" r="r" b="b"/>
              <a:pathLst>
                <a:path w="166369" h="62864">
                  <a:moveTo>
                    <a:pt x="166116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166116" y="62484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43"/>
            <p:cNvSpPr/>
            <p:nvPr/>
          </p:nvSpPr>
          <p:spPr>
            <a:xfrm>
              <a:off x="1825920" y="2495160"/>
              <a:ext cx="145080" cy="68760"/>
            </a:xfrm>
            <a:custGeom>
              <a:avLst/>
              <a:gdLst/>
              <a:ahLst/>
              <a:rect l="l" t="t" r="r" b="b"/>
              <a:pathLst>
                <a:path w="166369" h="62864">
                  <a:moveTo>
                    <a:pt x="0" y="62484"/>
                  </a:moveTo>
                  <a:lnTo>
                    <a:pt x="166116" y="62484"/>
                  </a:lnTo>
                  <a:lnTo>
                    <a:pt x="16611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noFill/>
            <a:ln w="12600">
              <a:solidFill>
                <a:srgbClr val="181f0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CustomShape 44"/>
            <p:cNvSpPr/>
            <p:nvPr/>
          </p:nvSpPr>
          <p:spPr>
            <a:xfrm>
              <a:off x="1283040" y="3428640"/>
              <a:ext cx="1238760" cy="1163160"/>
            </a:xfrm>
            <a:custGeom>
              <a:avLst/>
              <a:gdLst/>
              <a:ahLst/>
              <a:rect l="l" t="t" r="r" b="b"/>
              <a:pathLst>
                <a:path w="1412875" h="1056639">
                  <a:moveTo>
                    <a:pt x="1340992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984376"/>
                  </a:lnTo>
                  <a:lnTo>
                    <a:pt x="5639" y="1012305"/>
                  </a:lnTo>
                  <a:lnTo>
                    <a:pt x="21018" y="1035113"/>
                  </a:lnTo>
                  <a:lnTo>
                    <a:pt x="43826" y="1050492"/>
                  </a:lnTo>
                  <a:lnTo>
                    <a:pt x="71754" y="1056131"/>
                  </a:lnTo>
                  <a:lnTo>
                    <a:pt x="1340992" y="1056131"/>
                  </a:lnTo>
                  <a:lnTo>
                    <a:pt x="1368921" y="1050492"/>
                  </a:lnTo>
                  <a:lnTo>
                    <a:pt x="1391729" y="1035113"/>
                  </a:lnTo>
                  <a:lnTo>
                    <a:pt x="1407108" y="1012305"/>
                  </a:lnTo>
                  <a:lnTo>
                    <a:pt x="1412748" y="984376"/>
                  </a:lnTo>
                  <a:lnTo>
                    <a:pt x="1412748" y="71754"/>
                  </a:lnTo>
                  <a:lnTo>
                    <a:pt x="1407108" y="43826"/>
                  </a:lnTo>
                  <a:lnTo>
                    <a:pt x="1391729" y="21018"/>
                  </a:lnTo>
                  <a:lnTo>
                    <a:pt x="1368921" y="5639"/>
                  </a:lnTo>
                  <a:lnTo>
                    <a:pt x="1340992" y="0"/>
                  </a:lnTo>
                  <a:close/>
                </a:path>
              </a:pathLst>
            </a:custGeom>
            <a:solidFill>
              <a:srgbClr val="faaec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0" name="object 67" descr=""/>
            <p:cNvPicPr/>
            <p:nvPr/>
          </p:nvPicPr>
          <p:blipFill>
            <a:blip r:embed="rId22"/>
            <a:stretch/>
          </p:blipFill>
          <p:spPr>
            <a:xfrm>
              <a:off x="1754640" y="3465720"/>
              <a:ext cx="317880" cy="759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1" name="object 68" descr=""/>
            <p:cNvPicPr/>
            <p:nvPr/>
          </p:nvPicPr>
          <p:blipFill>
            <a:blip r:embed="rId23"/>
            <a:stretch/>
          </p:blipFill>
          <p:spPr>
            <a:xfrm>
              <a:off x="516240" y="2136600"/>
              <a:ext cx="404640" cy="673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2" name="object 69" descr=""/>
            <p:cNvPicPr/>
            <p:nvPr/>
          </p:nvPicPr>
          <p:blipFill>
            <a:blip r:embed="rId24"/>
            <a:stretch/>
          </p:blipFill>
          <p:spPr>
            <a:xfrm>
              <a:off x="721440" y="2182320"/>
              <a:ext cx="69480" cy="10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object 70" descr=""/>
            <p:cNvPicPr/>
            <p:nvPr/>
          </p:nvPicPr>
          <p:blipFill>
            <a:blip r:embed="rId25"/>
            <a:stretch/>
          </p:blipFill>
          <p:spPr>
            <a:xfrm>
              <a:off x="520920" y="2402280"/>
              <a:ext cx="297360" cy="421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4" name="CustomShape 45"/>
            <p:cNvSpPr/>
            <p:nvPr/>
          </p:nvSpPr>
          <p:spPr>
            <a:xfrm>
              <a:off x="574560" y="2700000"/>
              <a:ext cx="133560" cy="54360"/>
            </a:xfrm>
            <a:custGeom>
              <a:avLst/>
              <a:gdLst/>
              <a:ahLst/>
              <a:rect l="l" t="t" r="r" b="b"/>
              <a:pathLst>
                <a:path w="153034" h="50164">
                  <a:moveTo>
                    <a:pt x="152742" y="50037"/>
                  </a:move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CustomShape 46"/>
            <p:cNvSpPr/>
            <p:nvPr/>
          </p:nvSpPr>
          <p:spPr>
            <a:xfrm>
              <a:off x="574920" y="2513880"/>
              <a:ext cx="25920" cy="192240"/>
            </a:xfrm>
            <a:custGeom>
              <a:avLst/>
              <a:gdLst/>
              <a:ahLst/>
              <a:rect l="l" t="t" r="r" b="b"/>
              <a:pathLst>
                <a:path w="30479" h="175260">
                  <a:moveTo>
                    <a:pt x="30176" y="0"/>
                  </a:moveTo>
                  <a:lnTo>
                    <a:pt x="14566" y="41028"/>
                  </a:lnTo>
                  <a:lnTo>
                    <a:pt x="4467" y="84391"/>
                  </a:lnTo>
                  <a:lnTo>
                    <a:pt x="0" y="129373"/>
                  </a:lnTo>
                  <a:lnTo>
                    <a:pt x="1284" y="17526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6" name="object 73" descr=""/>
            <p:cNvPicPr/>
            <p:nvPr/>
          </p:nvPicPr>
          <p:blipFill>
            <a:blip r:embed="rId26"/>
            <a:stretch/>
          </p:blipFill>
          <p:spPr>
            <a:xfrm>
              <a:off x="466200" y="3445560"/>
              <a:ext cx="452520" cy="567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7" name="CustomShape 47"/>
          <p:cNvSpPr/>
          <p:nvPr/>
        </p:nvSpPr>
        <p:spPr>
          <a:xfrm>
            <a:off x="384480" y="4079880"/>
            <a:ext cx="608040" cy="49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21040" indent="-20808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м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о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бильн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ы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й  ККМ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58" name="CustomShape 48"/>
          <p:cNvSpPr/>
          <p:nvPr/>
        </p:nvSpPr>
        <p:spPr>
          <a:xfrm>
            <a:off x="1298520" y="4252320"/>
            <a:ext cx="1202400" cy="49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клиент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r>
              <a:rPr b="1" lang="ru-RU" sz="1050" spc="-97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SMARTS</a:t>
            </a:r>
            <a:endParaRPr b="0" lang="ru-RU" sz="1050" spc="-1" strike="noStrike">
              <a:latin typeface="Arial"/>
            </a:endParaRPr>
          </a:p>
          <a:p>
            <a:pPr marL="29880"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для</a:t>
            </a:r>
            <a:r>
              <a:rPr b="0" lang="ru-RU" sz="1050" spc="-32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Android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59" name="Group 49"/>
          <p:cNvGrpSpPr/>
          <p:nvPr/>
        </p:nvGrpSpPr>
        <p:grpSpPr>
          <a:xfrm>
            <a:off x="886680" y="1505880"/>
            <a:ext cx="2488680" cy="4235760"/>
            <a:chOff x="886680" y="1505880"/>
            <a:chExt cx="2488680" cy="4235760"/>
          </a:xfrm>
        </p:grpSpPr>
        <p:sp>
          <p:nvSpPr>
            <p:cNvPr id="260" name="CustomShape 50"/>
            <p:cNvSpPr/>
            <p:nvPr/>
          </p:nvSpPr>
          <p:spPr>
            <a:xfrm>
              <a:off x="1125360" y="1505880"/>
              <a:ext cx="360" cy="4235760"/>
            </a:xfrm>
            <a:custGeom>
              <a:avLst/>
              <a:gdLst/>
              <a:ahLst/>
              <a:rect l="l" t="t" r="r" b="b"/>
              <a:pathLst>
                <a:path w="0" h="3844925">
                  <a:moveTo>
                    <a:pt x="0" y="435863"/>
                  </a:moveTo>
                  <a:lnTo>
                    <a:pt x="0" y="3844544"/>
                  </a:lnTo>
                  <a:moveTo>
                    <a:pt x="0" y="0"/>
                  </a:moveTo>
                  <a:lnTo>
                    <a:pt x="0" y="291084"/>
                  </a:lnTo>
                </a:path>
              </a:pathLst>
            </a:custGeom>
            <a:noFill/>
            <a:ln w="86040">
              <a:solidFill>
                <a:srgbClr val="50b4c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CustomShape 51"/>
            <p:cNvSpPr/>
            <p:nvPr/>
          </p:nvSpPr>
          <p:spPr>
            <a:xfrm>
              <a:off x="886680" y="1689120"/>
              <a:ext cx="257400" cy="2110320"/>
            </a:xfrm>
            <a:custGeom>
              <a:avLst/>
              <a:gdLst/>
              <a:ahLst/>
              <a:rect l="l" t="t" r="r" b="b"/>
              <a:pathLst>
                <a:path w="294640" h="1915795">
                  <a:moveTo>
                    <a:pt x="277622" y="38608"/>
                  </a:moveTo>
                  <a:lnTo>
                    <a:pt x="141325" y="38608"/>
                  </a:lnTo>
                  <a:lnTo>
                    <a:pt x="138811" y="38100"/>
                  </a:ln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36309" y="76200"/>
                  </a:lnTo>
                  <a:lnTo>
                    <a:pt x="138811" y="76708"/>
                  </a:lnTo>
                  <a:lnTo>
                    <a:pt x="277622" y="76708"/>
                  </a:lnTo>
                  <a:lnTo>
                    <a:pt x="277622" y="76200"/>
                  </a:lnTo>
                  <a:lnTo>
                    <a:pt x="277622" y="57658"/>
                  </a:lnTo>
                  <a:lnTo>
                    <a:pt x="277622" y="38608"/>
                  </a:lnTo>
                  <a:close/>
                  <a:moveTo>
                    <a:pt x="294386" y="1839976"/>
                  </a:moveTo>
                  <a:lnTo>
                    <a:pt x="158089" y="1839976"/>
                  </a:lnTo>
                  <a:lnTo>
                    <a:pt x="155575" y="1839468"/>
                  </a:lnTo>
                  <a:lnTo>
                    <a:pt x="131064" y="1839468"/>
                  </a:lnTo>
                  <a:lnTo>
                    <a:pt x="131064" y="1801368"/>
                  </a:lnTo>
                  <a:lnTo>
                    <a:pt x="16764" y="1858518"/>
                  </a:lnTo>
                  <a:lnTo>
                    <a:pt x="131064" y="1915668"/>
                  </a:lnTo>
                  <a:lnTo>
                    <a:pt x="131064" y="1877568"/>
                  </a:lnTo>
                  <a:lnTo>
                    <a:pt x="153073" y="1877568"/>
                  </a:lnTo>
                  <a:lnTo>
                    <a:pt x="155575" y="1878076"/>
                  </a:lnTo>
                  <a:lnTo>
                    <a:pt x="294386" y="1878076"/>
                  </a:lnTo>
                  <a:lnTo>
                    <a:pt x="294386" y="1877568"/>
                  </a:lnTo>
                  <a:lnTo>
                    <a:pt x="294386" y="1859026"/>
                  </a:lnTo>
                  <a:lnTo>
                    <a:pt x="294386" y="1839976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2" name="object 79" descr=""/>
            <p:cNvPicPr/>
            <p:nvPr/>
          </p:nvPicPr>
          <p:blipFill>
            <a:blip r:embed="rId27"/>
            <a:stretch/>
          </p:blipFill>
          <p:spPr>
            <a:xfrm>
              <a:off x="1020960" y="2115720"/>
              <a:ext cx="217080" cy="271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3" name="object 80" descr=""/>
            <p:cNvPicPr/>
            <p:nvPr/>
          </p:nvPicPr>
          <p:blipFill>
            <a:blip r:embed="rId28"/>
            <a:stretch/>
          </p:blipFill>
          <p:spPr>
            <a:xfrm>
              <a:off x="1018440" y="1764720"/>
              <a:ext cx="228960" cy="28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4" name="CustomShape 52"/>
            <p:cNvSpPr/>
            <p:nvPr/>
          </p:nvSpPr>
          <p:spPr>
            <a:xfrm>
              <a:off x="2072880" y="3719520"/>
              <a:ext cx="1302480" cy="476280"/>
            </a:xfrm>
            <a:custGeom>
              <a:avLst/>
              <a:gdLst/>
              <a:ahLst/>
              <a:rect l="l" t="t" r="r" b="b"/>
              <a:pathLst>
                <a:path w="1485900" h="433070">
                  <a:moveTo>
                    <a:pt x="1257173" y="204088"/>
                  </a:moveTo>
                  <a:lnTo>
                    <a:pt x="1257173" y="432688"/>
                  </a:lnTo>
                  <a:lnTo>
                    <a:pt x="1409573" y="356488"/>
                  </a:lnTo>
                  <a:lnTo>
                    <a:pt x="1295273" y="356488"/>
                  </a:lnTo>
                  <a:lnTo>
                    <a:pt x="1295273" y="280288"/>
                  </a:lnTo>
                  <a:lnTo>
                    <a:pt x="1409573" y="280288"/>
                  </a:lnTo>
                  <a:lnTo>
                    <a:pt x="1257173" y="204088"/>
                  </a:lnTo>
                  <a:close/>
                  <a:moveTo>
                    <a:pt x="406907" y="114300"/>
                  </a:moveTo>
                  <a:lnTo>
                    <a:pt x="406907" y="318388"/>
                  </a:lnTo>
                  <a:lnTo>
                    <a:pt x="409896" y="333236"/>
                  </a:lnTo>
                  <a:lnTo>
                    <a:pt x="418052" y="345344"/>
                  </a:lnTo>
                  <a:lnTo>
                    <a:pt x="430160" y="353500"/>
                  </a:lnTo>
                  <a:lnTo>
                    <a:pt x="445007" y="356488"/>
                  </a:lnTo>
                  <a:lnTo>
                    <a:pt x="1257173" y="356488"/>
                  </a:lnTo>
                  <a:lnTo>
                    <a:pt x="1257173" y="318388"/>
                  </a:lnTo>
                  <a:lnTo>
                    <a:pt x="483107" y="318388"/>
                  </a:lnTo>
                  <a:lnTo>
                    <a:pt x="445007" y="280288"/>
                  </a:lnTo>
                  <a:lnTo>
                    <a:pt x="483107" y="280288"/>
                  </a:lnTo>
                  <a:lnTo>
                    <a:pt x="483107" y="152400"/>
                  </a:lnTo>
                  <a:lnTo>
                    <a:pt x="445007" y="152400"/>
                  </a:lnTo>
                  <a:lnTo>
                    <a:pt x="406907" y="114300"/>
                  </a:lnTo>
                  <a:close/>
                  <a:moveTo>
                    <a:pt x="1409573" y="280288"/>
                  </a:moveTo>
                  <a:lnTo>
                    <a:pt x="1295273" y="280288"/>
                  </a:lnTo>
                  <a:lnTo>
                    <a:pt x="1295273" y="356488"/>
                  </a:lnTo>
                  <a:lnTo>
                    <a:pt x="1409573" y="356488"/>
                  </a:lnTo>
                  <a:lnTo>
                    <a:pt x="1485773" y="318388"/>
                  </a:lnTo>
                  <a:lnTo>
                    <a:pt x="1409573" y="280288"/>
                  </a:lnTo>
                  <a:close/>
                  <a:moveTo>
                    <a:pt x="483107" y="280288"/>
                  </a:moveTo>
                  <a:lnTo>
                    <a:pt x="445007" y="280288"/>
                  </a:lnTo>
                  <a:lnTo>
                    <a:pt x="483107" y="318388"/>
                  </a:lnTo>
                  <a:lnTo>
                    <a:pt x="483107" y="280288"/>
                  </a:lnTo>
                  <a:close/>
                  <a:moveTo>
                    <a:pt x="1257173" y="280288"/>
                  </a:moveTo>
                  <a:lnTo>
                    <a:pt x="483107" y="280288"/>
                  </a:lnTo>
                  <a:lnTo>
                    <a:pt x="483107" y="318388"/>
                  </a:lnTo>
                  <a:lnTo>
                    <a:pt x="1257173" y="318388"/>
                  </a:lnTo>
                  <a:lnTo>
                    <a:pt x="1257173" y="280288"/>
                  </a:lnTo>
                  <a:close/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  <a:moveTo>
                    <a:pt x="445007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406907" y="152400"/>
                  </a:lnTo>
                  <a:lnTo>
                    <a:pt x="406907" y="114300"/>
                  </a:lnTo>
                  <a:lnTo>
                    <a:pt x="483107" y="114300"/>
                  </a:lnTo>
                  <a:lnTo>
                    <a:pt x="480119" y="99452"/>
                  </a:lnTo>
                  <a:lnTo>
                    <a:pt x="471963" y="87344"/>
                  </a:lnTo>
                  <a:lnTo>
                    <a:pt x="459855" y="79188"/>
                  </a:lnTo>
                  <a:lnTo>
                    <a:pt x="445007" y="76200"/>
                  </a:lnTo>
                  <a:close/>
                  <a:moveTo>
                    <a:pt x="483107" y="114300"/>
                  </a:moveTo>
                  <a:lnTo>
                    <a:pt x="406907" y="114300"/>
                  </a:lnTo>
                  <a:lnTo>
                    <a:pt x="445007" y="152400"/>
                  </a:lnTo>
                  <a:lnTo>
                    <a:pt x="483107" y="152400"/>
                  </a:lnTo>
                  <a:lnTo>
                    <a:pt x="483107" y="11430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5" name="CustomShape 53"/>
          <p:cNvSpPr/>
          <p:nvPr/>
        </p:nvSpPr>
        <p:spPr>
          <a:xfrm>
            <a:off x="1314000" y="5472000"/>
            <a:ext cx="1370520" cy="6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клиент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r>
              <a:rPr b="1" lang="ru-RU" sz="1050" spc="-66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SMARTS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для киоска</a:t>
            </a:r>
            <a:r>
              <a:rPr b="0" lang="ru-RU" sz="1050" spc="-72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(прайс-чекера)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266" name="object 8" descr=""/>
          <p:cNvPicPr/>
          <p:nvPr/>
        </p:nvPicPr>
        <p:blipFill>
          <a:blip r:embed="rId29"/>
          <a:stretch/>
        </p:blipFill>
        <p:spPr>
          <a:xfrm>
            <a:off x="9312840" y="6599520"/>
            <a:ext cx="1380240" cy="88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768000" y="0"/>
            <a:ext cx="3925080" cy="75560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"/>
          <p:cNvSpPr/>
          <p:nvPr/>
        </p:nvSpPr>
        <p:spPr>
          <a:xfrm>
            <a:off x="7416000" y="1339920"/>
            <a:ext cx="3095640" cy="41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3240" bIns="0">
            <a:spAutoFit/>
          </a:bodyPr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4000" spc="-86" strike="noStrike">
                <a:solidFill>
                  <a:srgbClr val="ffffff"/>
                </a:solidFill>
                <a:latin typeface="Calibri Light"/>
                <a:ea typeface="DejaVu Sans"/>
              </a:rPr>
              <a:t>Все </a:t>
            </a:r>
            <a:r>
              <a:rPr b="0" lang="ru-RU" sz="4000" spc="-106" strike="noStrike">
                <a:solidFill>
                  <a:srgbClr val="ffffff"/>
                </a:solidFill>
                <a:latin typeface="Calibri Light"/>
                <a:ea typeface="DejaVu Sans"/>
              </a:rPr>
              <a:t>нужные ОС</a:t>
            </a:r>
            <a:r>
              <a:rPr b="0" lang="ru-RU" sz="4000" spc="-497" strike="noStrike">
                <a:solidFill>
                  <a:srgbClr val="ffffff"/>
                </a:solidFill>
                <a:latin typeface="Calibri Light"/>
                <a:ea typeface="DejaVu Sans"/>
              </a:rPr>
              <a:t> </a:t>
            </a:r>
            <a:endParaRPr b="0" lang="ru-RU" sz="4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12" strike="noStrike">
                <a:solidFill>
                  <a:srgbClr val="252525"/>
                </a:solidFill>
                <a:latin typeface="Calibri Light"/>
                <a:ea typeface="DejaVu Sans"/>
              </a:rPr>
              <a:t>Android 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Windows</a:t>
            </a:r>
            <a:r>
              <a:rPr b="0" lang="ru-RU" sz="1800" spc="-7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Mobile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Windows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7 / 8 /</a:t>
            </a:r>
            <a:r>
              <a:rPr b="0" lang="ru-RU" sz="1800" spc="-60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10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Windows</a:t>
            </a:r>
            <a:r>
              <a:rPr b="0" lang="ru-RU" sz="1800" spc="1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CE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7328520" y="4198320"/>
            <a:ext cx="155304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0" name="Group 4"/>
          <p:cNvGrpSpPr/>
          <p:nvPr/>
        </p:nvGrpSpPr>
        <p:grpSpPr>
          <a:xfrm>
            <a:off x="2207520" y="2794680"/>
            <a:ext cx="480600" cy="1498320"/>
            <a:chOff x="2207520" y="2794680"/>
            <a:chExt cx="480600" cy="1498320"/>
          </a:xfrm>
        </p:grpSpPr>
        <p:pic>
          <p:nvPicPr>
            <p:cNvPr id="271" name="object 5" descr=""/>
            <p:cNvPicPr/>
            <p:nvPr/>
          </p:nvPicPr>
          <p:blipFill>
            <a:blip r:embed="rId1"/>
            <a:stretch/>
          </p:blipFill>
          <p:spPr>
            <a:xfrm>
              <a:off x="2207520" y="2794680"/>
              <a:ext cx="480600" cy="1498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2" name="CustomShape 5"/>
            <p:cNvSpPr/>
            <p:nvPr/>
          </p:nvSpPr>
          <p:spPr>
            <a:xfrm>
              <a:off x="2288160" y="2946600"/>
              <a:ext cx="311040" cy="525240"/>
            </a:xfrm>
            <a:custGeom>
              <a:avLst/>
              <a:gdLst/>
              <a:ahLst/>
              <a:rect l="l" t="t" r="r" b="b"/>
              <a:pathLst>
                <a:path w="355600" h="477519">
                  <a:moveTo>
                    <a:pt x="351281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8508"/>
                  </a:lnTo>
                  <a:lnTo>
                    <a:pt x="0" y="473201"/>
                  </a:lnTo>
                  <a:lnTo>
                    <a:pt x="3810" y="477012"/>
                  </a:lnTo>
                  <a:lnTo>
                    <a:pt x="351281" y="477012"/>
                  </a:lnTo>
                  <a:lnTo>
                    <a:pt x="355092" y="473201"/>
                  </a:lnTo>
                  <a:lnTo>
                    <a:pt x="355092" y="3809"/>
                  </a:lnTo>
                  <a:lnTo>
                    <a:pt x="351281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6"/>
            <p:cNvSpPr/>
            <p:nvPr/>
          </p:nvSpPr>
          <p:spPr>
            <a:xfrm>
              <a:off x="2288160" y="2946600"/>
              <a:ext cx="311040" cy="525240"/>
            </a:xfrm>
            <a:custGeom>
              <a:avLst/>
              <a:gdLst/>
              <a:ahLst/>
              <a:rect l="l" t="t" r="r" b="b"/>
              <a:pathLst>
                <a:path w="355600" h="477519">
                  <a:moveTo>
                    <a:pt x="0" y="8508"/>
                  </a:moveTo>
                  <a:lnTo>
                    <a:pt x="0" y="3809"/>
                  </a:lnTo>
                  <a:lnTo>
                    <a:pt x="3810" y="0"/>
                  </a:lnTo>
                  <a:lnTo>
                    <a:pt x="8509" y="0"/>
                  </a:lnTo>
                  <a:lnTo>
                    <a:pt x="346582" y="0"/>
                  </a:lnTo>
                  <a:lnTo>
                    <a:pt x="351281" y="0"/>
                  </a:lnTo>
                  <a:lnTo>
                    <a:pt x="355092" y="3809"/>
                  </a:lnTo>
                  <a:lnTo>
                    <a:pt x="355092" y="8508"/>
                  </a:lnTo>
                  <a:lnTo>
                    <a:pt x="355092" y="468502"/>
                  </a:lnTo>
                  <a:lnTo>
                    <a:pt x="355092" y="473201"/>
                  </a:lnTo>
                  <a:lnTo>
                    <a:pt x="351281" y="477012"/>
                  </a:lnTo>
                  <a:lnTo>
                    <a:pt x="346582" y="477012"/>
                  </a:lnTo>
                  <a:lnTo>
                    <a:pt x="8509" y="477012"/>
                  </a:lnTo>
                  <a:lnTo>
                    <a:pt x="3810" y="477012"/>
                  </a:lnTo>
                  <a:lnTo>
                    <a:pt x="0" y="473201"/>
                  </a:lnTo>
                  <a:lnTo>
                    <a:pt x="0" y="468502"/>
                  </a:lnTo>
                  <a:lnTo>
                    <a:pt x="0" y="8508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7"/>
            <p:cNvSpPr/>
            <p:nvPr/>
          </p:nvSpPr>
          <p:spPr>
            <a:xfrm>
              <a:off x="2324520" y="3576600"/>
              <a:ext cx="246240" cy="115200"/>
            </a:xfrm>
            <a:custGeom>
              <a:avLst/>
              <a:gdLst/>
              <a:ahLst/>
              <a:rect l="l" t="t" r="r" b="b"/>
              <a:pathLst>
                <a:path w="281939" h="105410">
                  <a:moveTo>
                    <a:pt x="28193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281939" y="105155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8"/>
            <p:cNvSpPr/>
            <p:nvPr/>
          </p:nvSpPr>
          <p:spPr>
            <a:xfrm>
              <a:off x="2324520" y="3576600"/>
              <a:ext cx="246240" cy="115200"/>
            </a:xfrm>
            <a:custGeom>
              <a:avLst/>
              <a:gdLst/>
              <a:ahLst/>
              <a:rect l="l" t="t" r="r" b="b"/>
              <a:pathLst>
                <a:path w="281939" h="105410">
                  <a:moveTo>
                    <a:pt x="0" y="105155"/>
                  </a:moveTo>
                  <a:lnTo>
                    <a:pt x="281939" y="105155"/>
                  </a:lnTo>
                  <a:lnTo>
                    <a:pt x="281939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noFill/>
            <a:ln w="12600">
              <a:solidFill>
                <a:srgbClr val="181f0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6" name="CustomShape 9"/>
          <p:cNvSpPr/>
          <p:nvPr/>
        </p:nvSpPr>
        <p:spPr>
          <a:xfrm>
            <a:off x="2028600" y="4365360"/>
            <a:ext cx="8485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Windows</a:t>
            </a:r>
            <a:r>
              <a:rPr b="0" lang="ru-RU" sz="1050" spc="-86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Mobile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77" name="Group 10"/>
          <p:cNvGrpSpPr/>
          <p:nvPr/>
        </p:nvGrpSpPr>
        <p:grpSpPr>
          <a:xfrm>
            <a:off x="3395160" y="2782800"/>
            <a:ext cx="1107360" cy="1477440"/>
            <a:chOff x="3395160" y="2782800"/>
            <a:chExt cx="1107360" cy="1477440"/>
          </a:xfrm>
        </p:grpSpPr>
        <p:pic>
          <p:nvPicPr>
            <p:cNvPr id="278" name="object 12" descr=""/>
            <p:cNvPicPr/>
            <p:nvPr/>
          </p:nvPicPr>
          <p:blipFill>
            <a:blip r:embed="rId2"/>
            <a:stretch/>
          </p:blipFill>
          <p:spPr>
            <a:xfrm>
              <a:off x="3395160" y="2782800"/>
              <a:ext cx="1107360" cy="1477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9" name="CustomShape 11"/>
            <p:cNvSpPr/>
            <p:nvPr/>
          </p:nvSpPr>
          <p:spPr>
            <a:xfrm>
              <a:off x="3506040" y="2984040"/>
              <a:ext cx="863280" cy="912960"/>
            </a:xfrm>
            <a:custGeom>
              <a:avLst/>
              <a:gdLst/>
              <a:ahLst/>
              <a:rect l="l" t="t" r="r" b="b"/>
              <a:pathLst>
                <a:path w="984885" h="829310">
                  <a:moveTo>
                    <a:pt x="964819" y="0"/>
                  </a:moveTo>
                  <a:lnTo>
                    <a:pt x="19685" y="0"/>
                  </a:lnTo>
                  <a:lnTo>
                    <a:pt x="12055" y="1557"/>
                  </a:lnTo>
                  <a:lnTo>
                    <a:pt x="5794" y="5794"/>
                  </a:lnTo>
                  <a:lnTo>
                    <a:pt x="1557" y="12055"/>
                  </a:lnTo>
                  <a:lnTo>
                    <a:pt x="0" y="19685"/>
                  </a:lnTo>
                  <a:lnTo>
                    <a:pt x="0" y="809371"/>
                  </a:lnTo>
                  <a:lnTo>
                    <a:pt x="1557" y="817000"/>
                  </a:lnTo>
                  <a:lnTo>
                    <a:pt x="5794" y="823261"/>
                  </a:lnTo>
                  <a:lnTo>
                    <a:pt x="12055" y="827498"/>
                  </a:lnTo>
                  <a:lnTo>
                    <a:pt x="19685" y="829055"/>
                  </a:lnTo>
                  <a:lnTo>
                    <a:pt x="964819" y="829055"/>
                  </a:lnTo>
                  <a:lnTo>
                    <a:pt x="972448" y="827498"/>
                  </a:lnTo>
                  <a:lnTo>
                    <a:pt x="978709" y="823261"/>
                  </a:lnTo>
                  <a:lnTo>
                    <a:pt x="982946" y="817000"/>
                  </a:lnTo>
                  <a:lnTo>
                    <a:pt x="984503" y="809371"/>
                  </a:lnTo>
                  <a:lnTo>
                    <a:pt x="984503" y="19685"/>
                  </a:lnTo>
                  <a:lnTo>
                    <a:pt x="982946" y="12055"/>
                  </a:lnTo>
                  <a:lnTo>
                    <a:pt x="978709" y="5794"/>
                  </a:lnTo>
                  <a:lnTo>
                    <a:pt x="972448" y="1557"/>
                  </a:lnTo>
                  <a:lnTo>
                    <a:pt x="964819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12"/>
            <p:cNvSpPr/>
            <p:nvPr/>
          </p:nvSpPr>
          <p:spPr>
            <a:xfrm>
              <a:off x="3506040" y="2984040"/>
              <a:ext cx="863280" cy="912960"/>
            </a:xfrm>
            <a:custGeom>
              <a:avLst/>
              <a:gdLst/>
              <a:ahLst/>
              <a:rect l="l" t="t" r="r" b="b"/>
              <a:pathLst>
                <a:path w="984885" h="829310">
                  <a:moveTo>
                    <a:pt x="0" y="19685"/>
                  </a:moveTo>
                  <a:lnTo>
                    <a:pt x="1557" y="12055"/>
                  </a:lnTo>
                  <a:lnTo>
                    <a:pt x="5794" y="5794"/>
                  </a:lnTo>
                  <a:lnTo>
                    <a:pt x="12055" y="1557"/>
                  </a:lnTo>
                  <a:lnTo>
                    <a:pt x="19685" y="0"/>
                  </a:lnTo>
                  <a:lnTo>
                    <a:pt x="964819" y="0"/>
                  </a:lnTo>
                  <a:lnTo>
                    <a:pt x="972448" y="1557"/>
                  </a:lnTo>
                  <a:lnTo>
                    <a:pt x="978709" y="5794"/>
                  </a:lnTo>
                  <a:lnTo>
                    <a:pt x="982946" y="12055"/>
                  </a:lnTo>
                  <a:lnTo>
                    <a:pt x="984503" y="19685"/>
                  </a:lnTo>
                  <a:lnTo>
                    <a:pt x="984503" y="809371"/>
                  </a:lnTo>
                  <a:lnTo>
                    <a:pt x="982946" y="817000"/>
                  </a:lnTo>
                  <a:lnTo>
                    <a:pt x="978709" y="823261"/>
                  </a:lnTo>
                  <a:lnTo>
                    <a:pt x="972448" y="827498"/>
                  </a:lnTo>
                  <a:lnTo>
                    <a:pt x="964819" y="829055"/>
                  </a:lnTo>
                  <a:lnTo>
                    <a:pt x="19685" y="829055"/>
                  </a:lnTo>
                  <a:lnTo>
                    <a:pt x="12055" y="827498"/>
                  </a:lnTo>
                  <a:lnTo>
                    <a:pt x="5794" y="823261"/>
                  </a:lnTo>
                  <a:lnTo>
                    <a:pt x="1557" y="817000"/>
                  </a:lnTo>
                  <a:lnTo>
                    <a:pt x="0" y="809371"/>
                  </a:lnTo>
                  <a:lnTo>
                    <a:pt x="0" y="19685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1" name="CustomShape 13"/>
          <p:cNvSpPr/>
          <p:nvPr/>
        </p:nvSpPr>
        <p:spPr>
          <a:xfrm>
            <a:off x="3618360" y="4239360"/>
            <a:ext cx="63000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Windows</a:t>
            </a:r>
            <a:r>
              <a:rPr b="0" lang="ru-RU" sz="1050" spc="-100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CE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82" name="Group 14"/>
          <p:cNvGrpSpPr/>
          <p:nvPr/>
        </p:nvGrpSpPr>
        <p:grpSpPr>
          <a:xfrm>
            <a:off x="689400" y="2744640"/>
            <a:ext cx="623520" cy="1586520"/>
            <a:chOff x="689400" y="2744640"/>
            <a:chExt cx="623520" cy="1586520"/>
          </a:xfrm>
        </p:grpSpPr>
        <p:pic>
          <p:nvPicPr>
            <p:cNvPr id="283" name="object 17" descr=""/>
            <p:cNvPicPr/>
            <p:nvPr/>
          </p:nvPicPr>
          <p:blipFill>
            <a:blip r:embed="rId3"/>
            <a:stretch/>
          </p:blipFill>
          <p:spPr>
            <a:xfrm>
              <a:off x="689400" y="2744640"/>
              <a:ext cx="623520" cy="1586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4" name="object 18" descr=""/>
            <p:cNvPicPr/>
            <p:nvPr/>
          </p:nvPicPr>
          <p:blipFill>
            <a:blip r:embed="rId4"/>
            <a:stretch/>
          </p:blipFill>
          <p:spPr>
            <a:xfrm>
              <a:off x="741600" y="3153240"/>
              <a:ext cx="536760" cy="756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5" name="CustomShape 15"/>
          <p:cNvSpPr/>
          <p:nvPr/>
        </p:nvSpPr>
        <p:spPr>
          <a:xfrm>
            <a:off x="728280" y="4504680"/>
            <a:ext cx="565200" cy="6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95760">
              <a:lnSpc>
                <a:spcPct val="100000"/>
              </a:lnSpc>
              <a:spcBef>
                <a:spcPts val="105"/>
              </a:spcBef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Android</a:t>
            </a:r>
            <a:endParaRPr b="0" lang="ru-RU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4.3 и</a:t>
            </a:r>
            <a:r>
              <a:rPr b="0" lang="ru-RU" sz="1050" spc="-97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выше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86" name="Group 16"/>
          <p:cNvGrpSpPr/>
          <p:nvPr/>
        </p:nvGrpSpPr>
        <p:grpSpPr>
          <a:xfrm>
            <a:off x="5037480" y="2329560"/>
            <a:ext cx="894600" cy="3079440"/>
            <a:chOff x="5037480" y="2329560"/>
            <a:chExt cx="894600" cy="3079440"/>
          </a:xfrm>
        </p:grpSpPr>
        <p:pic>
          <p:nvPicPr>
            <p:cNvPr id="287" name="object 21" descr=""/>
            <p:cNvPicPr/>
            <p:nvPr/>
          </p:nvPicPr>
          <p:blipFill>
            <a:blip r:embed="rId5"/>
            <a:stretch/>
          </p:blipFill>
          <p:spPr>
            <a:xfrm>
              <a:off x="5037480" y="2329560"/>
              <a:ext cx="894600" cy="3079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8" name="object 22" descr=""/>
            <p:cNvPicPr/>
            <p:nvPr/>
          </p:nvPicPr>
          <p:blipFill>
            <a:blip r:embed="rId6"/>
            <a:stretch/>
          </p:blipFill>
          <p:spPr>
            <a:xfrm>
              <a:off x="5155200" y="4035240"/>
              <a:ext cx="480600" cy="63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9" name="CustomShape 17"/>
          <p:cNvSpPr/>
          <p:nvPr/>
        </p:nvSpPr>
        <p:spPr>
          <a:xfrm>
            <a:off x="5024880" y="5568480"/>
            <a:ext cx="8920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7" strike="noStrike">
                <a:solidFill>
                  <a:srgbClr val="000000"/>
                </a:solidFill>
                <a:latin typeface="Candara"/>
                <a:ea typeface="DejaVu Sans"/>
              </a:rPr>
              <a:t>Windows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7 / 8 /</a:t>
            </a:r>
            <a:r>
              <a:rPr b="0" lang="ru-RU" sz="1050" spc="-140" strike="noStrike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b="0" lang="ru-RU" sz="1050" spc="-1" strike="noStrike">
                <a:solidFill>
                  <a:srgbClr val="000000"/>
                </a:solidFill>
                <a:latin typeface="Candara"/>
                <a:ea typeface="DejaVu Sans"/>
              </a:rPr>
              <a:t>10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90" name="CustomShape 18"/>
          <p:cNvSpPr/>
          <p:nvPr/>
        </p:nvSpPr>
        <p:spPr>
          <a:xfrm>
            <a:off x="442440" y="628920"/>
            <a:ext cx="5769360" cy="184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5120" bIns="0">
            <a:spAutoFit/>
          </a:bodyPr>
          <a:p>
            <a:pPr marL="12600">
              <a:lnSpc>
                <a:spcPct val="75000"/>
              </a:lnSpc>
              <a:spcBef>
                <a:spcPts val="1536"/>
              </a:spcBef>
            </a:pPr>
            <a:r>
              <a:rPr b="0" lang="ru-RU" sz="4800" spc="-111" strike="noStrike">
                <a:solidFill>
                  <a:srgbClr val="50b4c7"/>
                </a:solidFill>
                <a:latin typeface="Calibri Light"/>
              </a:rPr>
              <a:t>Поддержка</a:t>
            </a:r>
            <a:r>
              <a:rPr b="0" lang="ru-RU" sz="4800" spc="-282" strike="noStrike">
                <a:solidFill>
                  <a:srgbClr val="50b4c7"/>
                </a:solidFill>
                <a:latin typeface="Calibri Light"/>
              </a:rPr>
              <a:t> </a:t>
            </a:r>
            <a:r>
              <a:rPr b="0" lang="ru-RU" sz="4800" spc="-114" strike="noStrike">
                <a:solidFill>
                  <a:srgbClr val="50b4c7"/>
                </a:solidFill>
                <a:latin typeface="Calibri Light"/>
              </a:rPr>
              <a:t>операционных  </a:t>
            </a:r>
            <a:r>
              <a:rPr b="0" lang="ru-RU" sz="4800" spc="-106" strike="noStrike">
                <a:solidFill>
                  <a:srgbClr val="50b4c7"/>
                </a:solidFill>
                <a:latin typeface="Calibri Light"/>
              </a:rPr>
              <a:t>систем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291" name="object 25" descr=""/>
          <p:cNvPicPr/>
          <p:nvPr/>
        </p:nvPicPr>
        <p:blipFill>
          <a:blip r:embed="rId7"/>
          <a:stretch/>
        </p:blipFill>
        <p:spPr>
          <a:xfrm>
            <a:off x="2167200" y="4752000"/>
            <a:ext cx="424440" cy="586440"/>
          </a:xfrm>
          <a:prstGeom prst="rect">
            <a:avLst/>
          </a:prstGeom>
          <a:ln>
            <a:noFill/>
          </a:ln>
        </p:spPr>
      </p:pic>
      <p:pic>
        <p:nvPicPr>
          <p:cNvPr id="292" name="object 26" descr=""/>
          <p:cNvPicPr/>
          <p:nvPr/>
        </p:nvPicPr>
        <p:blipFill>
          <a:blip r:embed="rId8"/>
          <a:stretch/>
        </p:blipFill>
        <p:spPr>
          <a:xfrm>
            <a:off x="3679200" y="4652640"/>
            <a:ext cx="496440" cy="685800"/>
          </a:xfrm>
          <a:prstGeom prst="rect">
            <a:avLst/>
          </a:prstGeom>
          <a:ln>
            <a:noFill/>
          </a:ln>
        </p:spPr>
      </p:pic>
      <p:pic>
        <p:nvPicPr>
          <p:cNvPr id="293" name="object 8" descr=""/>
          <p:cNvPicPr/>
          <p:nvPr/>
        </p:nvPicPr>
        <p:blipFill>
          <a:blip r:embed="rId9"/>
          <a:stretch/>
        </p:blipFill>
        <p:spPr>
          <a:xfrm>
            <a:off x="9275400" y="6624000"/>
            <a:ext cx="1380240" cy="88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6624000" y="0"/>
            <a:ext cx="4069080" cy="75560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"/>
          <p:cNvSpPr/>
          <p:nvPr/>
        </p:nvSpPr>
        <p:spPr>
          <a:xfrm>
            <a:off x="7315560" y="1019160"/>
            <a:ext cx="2188080" cy="62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4000" spc="-131" strike="noStrike">
                <a:solidFill>
                  <a:srgbClr val="ffffff"/>
                </a:solidFill>
                <a:latin typeface="Calibri Light"/>
              </a:rPr>
              <a:t>HYDB™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315560" y="1670400"/>
            <a:ext cx="215856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Гибридные</a:t>
            </a:r>
            <a:r>
              <a:rPr b="0" lang="ru-RU" sz="1800" spc="-1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справочники.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7272000" y="2716560"/>
            <a:ext cx="2497320" cy="27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HYDB™ для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Mobile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SMARTS™  позволяет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не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ограничиваться  одним местом хранения,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а 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хранить данные там, где это  удобно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в настоящий</a:t>
            </a:r>
            <a:r>
              <a:rPr b="0" lang="ru-RU" sz="1800" spc="-12" strike="noStrike">
                <a:solidFill>
                  <a:srgbClr val="252525"/>
                </a:solidFill>
                <a:latin typeface="Calibri Light"/>
                <a:ea typeface="DejaVu Sans"/>
              </a:rPr>
              <a:t> момент.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98" name="object 5" descr=""/>
          <p:cNvPicPr/>
          <p:nvPr/>
        </p:nvPicPr>
        <p:blipFill>
          <a:blip r:embed="rId1"/>
          <a:stretch/>
        </p:blipFill>
        <p:spPr>
          <a:xfrm>
            <a:off x="1230840" y="1205640"/>
            <a:ext cx="4089600" cy="5369400"/>
          </a:xfrm>
          <a:prstGeom prst="rect">
            <a:avLst/>
          </a:prstGeom>
          <a:ln>
            <a:noFill/>
          </a:ln>
        </p:spPr>
      </p:pic>
      <p:sp>
        <p:nvSpPr>
          <p:cNvPr id="299" name="CustomShape 5"/>
          <p:cNvSpPr/>
          <p:nvPr/>
        </p:nvSpPr>
        <p:spPr>
          <a:xfrm>
            <a:off x="292320" y="3252600"/>
            <a:ext cx="96552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Устройство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5390640" y="3252600"/>
            <a:ext cx="825120" cy="5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ER</a:t>
            </a:r>
            <a:r>
              <a:rPr b="0" lang="ru-RU" sz="1800" spc="-114" strike="noStrike">
                <a:solidFill>
                  <a:srgbClr val="000000"/>
                </a:solidFill>
                <a:latin typeface="Calibri Light"/>
                <a:ea typeface="DejaVu Sans"/>
              </a:rPr>
              <a:t>P</a:t>
            </a: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/</a:t>
            </a:r>
            <a:r>
              <a:rPr b="0" lang="ru-RU" sz="1800" spc="-12" strike="noStrike">
                <a:solidFill>
                  <a:srgbClr val="000000"/>
                </a:solidFill>
                <a:latin typeface="Calibri Light"/>
                <a:ea typeface="DejaVu Sans"/>
              </a:rPr>
              <a:t>W</a:t>
            </a:r>
            <a:r>
              <a:rPr b="0" lang="ru-RU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MS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01" name="object 8" descr=""/>
          <p:cNvPicPr/>
          <p:nvPr/>
        </p:nvPicPr>
        <p:blipFill>
          <a:blip r:embed="rId2"/>
          <a:stretch/>
        </p:blipFill>
        <p:spPr>
          <a:xfrm>
            <a:off x="9275400" y="6599520"/>
            <a:ext cx="1380240" cy="88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1"/>
          <p:cNvGrpSpPr/>
          <p:nvPr/>
        </p:nvGrpSpPr>
        <p:grpSpPr>
          <a:xfrm>
            <a:off x="585000" y="165600"/>
            <a:ext cx="9439200" cy="1255320"/>
            <a:chOff x="585000" y="165600"/>
            <a:chExt cx="9439200" cy="1255320"/>
          </a:xfrm>
        </p:grpSpPr>
        <p:pic>
          <p:nvPicPr>
            <p:cNvPr id="303" name="object 3" descr=""/>
            <p:cNvPicPr/>
            <p:nvPr/>
          </p:nvPicPr>
          <p:blipFill>
            <a:blip r:embed="rId1"/>
            <a:stretch/>
          </p:blipFill>
          <p:spPr>
            <a:xfrm>
              <a:off x="585000" y="165600"/>
              <a:ext cx="9439200" cy="684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4" name="object 4" descr=""/>
            <p:cNvPicPr/>
            <p:nvPr/>
          </p:nvPicPr>
          <p:blipFill>
            <a:blip r:embed="rId2"/>
            <a:stretch/>
          </p:blipFill>
          <p:spPr>
            <a:xfrm>
              <a:off x="585000" y="736560"/>
              <a:ext cx="2424960" cy="684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5" name="CustomShape 2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"/>
          <p:cNvSpPr/>
          <p:nvPr/>
        </p:nvSpPr>
        <p:spPr>
          <a:xfrm>
            <a:off x="10296000" y="82512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7" name="object 8" descr=""/>
          <p:cNvPicPr/>
          <p:nvPr/>
        </p:nvPicPr>
        <p:blipFill>
          <a:blip r:embed="rId3"/>
          <a:stretch/>
        </p:blipFill>
        <p:spPr>
          <a:xfrm>
            <a:off x="8928000" y="595152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308" name="CustomShape 4"/>
          <p:cNvSpPr/>
          <p:nvPr/>
        </p:nvSpPr>
        <p:spPr>
          <a:xfrm>
            <a:off x="1080000" y="2232000"/>
            <a:ext cx="2041920" cy="110988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" bIns="0">
            <a:spAutoFit/>
          </a:bodyPr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Розница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2247480" y="3672000"/>
            <a:ext cx="2040480" cy="739800"/>
          </a:xfrm>
          <a:prstGeom prst="rect">
            <a:avLst/>
          </a:prstGeom>
          <a:solidFill>
            <a:srgbClr val="7d9c4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" bIns="0">
            <a:spAutoFit/>
          </a:bodyPr>
          <a:p>
            <a:pPr>
              <a:lnSpc>
                <a:spcPct val="100000"/>
              </a:lnSpc>
              <a:spcBef>
                <a:spcPts val="34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r>
              <a:rPr b="0" lang="ru-RU" sz="2400" spc="-7" strike="noStrike">
                <a:solidFill>
                  <a:srgbClr val="ffffff"/>
                </a:solidFill>
                <a:latin typeface="Calibri Light"/>
              </a:rPr>
              <a:t>АСТОР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4464000" y="3672000"/>
            <a:ext cx="2040480" cy="731160"/>
          </a:xfrm>
          <a:prstGeom prst="rect">
            <a:avLst/>
          </a:prstGeom>
          <a:solidFill>
            <a:srgbClr val="7d9c4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7" strike="noStrike">
                <a:solidFill>
                  <a:srgbClr val="ffffff"/>
                </a:solidFill>
                <a:latin typeface="Calibri Light"/>
              </a:rPr>
              <a:t>УНФ</a:t>
            </a:r>
            <a:r>
              <a:rPr b="0" lang="ru-RU" sz="2400" spc="-15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1.6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1" name="CustomShape 7"/>
          <p:cNvSpPr/>
          <p:nvPr/>
        </p:nvSpPr>
        <p:spPr>
          <a:xfrm>
            <a:off x="6815520" y="3672000"/>
            <a:ext cx="2040480" cy="731160"/>
          </a:xfrm>
          <a:prstGeom prst="rect">
            <a:avLst/>
          </a:prstGeom>
          <a:solidFill>
            <a:srgbClr val="7d9c4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Рарус</a:t>
            </a:r>
            <a:r>
              <a:rPr b="0" lang="ru-RU" sz="2400" spc="-15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ТК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2" name="CustomShape 8"/>
          <p:cNvSpPr/>
          <p:nvPr/>
        </p:nvSpPr>
        <p:spPr>
          <a:xfrm>
            <a:off x="3384000" y="2232000"/>
            <a:ext cx="2041920" cy="110988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" bIns="0">
            <a:spAutoFit/>
          </a:bodyPr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r>
              <a:rPr b="0" lang="ru-RU" sz="2400" spc="-7" strike="noStrike">
                <a:solidFill>
                  <a:srgbClr val="ffffff"/>
                </a:solidFill>
                <a:latin typeface="Calibri Light"/>
              </a:rPr>
              <a:t>Штрих-М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13" name="CustomShape 9"/>
          <p:cNvSpPr/>
          <p:nvPr/>
        </p:nvSpPr>
        <p:spPr>
          <a:xfrm>
            <a:off x="5760000" y="2168640"/>
            <a:ext cx="2016000" cy="120060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" bIns="0">
            <a:spAutoFit/>
          </a:bodyPr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r>
              <a:rPr b="0" lang="ru-RU" sz="2600" spc="-1" strike="noStrike">
                <a:solidFill>
                  <a:srgbClr val="ffffff"/>
                </a:solidFill>
                <a:latin typeface="Calibri Light"/>
              </a:rPr>
              <a:t>Далион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314" name="CustomShape 10"/>
          <p:cNvSpPr/>
          <p:nvPr/>
        </p:nvSpPr>
        <p:spPr>
          <a:xfrm>
            <a:off x="8038080" y="2207520"/>
            <a:ext cx="2041920" cy="110988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" bIns="0">
            <a:spAutoFit/>
          </a:bodyPr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r>
              <a:rPr b="0" lang="ru-RU" sz="2400" spc="-7" strike="noStrike">
                <a:solidFill>
                  <a:srgbClr val="ffffff"/>
                </a:solidFill>
                <a:latin typeface="Calibri Light"/>
              </a:rPr>
              <a:t>УТ 10.3,</a:t>
            </a:r>
            <a:r>
              <a:rPr b="0" lang="ru-RU" sz="2400" spc="-2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11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 rot="5403000">
            <a:off x="4982760" y="-3207600"/>
            <a:ext cx="726480" cy="106930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44000" y="1872000"/>
            <a:ext cx="10439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5. Политика лицензирования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648000" y="3600000"/>
            <a:ext cx="8999640" cy="7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7" strike="noStrike">
                <a:solidFill>
                  <a:srgbClr val="404040"/>
                </a:solidFill>
                <a:latin typeface="Calibri Light"/>
                <a:ea typeface="DejaVu Sans"/>
              </a:rPr>
              <a:t>Как и что лицензируется в Магазин 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  <a:ea typeface="DejaVu Sans"/>
              </a:rPr>
              <a:t>15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  <a:ea typeface="DejaVu Sans"/>
              </a:rPr>
              <a:t>и 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  <a:ea typeface="DejaVu Sans"/>
              </a:rPr>
              <a:t>какие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  <a:ea typeface="DejaVu Sans"/>
              </a:rPr>
              <a:t>есть варианты для </a:t>
            </a:r>
            <a:r>
              <a:rPr b="0" lang="ru-RU" sz="2400" spc="-12" strike="noStrike">
                <a:solidFill>
                  <a:srgbClr val="404040"/>
                </a:solidFill>
                <a:latin typeface="Calibri Light"/>
                <a:ea typeface="DejaVu Sans"/>
              </a:rPr>
              <a:t>покупки</a:t>
            </a:r>
            <a:r>
              <a:rPr b="0" lang="ru-RU" sz="2400" spc="109" strike="noStrike">
                <a:solidFill>
                  <a:srgbClr val="404040"/>
                </a:solidFill>
                <a:latin typeface="Calibri Light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404040"/>
                </a:solidFill>
                <a:latin typeface="Calibri Light"/>
                <a:ea typeface="DejaVu Sans"/>
              </a:rPr>
              <a:t>решения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04000" y="4104000"/>
            <a:ext cx="2087640" cy="2663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2"/>
          <p:cNvSpPr/>
          <p:nvPr/>
        </p:nvSpPr>
        <p:spPr>
          <a:xfrm>
            <a:off x="2952000" y="4104000"/>
            <a:ext cx="2087640" cy="2663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3"/>
          <p:cNvSpPr/>
          <p:nvPr/>
        </p:nvSpPr>
        <p:spPr>
          <a:xfrm>
            <a:off x="7848000" y="4104000"/>
            <a:ext cx="2087640" cy="2663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4"/>
          <p:cNvSpPr/>
          <p:nvPr/>
        </p:nvSpPr>
        <p:spPr>
          <a:xfrm>
            <a:off x="5400000" y="4104000"/>
            <a:ext cx="2087640" cy="2663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5"/>
          <p:cNvSpPr/>
          <p:nvPr/>
        </p:nvSpPr>
        <p:spPr>
          <a:xfrm>
            <a:off x="-828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6"/>
          <p:cNvSpPr/>
          <p:nvPr/>
        </p:nvSpPr>
        <p:spPr>
          <a:xfrm>
            <a:off x="997740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7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326" name="object 2" descr=""/>
          <p:cNvPicPr/>
          <p:nvPr/>
        </p:nvPicPr>
        <p:blipFill>
          <a:blip r:embed="rId1"/>
          <a:stretch/>
        </p:blipFill>
        <p:spPr>
          <a:xfrm>
            <a:off x="720000" y="936000"/>
            <a:ext cx="4926960" cy="620640"/>
          </a:xfrm>
          <a:prstGeom prst="rect">
            <a:avLst/>
          </a:prstGeom>
          <a:ln>
            <a:noFill/>
          </a:ln>
        </p:spPr>
      </p:pic>
      <p:sp>
        <p:nvSpPr>
          <p:cNvPr id="327" name="CustomShape 8"/>
          <p:cNvSpPr/>
          <p:nvPr/>
        </p:nvSpPr>
        <p:spPr>
          <a:xfrm>
            <a:off x="792000" y="2088000"/>
            <a:ext cx="1799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9"/>
          <p:cNvSpPr/>
          <p:nvPr/>
        </p:nvSpPr>
        <p:spPr>
          <a:xfrm>
            <a:off x="654840" y="1557000"/>
            <a:ext cx="88488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Лицензируется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конкретный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терминал сбора данных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(по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уникальному коду ТСД). 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Для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каждого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нового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терминала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нужно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получать отдельную лицензию.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Без 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лицензии ТСД </a:t>
            </a:r>
            <a:r>
              <a:rPr b="0" lang="ru-RU" sz="2200" spc="-1" strike="noStrike">
                <a:solidFill>
                  <a:srgbClr val="252525"/>
                </a:solidFill>
                <a:latin typeface="Calibri Light"/>
              </a:rPr>
              <a:t>работает в демо режиме </a:t>
            </a:r>
            <a:r>
              <a:rPr b="0" lang="ru-RU" sz="2200" spc="-7" strike="noStrike">
                <a:solidFill>
                  <a:srgbClr val="252525"/>
                </a:solidFill>
                <a:latin typeface="Calibri Light"/>
              </a:rPr>
              <a:t>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29" name="object 4" descr=""/>
          <p:cNvPicPr/>
          <p:nvPr/>
        </p:nvPicPr>
        <p:blipFill>
          <a:blip r:embed="rId2"/>
          <a:stretch/>
        </p:blipFill>
        <p:spPr>
          <a:xfrm>
            <a:off x="719640" y="2952000"/>
            <a:ext cx="4176000" cy="609840"/>
          </a:xfrm>
          <a:prstGeom prst="rect">
            <a:avLst/>
          </a:prstGeom>
          <a:ln>
            <a:noFill/>
          </a:ln>
        </p:spPr>
      </p:pic>
      <p:sp>
        <p:nvSpPr>
          <p:cNvPr id="330" name="CustomShape 10"/>
          <p:cNvSpPr/>
          <p:nvPr/>
        </p:nvSpPr>
        <p:spPr>
          <a:xfrm>
            <a:off x="720000" y="3672000"/>
            <a:ext cx="217836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31" strike="noStrike">
                <a:solidFill>
                  <a:srgbClr val="ff0000"/>
                </a:solidFill>
                <a:latin typeface="Calibri Light"/>
                <a:ea typeface="DejaVu Sans"/>
              </a:rPr>
              <a:t>М</a:t>
            </a:r>
            <a:r>
              <a:rPr b="0" lang="ru-RU" sz="2400" spc="-126" strike="noStrike">
                <a:solidFill>
                  <a:srgbClr val="ff0000"/>
                </a:solidFill>
                <a:latin typeface="Calibri Light"/>
                <a:ea typeface="DejaVu Sans"/>
              </a:rPr>
              <a:t>И</a:t>
            </a:r>
            <a:r>
              <a:rPr b="0" lang="ru-RU" sz="2400" spc="-131" strike="noStrike">
                <a:solidFill>
                  <a:srgbClr val="ff0000"/>
                </a:solidFill>
                <a:latin typeface="Calibri Light"/>
                <a:ea typeface="DejaVu Sans"/>
              </a:rPr>
              <a:t>Н</a:t>
            </a:r>
            <a:r>
              <a:rPr b="0" lang="ru-RU" sz="2400" spc="-126" strike="noStrike">
                <a:solidFill>
                  <a:srgbClr val="ff0000"/>
                </a:solidFill>
                <a:latin typeface="Calibri Light"/>
                <a:ea typeface="DejaVu Sans"/>
              </a:rPr>
              <a:t>И</a:t>
            </a:r>
            <a:r>
              <a:rPr b="0" lang="ru-RU" sz="2400" spc="-131" strike="noStrike">
                <a:solidFill>
                  <a:srgbClr val="ff0000"/>
                </a:solidFill>
                <a:latin typeface="Calibri Light"/>
                <a:ea typeface="DejaVu Sans"/>
              </a:rPr>
              <a:t>МУ</a:t>
            </a:r>
            <a:r>
              <a:rPr b="0" lang="ru-RU" sz="2400" spc="-7" strike="noStrike">
                <a:solidFill>
                  <a:srgbClr val="ff0000"/>
                </a:solidFill>
                <a:latin typeface="Calibri Light"/>
                <a:ea typeface="DejaVu Sans"/>
              </a:rPr>
              <a:t>М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1" name="CustomShape 11"/>
          <p:cNvSpPr/>
          <p:nvPr/>
        </p:nvSpPr>
        <p:spPr>
          <a:xfrm>
            <a:off x="3115800" y="3653640"/>
            <a:ext cx="177984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11" strike="noStrike">
                <a:solidFill>
                  <a:srgbClr val="f8921d"/>
                </a:solidFill>
                <a:latin typeface="Calibri Light"/>
                <a:ea typeface="DejaVu Sans"/>
              </a:rPr>
              <a:t>БАЗОВЫЙ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2" name="CustomShape 12"/>
          <p:cNvSpPr/>
          <p:nvPr/>
        </p:nvSpPr>
        <p:spPr>
          <a:xfrm>
            <a:off x="3024000" y="4146480"/>
            <a:ext cx="2089080" cy="19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-Самый</a:t>
            </a:r>
            <a:r>
              <a:rPr b="0" lang="ru-RU" sz="1800" spc="1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популярный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Все магазинные</a:t>
            </a:r>
            <a:r>
              <a:rPr b="0" lang="ru-RU" sz="1800" spc="-5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операции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-Печать на мобильный принтер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3" name="CustomShape 13"/>
          <p:cNvSpPr/>
          <p:nvPr/>
        </p:nvSpPr>
        <p:spPr>
          <a:xfrm>
            <a:off x="3024000" y="6078960"/>
            <a:ext cx="205848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-ЕГАИС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опционально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4" name="CustomShape 14"/>
          <p:cNvSpPr/>
          <p:nvPr/>
        </p:nvSpPr>
        <p:spPr>
          <a:xfrm>
            <a:off x="5256000" y="3672000"/>
            <a:ext cx="237564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14" strike="noStrike">
                <a:solidFill>
                  <a:srgbClr val="00af50"/>
                </a:solidFill>
                <a:latin typeface="Calibri Light"/>
                <a:ea typeface="DejaVu Sans"/>
              </a:rPr>
              <a:t>РАСШИРЕННЫЙ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5" name="CustomShape 15"/>
          <p:cNvSpPr/>
          <p:nvPr/>
        </p:nvSpPr>
        <p:spPr>
          <a:xfrm>
            <a:off x="5472000" y="4176000"/>
            <a:ext cx="2015640" cy="19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DejaVu Sans"/>
              </a:rPr>
              <a:t>-Есть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онлайн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solidFill>
                  <a:srgbClr val="252525"/>
                </a:solidFill>
                <a:latin typeface="Calibri Light"/>
                <a:ea typeface="DejaVu Sans"/>
              </a:rPr>
              <a:t>-Полностью</a:t>
            </a:r>
            <a:r>
              <a:rPr b="0" lang="ru-RU" sz="1800" spc="-106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2525"/>
                </a:solidFill>
                <a:latin typeface="Calibri Light"/>
                <a:ea typeface="DejaVu Sans"/>
              </a:rPr>
              <a:t>автоматический </a:t>
            </a:r>
            <a:r>
              <a:rPr b="0" lang="ru-RU" sz="1800" spc="-12" strike="noStrike">
                <a:solidFill>
                  <a:srgbClr val="252525"/>
                </a:solidFill>
                <a:latin typeface="Calibri Light"/>
                <a:ea typeface="DejaVu Sans"/>
              </a:rPr>
              <a:t>обмен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-Можно добавлять свои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DejaVu Sans"/>
              </a:rPr>
              <a:t>операции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6" name="CustomShape 16"/>
          <p:cNvSpPr/>
          <p:nvPr/>
        </p:nvSpPr>
        <p:spPr>
          <a:xfrm>
            <a:off x="8113320" y="3653640"/>
            <a:ext cx="167832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400" spc="-120" strike="noStrike">
                <a:solidFill>
                  <a:srgbClr val="50b4c7"/>
                </a:solidFill>
                <a:latin typeface="Calibri Light"/>
              </a:rPr>
              <a:t>П</a:t>
            </a:r>
            <a:r>
              <a:rPr b="0" lang="ru-RU" sz="2400" spc="-126" strike="noStrike">
                <a:solidFill>
                  <a:srgbClr val="50b4c7"/>
                </a:solidFill>
                <a:latin typeface="Calibri Light"/>
              </a:rPr>
              <a:t>О</a:t>
            </a:r>
            <a:r>
              <a:rPr b="0" lang="ru-RU" sz="2400" spc="-131" strike="noStrike">
                <a:solidFill>
                  <a:srgbClr val="50b4c7"/>
                </a:solidFill>
                <a:latin typeface="Calibri Light"/>
              </a:rPr>
              <a:t>ЛН</a:t>
            </a:r>
            <a:r>
              <a:rPr b="0" lang="ru-RU" sz="2400" spc="-126" strike="noStrike">
                <a:solidFill>
                  <a:srgbClr val="50b4c7"/>
                </a:solidFill>
                <a:latin typeface="Calibri Light"/>
              </a:rPr>
              <a:t>Ы</a:t>
            </a:r>
            <a:r>
              <a:rPr b="0" lang="ru-RU" sz="2400" spc="-7" strike="noStrike">
                <a:solidFill>
                  <a:srgbClr val="50b4c7"/>
                </a:solidFill>
                <a:latin typeface="Calibri Light"/>
              </a:rPr>
              <a:t>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7" name="CustomShape 17"/>
          <p:cNvSpPr/>
          <p:nvPr/>
        </p:nvSpPr>
        <p:spPr>
          <a:xfrm>
            <a:off x="7875360" y="4070160"/>
            <a:ext cx="2060280" cy="24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-Все операции для склада 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solidFill>
                  <a:srgbClr val="000000"/>
                </a:solidFill>
                <a:latin typeface="Calibri Light"/>
                <a:ea typeface="DejaVu Sans"/>
              </a:rPr>
              <a:t>-Коллективное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solidFill>
                  <a:srgbClr val="000000"/>
                </a:solidFill>
                <a:latin typeface="Calibri Light"/>
                <a:ea typeface="DejaVu Sans"/>
              </a:rPr>
              <a:t>выполнение операций 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15" strike="noStrike">
                <a:solidFill>
                  <a:srgbClr val="000000"/>
                </a:solidFill>
                <a:latin typeface="Calibri Light"/>
                <a:ea typeface="DejaVu Sans"/>
              </a:rPr>
              <a:t>-</a:t>
            </a: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Лицензия ПОЛНЫЙ </a:t>
            </a:r>
            <a:r>
              <a:rPr b="0" lang="ru-RU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с  </a:t>
            </a:r>
            <a:r>
              <a:rPr b="0" lang="ru-RU" sz="1800" spc="-12" strike="noStrike">
                <a:solidFill>
                  <a:srgbClr val="000000"/>
                </a:solidFill>
                <a:latin typeface="Calibri Light"/>
                <a:ea typeface="DejaVu Sans"/>
              </a:rPr>
              <a:t>Check Mark </a:t>
            </a:r>
            <a:r>
              <a:rPr b="0" lang="ru-RU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2 </a:t>
            </a:r>
            <a:r>
              <a:rPr b="0" lang="ru-RU" sz="1800" spc="-12" strike="noStrike">
                <a:solidFill>
                  <a:srgbClr val="000000"/>
                </a:solidFill>
                <a:latin typeface="Calibri Light"/>
                <a:ea typeface="DejaVu Sans"/>
              </a:rPr>
              <a:t>или </a:t>
            </a:r>
            <a:r>
              <a:rPr b="0" lang="ru-RU" sz="1800" spc="-7" strike="noStrike">
                <a:solidFill>
                  <a:srgbClr val="000000"/>
                </a:solidFill>
                <a:latin typeface="Calibri Light"/>
                <a:ea typeface="DejaVu Sans"/>
              </a:rPr>
              <a:t>без</a:t>
            </a:r>
            <a:r>
              <a:rPr b="0" lang="ru-RU" sz="1800" spc="-262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Calibri Light"/>
                <a:ea typeface="DejaVu Sans"/>
              </a:rPr>
              <a:t>него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8" name="CustomShape 18"/>
          <p:cNvSpPr/>
          <p:nvPr/>
        </p:nvSpPr>
        <p:spPr>
          <a:xfrm>
            <a:off x="504000" y="4104000"/>
            <a:ext cx="2231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</a:rPr>
              <a:t>-Самые дешевые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лицензии 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Батч </a:t>
            </a: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или Wi-Fi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на</a:t>
            </a:r>
            <a:r>
              <a:rPr b="0" lang="ru-RU" sz="1800" spc="1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выбор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7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-Только сбор штрихкодов </a:t>
            </a:r>
            <a:r>
              <a:rPr b="0" lang="ru-RU" sz="1800" spc="-1" strike="noStrike">
                <a:solidFill>
                  <a:srgbClr val="252525"/>
                </a:solidFill>
                <a:latin typeface="Calibri Light"/>
                <a:ea typeface="Noto Sans CJK SC Regular"/>
              </a:rPr>
              <a:t>и  инвентаризация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648000" y="1296000"/>
            <a:ext cx="489564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ru-RU" sz="2300" spc="197" strike="noStrike" u="sng">
                <a:solidFill>
                  <a:srgbClr val="212320"/>
                </a:solidFill>
                <a:uFillTx/>
                <a:latin typeface="Tahoma"/>
              </a:rPr>
              <a:t>О чем будет презентация?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720000" y="2016000"/>
            <a:ext cx="7127640" cy="321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400" spc="-1" strike="noStrike" u="sng">
                <a:uFillTx/>
                <a:latin typeface="Arial"/>
              </a:rPr>
              <a:t>1. О компании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Что за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компания Умный Склад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 и чем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она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вообще</a:t>
            </a:r>
            <a:r>
              <a:rPr b="0" i="1" lang="ru-RU" sz="1400" spc="75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занимается?</a:t>
            </a:r>
            <a:r>
              <a:rPr b="0" i="1" lang="ru-RU" sz="1400" spc="-1" strike="noStrike">
                <a:solidFill>
                  <a:srgbClr val="404040"/>
                </a:solidFill>
                <a:latin typeface="Arial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 u="sng">
                <a:solidFill>
                  <a:srgbClr val="404040"/>
                </a:solidFill>
                <a:uFillTx/>
                <a:latin typeface="Arial"/>
              </a:rPr>
              <a:t>2. Что такое Mobile SMARTS: Магазин 15 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Зачем нужен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этот продукт? Кому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он подходит? Как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поможет</a:t>
            </a:r>
            <a:r>
              <a:rPr b="0" i="1" lang="ru-RU" sz="1400" spc="114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бизнесу?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 u="sng">
                <a:solidFill>
                  <a:srgbClr val="404040"/>
                </a:solidFill>
                <a:uFillTx/>
                <a:latin typeface="Arial"/>
              </a:rPr>
              <a:t>3.Возможности продукта 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  <a:spcBef>
                <a:spcPts val="567"/>
              </a:spcBef>
            </a:pP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Поговорим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о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том,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какие операции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можно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автоматизировать с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помощью Mobile SMARTS: Магазин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15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 и перечислим его ключевые особенности. 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</a:pPr>
            <a:r>
              <a:rPr b="1" i="1" lang="ru-RU" sz="1400" spc="-1" strike="noStrike" u="sng">
                <a:solidFill>
                  <a:srgbClr val="404040"/>
                </a:solidFill>
                <a:uFillTx/>
                <a:latin typeface="Arial"/>
              </a:rPr>
              <a:t>4.Технологии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  <a:spcBef>
                <a:spcPts val="567"/>
              </a:spcBef>
            </a:pP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Эта часть о внутренней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«начинке»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продукта. О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том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какие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технологии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использует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софт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и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какие</a:t>
            </a:r>
            <a:r>
              <a:rPr b="0" i="1" lang="ru-RU" sz="1400" spc="191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есть возможности</a:t>
            </a:r>
            <a:r>
              <a:rPr b="0" i="1" lang="ru-RU" sz="1400" spc="26" strike="noStrike">
                <a:solidFill>
                  <a:srgbClr val="404040"/>
                </a:solidFill>
                <a:latin typeface="Calibri Light"/>
              </a:rPr>
              <a:t>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интеграции.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</a:pPr>
            <a:r>
              <a:rPr b="1" i="1" lang="ru-RU" sz="1400" spc="-1" strike="noStrike" u="sng">
                <a:solidFill>
                  <a:srgbClr val="404040"/>
                </a:solidFill>
                <a:uFillTx/>
                <a:latin typeface="Arial"/>
              </a:rPr>
              <a:t>5.Политики лицензирования и цены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</a:pP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 и что лицензируется. 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</a:pP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Как </a:t>
            </a:r>
            <a:r>
              <a:rPr b="0" i="1" lang="ru-RU" sz="1400" spc="-12" strike="noStrike">
                <a:solidFill>
                  <a:srgbClr val="404040"/>
                </a:solidFill>
                <a:latin typeface="Calibri Light"/>
              </a:rPr>
              <a:t>можно приобрести 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продукцию</a:t>
            </a:r>
            <a:r>
              <a:rPr b="0" i="1" lang="ru-RU" sz="1400" spc="100" strike="noStrike">
                <a:solidFill>
                  <a:srgbClr val="404040"/>
                </a:solidFill>
                <a:latin typeface="Calibri Light"/>
              </a:rPr>
              <a:t> нашей компании</a:t>
            </a:r>
            <a:r>
              <a:rPr b="0" i="1" lang="ru-RU" sz="1400" spc="-7" strike="noStrike">
                <a:solidFill>
                  <a:srgbClr val="404040"/>
                </a:solidFill>
                <a:latin typeface="Calibri Light"/>
              </a:rPr>
              <a:t>.</a:t>
            </a:r>
            <a:endParaRPr b="0" lang="ru-RU" sz="1400" spc="-1" strike="noStrike">
              <a:latin typeface="Arial"/>
            </a:endParaRPr>
          </a:p>
          <a:p>
            <a:pPr marL="7200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1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pic>
        <p:nvPicPr>
          <p:cNvPr id="343" name="object 6" descr=""/>
          <p:cNvPicPr/>
          <p:nvPr/>
        </p:nvPicPr>
        <p:blipFill>
          <a:blip r:embed="rId2"/>
          <a:stretch/>
        </p:blipFill>
        <p:spPr>
          <a:xfrm>
            <a:off x="504000" y="1872000"/>
            <a:ext cx="6724080" cy="3453480"/>
          </a:xfrm>
          <a:prstGeom prst="rect">
            <a:avLst/>
          </a:prstGeom>
          <a:ln>
            <a:noFill/>
          </a:ln>
        </p:spPr>
      </p:pic>
      <p:grpSp>
        <p:nvGrpSpPr>
          <p:cNvPr id="344" name="Group 4"/>
          <p:cNvGrpSpPr/>
          <p:nvPr/>
        </p:nvGrpSpPr>
        <p:grpSpPr>
          <a:xfrm>
            <a:off x="530640" y="792000"/>
            <a:ext cx="5877000" cy="753120"/>
            <a:chOff x="530640" y="792000"/>
            <a:chExt cx="5877000" cy="753120"/>
          </a:xfrm>
        </p:grpSpPr>
        <p:pic>
          <p:nvPicPr>
            <p:cNvPr id="345" name="object 3" descr=""/>
            <p:cNvPicPr/>
            <p:nvPr/>
          </p:nvPicPr>
          <p:blipFill>
            <a:blip r:embed="rId3"/>
            <a:stretch/>
          </p:blipFill>
          <p:spPr>
            <a:xfrm>
              <a:off x="530640" y="792000"/>
              <a:ext cx="2468880" cy="75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6" name="object 4" descr=""/>
            <p:cNvPicPr/>
            <p:nvPr/>
          </p:nvPicPr>
          <p:blipFill>
            <a:blip r:embed="rId4"/>
            <a:stretch/>
          </p:blipFill>
          <p:spPr>
            <a:xfrm>
              <a:off x="2829960" y="792000"/>
              <a:ext cx="845640" cy="75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7" name="object 5" descr=""/>
            <p:cNvPicPr/>
            <p:nvPr/>
          </p:nvPicPr>
          <p:blipFill>
            <a:blip r:embed="rId5"/>
            <a:stretch/>
          </p:blipFill>
          <p:spPr>
            <a:xfrm>
              <a:off x="3502440" y="792000"/>
              <a:ext cx="2905200" cy="75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8" name="CustomShape 5"/>
          <p:cNvSpPr/>
          <p:nvPr/>
        </p:nvSpPr>
        <p:spPr>
          <a:xfrm>
            <a:off x="-216000" y="2088000"/>
            <a:ext cx="10348560" cy="24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6870600">
              <a:lnSpc>
                <a:spcPct val="100000"/>
              </a:lnSpc>
              <a:spcBef>
                <a:spcPts val="99"/>
              </a:spcBef>
            </a:pP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20% </a:t>
            </a:r>
            <a:r>
              <a:rPr b="0" lang="ru-RU" sz="4800" spc="-1" strike="noStrike">
                <a:solidFill>
                  <a:srgbClr val="403d3d"/>
                </a:solidFill>
                <a:latin typeface="Calibri Light"/>
              </a:rPr>
              <a:t>1</a:t>
            </a:r>
            <a:r>
              <a:rPr b="0" lang="ru-RU" sz="4800" spc="-185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21" strike="noStrike">
                <a:solidFill>
                  <a:srgbClr val="403d3d"/>
                </a:solidFill>
                <a:latin typeface="Calibri Light"/>
              </a:rPr>
              <a:t>год</a:t>
            </a:r>
            <a:br/>
            <a:br/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30% </a:t>
            </a:r>
            <a:r>
              <a:rPr b="0" lang="ru-RU" sz="4800" spc="-15" strike="noStrike">
                <a:solidFill>
                  <a:srgbClr val="403d3d"/>
                </a:solidFill>
                <a:latin typeface="Calibri Light"/>
              </a:rPr>
              <a:t>за </a:t>
            </a:r>
            <a:r>
              <a:rPr b="0" lang="ru-RU" sz="4800" spc="-1" strike="noStrike">
                <a:solidFill>
                  <a:srgbClr val="403d3d"/>
                </a:solidFill>
                <a:latin typeface="Calibri Light"/>
              </a:rPr>
              <a:t>2</a:t>
            </a:r>
            <a:r>
              <a:rPr b="0" lang="ru-RU" sz="4800" spc="-307" strike="noStrike">
                <a:solidFill>
                  <a:srgbClr val="403d3d"/>
                </a:solidFill>
                <a:latin typeface="Calibri Light"/>
              </a:rPr>
              <a:t> </a:t>
            </a:r>
            <a:r>
              <a:rPr b="0" lang="ru-RU" sz="4800" spc="-32" strike="noStrike">
                <a:solidFill>
                  <a:srgbClr val="403d3d"/>
                </a:solidFill>
                <a:latin typeface="Calibri Light"/>
              </a:rPr>
              <a:t>года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965600" y="2406600"/>
            <a:ext cx="6761520" cy="349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920" bIns="0">
            <a:spAutoFit/>
          </a:bodyPr>
          <a:p>
            <a:pPr marL="1585440">
              <a:lnSpc>
                <a:spcPct val="100000"/>
              </a:lnSpc>
              <a:spcBef>
                <a:spcPts val="1196"/>
              </a:spcBef>
            </a:pPr>
            <a:r>
              <a:rPr b="1" lang="ru-RU" sz="1850" spc="140" strike="noStrike">
                <a:solidFill>
                  <a:srgbClr val="0d0d0d"/>
                </a:solidFill>
                <a:latin typeface="Courier New"/>
              </a:rPr>
              <a:t>Почтовый</a:t>
            </a:r>
            <a:r>
              <a:rPr b="1" lang="ru-RU" sz="1850" spc="-636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1" lang="ru-RU" sz="1850" spc="1" strike="noStrike">
                <a:solidFill>
                  <a:srgbClr val="0d0d0d"/>
                </a:solidFill>
                <a:latin typeface="Courier New"/>
              </a:rPr>
              <a:t>адрес</a:t>
            </a:r>
            <a:endParaRPr b="0" lang="ru-RU" sz="1850" spc="-1" strike="noStrike">
              <a:latin typeface="Arial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" strike="noStrike">
                <a:solidFill>
                  <a:srgbClr val="0d0d0d"/>
                </a:solidFill>
                <a:latin typeface="Arial Unicode MS"/>
              </a:rPr>
              <a:t>108811,</a:t>
            </a:r>
            <a:r>
              <a:rPr b="0" lang="ru-RU" sz="1400" spc="-35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131" strike="noStrike">
                <a:solidFill>
                  <a:srgbClr val="0d0d0d"/>
                </a:solidFill>
                <a:latin typeface="Courier New"/>
              </a:rPr>
              <a:t>г</a:t>
            </a:r>
            <a:r>
              <a:rPr b="0" lang="ru-RU" sz="1400" spc="-131" strike="noStrike">
                <a:solidFill>
                  <a:srgbClr val="0d0d0d"/>
                </a:solidFill>
                <a:latin typeface="Arial Unicode MS"/>
              </a:rPr>
              <a:t>.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7" strike="noStrike">
                <a:solidFill>
                  <a:srgbClr val="0d0d0d"/>
                </a:solidFill>
                <a:latin typeface="Courier New"/>
              </a:rPr>
              <a:t>Москва</a:t>
            </a:r>
            <a:r>
              <a:rPr b="0" lang="ru-RU" sz="1400" spc="-7" strike="noStrike">
                <a:solidFill>
                  <a:srgbClr val="0d0d0d"/>
                </a:solidFill>
                <a:latin typeface="Arial Unicode MS"/>
              </a:rPr>
              <a:t>,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7" strike="noStrike">
                <a:solidFill>
                  <a:srgbClr val="0d0d0d"/>
                </a:solidFill>
                <a:latin typeface="Arial Unicode MS"/>
              </a:rPr>
              <a:t>22-</a:t>
            </a:r>
            <a:r>
              <a:rPr b="0" lang="ru-RU" sz="1400" spc="7" strike="noStrike">
                <a:solidFill>
                  <a:srgbClr val="0d0d0d"/>
                </a:solidFill>
                <a:latin typeface="Courier New"/>
              </a:rPr>
              <a:t>ой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9" strike="noStrike">
                <a:solidFill>
                  <a:srgbClr val="0d0d0d"/>
                </a:solidFill>
                <a:latin typeface="Courier New"/>
              </a:rPr>
              <a:t>км</a:t>
            </a:r>
            <a:r>
              <a:rPr b="0" lang="ru-RU" sz="1400" spc="9" strike="noStrike">
                <a:solidFill>
                  <a:srgbClr val="0d0d0d"/>
                </a:solidFill>
                <a:latin typeface="Arial Unicode MS"/>
              </a:rPr>
              <a:t>.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66" strike="noStrike">
                <a:solidFill>
                  <a:srgbClr val="0d0d0d"/>
                </a:solidFill>
                <a:latin typeface="Courier New"/>
              </a:rPr>
              <a:t>Киевского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12" strike="noStrike">
                <a:solidFill>
                  <a:srgbClr val="0d0d0d"/>
                </a:solidFill>
                <a:latin typeface="Courier New"/>
              </a:rPr>
              <a:t>шоссе</a:t>
            </a:r>
            <a:r>
              <a:rPr b="0" lang="ru-RU" sz="1400" spc="-12" strike="noStrike">
                <a:solidFill>
                  <a:srgbClr val="0d0d0d"/>
                </a:solidFill>
                <a:latin typeface="Arial Unicode MS"/>
              </a:rPr>
              <a:t>,</a:t>
            </a:r>
            <a:endParaRPr b="0" lang="ru-RU" sz="1400" spc="-1" strike="noStrike">
              <a:latin typeface="Arial"/>
            </a:endParaRPr>
          </a:p>
          <a:p>
            <a:pPr marL="1585440">
              <a:lnSpc>
                <a:spcPct val="100000"/>
              </a:lnSpc>
              <a:spcBef>
                <a:spcPts val="420"/>
              </a:spcBef>
            </a:pPr>
            <a:r>
              <a:rPr b="0" lang="ru-RU" sz="1400" spc="94" strike="noStrike">
                <a:solidFill>
                  <a:srgbClr val="0d0d0d"/>
                </a:solidFill>
                <a:latin typeface="Courier New"/>
              </a:rPr>
              <a:t>БЦ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1" strike="noStrike">
                <a:solidFill>
                  <a:srgbClr val="0d0d0d"/>
                </a:solidFill>
                <a:latin typeface="Arial Unicode MS"/>
              </a:rPr>
              <a:t>"</a:t>
            </a:r>
            <a:r>
              <a:rPr b="0" lang="ru-RU" sz="1400" spc="-1" strike="noStrike">
                <a:solidFill>
                  <a:srgbClr val="0d0d0d"/>
                </a:solidFill>
                <a:latin typeface="Courier New"/>
              </a:rPr>
              <a:t>Румянцево</a:t>
            </a:r>
            <a:r>
              <a:rPr b="0" lang="ru-RU" sz="1400" spc="-1" strike="noStrike">
                <a:solidFill>
                  <a:srgbClr val="0d0d0d"/>
                </a:solidFill>
                <a:latin typeface="Arial Unicode MS"/>
              </a:rPr>
              <a:t>",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66" strike="noStrike">
                <a:solidFill>
                  <a:srgbClr val="0d0d0d"/>
                </a:solidFill>
                <a:latin typeface="Courier New"/>
              </a:rPr>
              <a:t>корпус</a:t>
            </a:r>
            <a:r>
              <a:rPr b="0" lang="ru-RU" sz="1400" spc="-477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55" strike="noStrike">
                <a:solidFill>
                  <a:srgbClr val="0d0d0d"/>
                </a:solidFill>
                <a:latin typeface="Courier New"/>
              </a:rPr>
              <a:t>Е</a:t>
            </a:r>
            <a:r>
              <a:rPr b="0" lang="ru-RU" sz="1400" spc="-55" strike="noStrike">
                <a:solidFill>
                  <a:srgbClr val="0d0d0d"/>
                </a:solidFill>
                <a:latin typeface="Arial Unicode MS"/>
              </a:rPr>
              <a:t>,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26" strike="noStrike">
                <a:solidFill>
                  <a:srgbClr val="0d0d0d"/>
                </a:solidFill>
                <a:latin typeface="Courier New"/>
              </a:rPr>
              <a:t>подъезд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-7" strike="noStrike">
                <a:solidFill>
                  <a:srgbClr val="0d0d0d"/>
                </a:solidFill>
                <a:latin typeface="Arial Unicode MS"/>
              </a:rPr>
              <a:t>21,</a:t>
            </a:r>
            <a:r>
              <a:rPr b="0" lang="ru-RU" sz="1400" spc="-26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15" strike="noStrike">
                <a:solidFill>
                  <a:srgbClr val="0d0d0d"/>
                </a:solidFill>
                <a:latin typeface="Arial Unicode MS"/>
              </a:rPr>
              <a:t>2</a:t>
            </a:r>
            <a:r>
              <a:rPr b="0" lang="ru-RU" sz="1400" spc="-32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-55" strike="noStrike">
                <a:solidFill>
                  <a:srgbClr val="0d0d0d"/>
                </a:solidFill>
                <a:latin typeface="Courier New"/>
              </a:rPr>
              <a:t>этаж</a:t>
            </a:r>
            <a:r>
              <a:rPr b="0" lang="ru-RU" sz="1400" spc="-55" strike="noStrike">
                <a:solidFill>
                  <a:srgbClr val="0d0d0d"/>
                </a:solidFill>
                <a:latin typeface="Arial Unicode MS"/>
              </a:rPr>
              <a:t>,</a:t>
            </a:r>
            <a:r>
              <a:rPr b="0" lang="ru-RU" sz="1400" spc="-26" strike="noStrike">
                <a:solidFill>
                  <a:srgbClr val="0d0d0d"/>
                </a:solidFill>
                <a:latin typeface="Arial Unicode MS"/>
              </a:rPr>
              <a:t> </a:t>
            </a:r>
            <a:r>
              <a:rPr b="0" lang="ru-RU" sz="1400" spc="7" strike="noStrike">
                <a:solidFill>
                  <a:srgbClr val="0d0d0d"/>
                </a:solidFill>
                <a:latin typeface="Courier New"/>
              </a:rPr>
              <a:t>офис</a:t>
            </a:r>
            <a:r>
              <a:rPr b="0" lang="ru-RU" sz="1400" spc="-480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0" lang="ru-RU" sz="1400" spc="7" strike="noStrike">
                <a:solidFill>
                  <a:srgbClr val="0d0d0d"/>
                </a:solidFill>
                <a:latin typeface="Arial Unicode MS"/>
              </a:rPr>
              <a:t>206-223</a:t>
            </a:r>
            <a:endParaRPr b="0" lang="ru-RU" sz="1400" spc="-1" strike="noStrike">
              <a:latin typeface="Arial"/>
            </a:endParaRPr>
          </a:p>
          <a:p>
            <a:pPr marL="1572840">
              <a:lnSpc>
                <a:spcPct val="100000"/>
              </a:lnSpc>
              <a:spcBef>
                <a:spcPts val="11"/>
              </a:spcBef>
            </a:pPr>
            <a:endParaRPr b="0" lang="ru-RU" sz="1400" spc="-1" strike="noStrike">
              <a:latin typeface="Arial"/>
            </a:endParaRPr>
          </a:p>
          <a:p>
            <a:pPr marL="1585440">
              <a:lnSpc>
                <a:spcPct val="100000"/>
              </a:lnSpc>
            </a:pPr>
            <a:r>
              <a:rPr b="1" lang="ru-RU" sz="1850" spc="106" strike="noStrike">
                <a:solidFill>
                  <a:srgbClr val="0d0d0d"/>
                </a:solidFill>
                <a:latin typeface="Courier New"/>
              </a:rPr>
              <a:t>Электронный</a:t>
            </a:r>
            <a:r>
              <a:rPr b="1" lang="ru-RU" sz="1850" spc="-636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1" lang="ru-RU" sz="1850" spc="7" strike="noStrike">
                <a:solidFill>
                  <a:srgbClr val="0d0d0d"/>
                </a:solidFill>
                <a:latin typeface="Courier New"/>
              </a:rPr>
              <a:t>адрес</a:t>
            </a:r>
            <a:endParaRPr b="0" lang="ru-RU" sz="1850" spc="-1" strike="noStrike">
              <a:latin typeface="Arial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9" strike="noStrike" u="sng">
                <a:solidFill>
                  <a:srgbClr val="0d0d0d"/>
                </a:solidFill>
                <a:uFillTx/>
                <a:latin typeface="Arial Unicode MS"/>
              </a:rPr>
              <a:t>sale23@iqsklad.ru</a:t>
            </a:r>
            <a:endParaRPr b="0" lang="ru-RU" sz="1400" spc="-1" strike="noStrike">
              <a:latin typeface="Arial"/>
            </a:endParaRPr>
          </a:p>
          <a:p>
            <a:pPr marL="1572840">
              <a:lnSpc>
                <a:spcPct val="100000"/>
              </a:lnSpc>
              <a:spcBef>
                <a:spcPts val="40"/>
              </a:spcBef>
            </a:pPr>
            <a:endParaRPr b="0" lang="ru-RU" sz="1400" spc="-1" strike="noStrike">
              <a:latin typeface="Arial"/>
            </a:endParaRPr>
          </a:p>
          <a:p>
            <a:pPr marL="1585440">
              <a:lnSpc>
                <a:spcPct val="100000"/>
              </a:lnSpc>
            </a:pPr>
            <a:r>
              <a:rPr b="1" lang="ru-RU" sz="1850" spc="171" strike="noStrike">
                <a:solidFill>
                  <a:srgbClr val="0d0d0d"/>
                </a:solidFill>
                <a:latin typeface="Courier New"/>
              </a:rPr>
              <a:t>Номер</a:t>
            </a:r>
            <a:r>
              <a:rPr b="1" lang="ru-RU" sz="1850" spc="-636" strike="noStrike">
                <a:solidFill>
                  <a:srgbClr val="0d0d0d"/>
                </a:solidFill>
                <a:latin typeface="Courier New"/>
              </a:rPr>
              <a:t> </a:t>
            </a:r>
            <a:r>
              <a:rPr b="1" lang="ru-RU" sz="1850" spc="66" strike="noStrike">
                <a:solidFill>
                  <a:srgbClr val="0d0d0d"/>
                </a:solidFill>
                <a:latin typeface="Courier New"/>
              </a:rPr>
              <a:t>телефона</a:t>
            </a:r>
            <a:endParaRPr b="0" lang="ru-RU" sz="1850" spc="-1" strike="noStrike">
              <a:latin typeface="Arial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5" strike="noStrike">
                <a:solidFill>
                  <a:srgbClr val="0d0d0d"/>
                </a:solidFill>
                <a:latin typeface="Arial Unicode MS"/>
              </a:rPr>
              <a:t>+7 (495) 212-15-22 доб.182</a:t>
            </a:r>
            <a:endParaRPr b="0" lang="ru-RU" sz="1400" spc="-1" strike="noStrike">
              <a:latin typeface="Arial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5" strike="noStrike">
                <a:solidFill>
                  <a:srgbClr val="0d0d0d"/>
                </a:solidFill>
                <a:latin typeface="Arial Unicode MS"/>
              </a:rPr>
              <a:t>Полещук Павел</a:t>
            </a:r>
            <a:endParaRPr b="0" lang="ru-RU" sz="1400" spc="-1" strike="noStrike">
              <a:latin typeface="Arial"/>
            </a:endParaRPr>
          </a:p>
          <a:p>
            <a:pPr marL="1585440">
              <a:lnSpc>
                <a:spcPct val="100000"/>
              </a:lnSpc>
              <a:spcBef>
                <a:spcPts val="816"/>
              </a:spcBef>
            </a:pPr>
            <a:r>
              <a:rPr b="0" lang="ru-RU" sz="1400" spc="15" strike="noStrike">
                <a:solidFill>
                  <a:srgbClr val="0d0d0d"/>
                </a:solidFill>
                <a:latin typeface="Arial Unicode MS"/>
              </a:rPr>
              <a:t>Менеджер по работе с клиентами.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9977040" y="77184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73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73"/>
                </a:lnTo>
                <a:close/>
                <a:moveTo>
                  <a:pt x="696171" y="2336"/>
                </a:moveTo>
                <a:lnTo>
                  <a:pt x="0" y="2336"/>
                </a:lnTo>
                <a:lnTo>
                  <a:pt x="696163" y="0"/>
                </a:lnTo>
                <a:lnTo>
                  <a:pt x="696171" y="2336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1" name="object 4" descr=""/>
          <p:cNvPicPr/>
          <p:nvPr/>
        </p:nvPicPr>
        <p:blipFill>
          <a:blip r:embed="rId1"/>
          <a:stretch/>
        </p:blipFill>
        <p:spPr>
          <a:xfrm>
            <a:off x="8369280" y="5740560"/>
            <a:ext cx="1382040" cy="887400"/>
          </a:xfrm>
          <a:prstGeom prst="rect">
            <a:avLst/>
          </a:prstGeom>
          <a:ln>
            <a:noFill/>
          </a:ln>
        </p:spPr>
      </p:pic>
      <p:pic>
        <p:nvPicPr>
          <p:cNvPr id="352" name="object 5" descr=""/>
          <p:cNvPicPr/>
          <p:nvPr/>
        </p:nvPicPr>
        <p:blipFill>
          <a:blip r:embed="rId2"/>
          <a:stretch/>
        </p:blipFill>
        <p:spPr>
          <a:xfrm>
            <a:off x="401400" y="770760"/>
            <a:ext cx="2828520" cy="6014160"/>
          </a:xfrm>
          <a:prstGeom prst="rect">
            <a:avLst/>
          </a:prstGeom>
          <a:ln>
            <a:noFill/>
          </a:ln>
        </p:spPr>
      </p:pic>
      <p:sp>
        <p:nvSpPr>
          <p:cNvPr id="353" name="CustomShape 3"/>
          <p:cNvSpPr/>
          <p:nvPr/>
        </p:nvSpPr>
        <p:spPr>
          <a:xfrm>
            <a:off x="2061000" y="1320840"/>
            <a:ext cx="6571080" cy="58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490400">
              <a:lnSpc>
                <a:spcPct val="100000"/>
              </a:lnSpc>
              <a:spcBef>
                <a:spcPts val="91"/>
              </a:spcBef>
            </a:pPr>
            <a:r>
              <a:rPr b="0" lang="ru-RU" sz="3750" spc="511" strike="noStrike">
                <a:solidFill>
                  <a:srgbClr val="0d0d0d"/>
                </a:solidFill>
                <a:latin typeface="Calibri"/>
              </a:rPr>
              <a:t>СВЯЖИТЕСЬ </a:t>
            </a:r>
            <a:r>
              <a:rPr b="0" lang="ru-RU" sz="3750" spc="316" strike="noStrike">
                <a:solidFill>
                  <a:srgbClr val="0d0d0d"/>
                </a:solidFill>
                <a:latin typeface="Calibri"/>
              </a:rPr>
              <a:t>С</a:t>
            </a:r>
            <a:r>
              <a:rPr b="0" lang="ru-RU" sz="3750" spc="-26" strike="noStrike">
                <a:solidFill>
                  <a:srgbClr val="0d0d0d"/>
                </a:solidFill>
                <a:latin typeface="Calibri"/>
              </a:rPr>
              <a:t> </a:t>
            </a:r>
            <a:r>
              <a:rPr b="0" lang="ru-RU" sz="3750" spc="335" strike="noStrike">
                <a:solidFill>
                  <a:srgbClr val="0d0d0d"/>
                </a:solidFill>
                <a:latin typeface="Calibri"/>
              </a:rPr>
              <a:t>НАМИ</a:t>
            </a:r>
            <a:endParaRPr b="0" lang="ru-RU" sz="3750" spc="-1" strike="noStrike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504000" y="1296000"/>
            <a:ext cx="431640" cy="1295640"/>
          </a:xfrm>
          <a:custGeom>
            <a:avLst/>
            <a:gdLst/>
            <a:ahLst/>
            <a:rect l="l" t="t" r="r" b="b"/>
            <a:pathLst>
              <a:path w="1202" h="3601">
                <a:moveTo>
                  <a:pt x="300" y="0"/>
                </a:moveTo>
                <a:lnTo>
                  <a:pt x="300" y="2700"/>
                </a:lnTo>
                <a:lnTo>
                  <a:pt x="0" y="2700"/>
                </a:lnTo>
                <a:lnTo>
                  <a:pt x="600" y="3600"/>
                </a:lnTo>
                <a:lnTo>
                  <a:pt x="1201" y="2700"/>
                </a:lnTo>
                <a:lnTo>
                  <a:pt x="900" y="2700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object 4" descr=""/>
          <p:cNvPicPr/>
          <p:nvPr/>
        </p:nvPicPr>
        <p:blipFill>
          <a:blip r:embed="rId1"/>
          <a:stretch/>
        </p:blipFill>
        <p:spPr>
          <a:xfrm>
            <a:off x="2040840" y="2171520"/>
            <a:ext cx="1096560" cy="1096560"/>
          </a:xfrm>
          <a:prstGeom prst="rect">
            <a:avLst/>
          </a:prstGeom>
          <a:ln>
            <a:noFill/>
          </a:ln>
        </p:spPr>
      </p:pic>
      <p:pic>
        <p:nvPicPr>
          <p:cNvPr id="88" name="object 5" descr=""/>
          <p:cNvPicPr/>
          <p:nvPr/>
        </p:nvPicPr>
        <p:blipFill>
          <a:blip r:embed="rId2"/>
          <a:stretch/>
        </p:blipFill>
        <p:spPr>
          <a:xfrm>
            <a:off x="6513120" y="2171520"/>
            <a:ext cx="1096560" cy="1096560"/>
          </a:xfrm>
          <a:prstGeom prst="rect">
            <a:avLst/>
          </a:prstGeom>
          <a:ln>
            <a:noFill/>
          </a:ln>
        </p:spPr>
      </p:pic>
      <p:pic>
        <p:nvPicPr>
          <p:cNvPr id="89" name="object 6" descr=""/>
          <p:cNvPicPr/>
          <p:nvPr/>
        </p:nvPicPr>
        <p:blipFill>
          <a:blip r:embed="rId3"/>
          <a:stretch/>
        </p:blipFill>
        <p:spPr>
          <a:xfrm>
            <a:off x="2044800" y="4408920"/>
            <a:ext cx="1091520" cy="109656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5328000" y="5673240"/>
            <a:ext cx="307296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920" bIns="0">
            <a:spAutoFit/>
          </a:bodyPr>
          <a:p>
            <a:pPr marL="594360">
              <a:lnSpc>
                <a:spcPct val="100000"/>
              </a:lnSpc>
              <a:spcBef>
                <a:spcPts val="346"/>
              </a:spcBef>
            </a:pPr>
            <a:r>
              <a:rPr b="0" lang="ru-RU" sz="1400" spc="-26" strike="noStrike">
                <a:solidFill>
                  <a:srgbClr val="000000"/>
                </a:solidFill>
                <a:latin typeface="Courier New"/>
                <a:ea typeface="DejaVu Sans"/>
              </a:rPr>
              <a:t>Поставили</a:t>
            </a:r>
            <a:r>
              <a:rPr b="0" lang="ru-RU" sz="1400" spc="-491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35" strike="noStrike">
                <a:solidFill>
                  <a:srgbClr val="000000"/>
                </a:solidFill>
                <a:latin typeface="Courier New"/>
                <a:ea typeface="DejaVu Sans"/>
              </a:rPr>
              <a:t>более </a:t>
            </a:r>
            <a:r>
              <a:rPr b="0" lang="ru-RU" sz="1400" spc="7" strike="noStrike">
                <a:solidFill>
                  <a:srgbClr val="000000"/>
                </a:solidFill>
                <a:latin typeface="Arial Unicode MS"/>
                <a:ea typeface="DejaVu Sans"/>
              </a:rPr>
              <a:t>200.000 </a:t>
            </a:r>
            <a:r>
              <a:rPr b="0" lang="ru-RU" sz="1400" spc="9" strike="noStrike">
                <a:solidFill>
                  <a:srgbClr val="000000"/>
                </a:solidFill>
                <a:latin typeface="Courier New"/>
                <a:ea typeface="DejaVu Sans"/>
              </a:rPr>
              <a:t>единиц</a:t>
            </a:r>
            <a:r>
              <a:rPr b="0" lang="ru-RU" sz="14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21" strike="noStrike">
                <a:solidFill>
                  <a:srgbClr val="000000"/>
                </a:solidFill>
                <a:latin typeface="Courier New"/>
                <a:ea typeface="DejaVu Sans"/>
              </a:rPr>
              <a:t>оборудования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91" name="object 8" descr=""/>
          <p:cNvPicPr/>
          <p:nvPr/>
        </p:nvPicPr>
        <p:blipFill>
          <a:blip r:embed="rId4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pic>
        <p:nvPicPr>
          <p:cNvPr id="92" name="object 9" descr=""/>
          <p:cNvPicPr/>
          <p:nvPr/>
        </p:nvPicPr>
        <p:blipFill>
          <a:blip r:embed="rId5"/>
          <a:stretch/>
        </p:blipFill>
        <p:spPr>
          <a:xfrm>
            <a:off x="6337440" y="4629960"/>
            <a:ext cx="1446840" cy="94608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588960" y="1337760"/>
            <a:ext cx="2897280" cy="7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ru-RU" sz="2300" spc="197" strike="noStrike">
                <a:solidFill>
                  <a:srgbClr val="212320"/>
                </a:solidFill>
                <a:latin typeface="Tahoma"/>
              </a:rPr>
              <a:t>IQSKLAD</a:t>
            </a:r>
            <a:r>
              <a:rPr b="0" lang="ru-RU" sz="2300" spc="-92" strike="noStrike" u="sng">
                <a:solidFill>
                  <a:srgbClr val="212320"/>
                </a:solidFill>
                <a:uFillTx/>
                <a:latin typeface="Tahoma"/>
              </a:rPr>
              <a:t> </a:t>
            </a:r>
            <a:r>
              <a:rPr b="0" lang="ru-RU" sz="2300" spc="316" strike="noStrike" u="sng">
                <a:solidFill>
                  <a:srgbClr val="212320"/>
                </a:solidFill>
                <a:uFillTx/>
                <a:latin typeface="Calibri"/>
              </a:rPr>
              <a:t>СЕГОДНЯ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253520" y="5686920"/>
            <a:ext cx="277812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132120">
              <a:lnSpc>
                <a:spcPct val="114000"/>
              </a:lnSpc>
              <a:spcBef>
                <a:spcPts val="96"/>
              </a:spcBef>
            </a:pPr>
            <a:r>
              <a:rPr b="0" lang="ru-RU" sz="1400" spc="-12" strike="noStrike">
                <a:solidFill>
                  <a:srgbClr val="000000"/>
                </a:solidFill>
                <a:latin typeface="Courier New"/>
                <a:ea typeface="DejaVu Sans"/>
              </a:rPr>
              <a:t>Осуществили </a:t>
            </a:r>
            <a:r>
              <a:rPr b="0" lang="ru-RU" sz="1400" spc="15" strike="noStrike">
                <a:solidFill>
                  <a:srgbClr val="000000"/>
                </a:solidFill>
                <a:latin typeface="Arial Unicode MS"/>
                <a:ea typeface="DejaVu Sans"/>
              </a:rPr>
              <a:t>350 </a:t>
            </a:r>
            <a:r>
              <a:rPr b="0" lang="ru-RU" sz="1400" spc="-52" strike="noStrike">
                <a:solidFill>
                  <a:srgbClr val="000000"/>
                </a:solidFill>
                <a:latin typeface="Courier New"/>
                <a:ea typeface="DejaVu Sans"/>
              </a:rPr>
              <a:t>проектов  </a:t>
            </a:r>
            <a:r>
              <a:rPr b="0" lang="ru-RU" sz="1400" spc="-80" strike="noStrike">
                <a:solidFill>
                  <a:srgbClr val="000000"/>
                </a:solidFill>
                <a:latin typeface="Courier New"/>
                <a:ea typeface="DejaVu Sans"/>
              </a:rPr>
              <a:t>государственного</a:t>
            </a:r>
            <a:r>
              <a:rPr b="0" lang="ru-RU" sz="1400" spc="-537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26" strike="noStrike">
                <a:solidFill>
                  <a:srgbClr val="000000"/>
                </a:solidFill>
                <a:latin typeface="Courier New"/>
                <a:ea typeface="DejaVu Sans"/>
              </a:rPr>
              <a:t>назначения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1183320" y="3348720"/>
            <a:ext cx="2762280" cy="73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488160" indent="-475560">
              <a:lnSpc>
                <a:spcPct val="114000"/>
              </a:lnSpc>
              <a:spcBef>
                <a:spcPts val="96"/>
              </a:spcBef>
            </a:pPr>
            <a:r>
              <a:rPr b="0" lang="ru-RU" sz="1400" spc="15" strike="noStrike">
                <a:solidFill>
                  <a:srgbClr val="000000"/>
                </a:solidFill>
                <a:latin typeface="Arial Unicode MS"/>
                <a:ea typeface="DejaVu Sans"/>
              </a:rPr>
              <a:t>        </a:t>
            </a:r>
            <a:r>
              <a:rPr b="0" lang="ru-RU" sz="1400" spc="15" strike="noStrike">
                <a:solidFill>
                  <a:srgbClr val="000000"/>
                </a:solidFill>
                <a:latin typeface="Arial Unicode MS"/>
                <a:ea typeface="DejaVu Sans"/>
              </a:rPr>
              <a:t>13</a:t>
            </a:r>
            <a:r>
              <a:rPr b="0" lang="ru-RU" sz="1400" spc="-35" strike="noStrike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b="0" lang="ru-RU" sz="1400" spc="-100" strike="noStrike">
                <a:solidFill>
                  <a:srgbClr val="000000"/>
                </a:solidFill>
                <a:latin typeface="Courier New"/>
                <a:ea typeface="DejaVu Sans"/>
              </a:rPr>
              <a:t>лет</a:t>
            </a:r>
            <a:r>
              <a:rPr b="0" lang="ru-RU" sz="1400" spc="-486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7" strike="noStrike">
                <a:solidFill>
                  <a:srgbClr val="000000"/>
                </a:solidFill>
                <a:latin typeface="Courier New"/>
                <a:ea typeface="DejaVu Sans"/>
              </a:rPr>
              <a:t>внедряем</a:t>
            </a:r>
            <a:r>
              <a:rPr b="0" lang="ru-RU" sz="1400" spc="-486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21" strike="noStrike">
                <a:solidFill>
                  <a:srgbClr val="000000"/>
                </a:solidFill>
                <a:latin typeface="Courier New"/>
                <a:ea typeface="DejaVu Sans"/>
              </a:rPr>
              <a:t>оборудование  </a:t>
            </a:r>
            <a:r>
              <a:rPr b="0" lang="ru-RU" sz="1400" spc="41" strike="noStrike">
                <a:solidFill>
                  <a:srgbClr val="000000"/>
                </a:solidFill>
                <a:latin typeface="Courier New"/>
                <a:ea typeface="DejaVu Sans"/>
              </a:rPr>
              <a:t>и</a:t>
            </a:r>
            <a:r>
              <a:rPr b="0" lang="ru-RU" sz="1400" spc="-486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26" strike="noStrike">
                <a:solidFill>
                  <a:srgbClr val="000000"/>
                </a:solidFill>
                <a:latin typeface="Courier New"/>
                <a:ea typeface="DejaVu Sans"/>
              </a:rPr>
              <a:t>разрабатываем</a:t>
            </a:r>
            <a:r>
              <a:rPr b="0" lang="ru-RU" sz="1400" spc="-486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211" strike="noStrike">
                <a:solidFill>
                  <a:srgbClr val="000000"/>
                </a:solidFill>
                <a:latin typeface="Courier New"/>
                <a:ea typeface="DejaVu Sans"/>
              </a:rPr>
              <a:t>ПО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5904000" y="3411000"/>
            <a:ext cx="2447640" cy="76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737280" indent="-724320">
              <a:lnSpc>
                <a:spcPct val="114000"/>
              </a:lnSpc>
              <a:spcBef>
                <a:spcPts val="96"/>
              </a:spcBef>
            </a:pPr>
            <a:r>
              <a:rPr b="0" lang="ru-RU" sz="1400" spc="60" strike="noStrike">
                <a:solidFill>
                  <a:srgbClr val="000000"/>
                </a:solidFill>
                <a:latin typeface="Courier New"/>
                <a:ea typeface="DejaVu Sans"/>
              </a:rPr>
              <a:t>Официальный</a:t>
            </a:r>
            <a:r>
              <a:rPr b="0" lang="ru-RU" sz="1400" spc="-497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-32" strike="noStrike">
                <a:solidFill>
                  <a:srgbClr val="000000"/>
                </a:solidFill>
                <a:latin typeface="Courier New"/>
                <a:ea typeface="DejaVu Sans"/>
              </a:rPr>
              <a:t>партнер</a:t>
            </a:r>
            <a:endParaRPr b="0" lang="ru-RU" sz="1400" spc="-1" strike="noStrike">
              <a:latin typeface="Arial"/>
            </a:endParaRPr>
          </a:p>
          <a:p>
            <a:pPr marL="737280" indent="-724320">
              <a:lnSpc>
                <a:spcPct val="114000"/>
              </a:lnSpc>
              <a:spcBef>
                <a:spcPts val="96"/>
              </a:spcBef>
            </a:pPr>
            <a:r>
              <a:rPr b="0" lang="ru-RU" sz="1400" spc="-35" strike="noStrike">
                <a:solidFill>
                  <a:srgbClr val="000000"/>
                </a:solidFill>
                <a:latin typeface="Courier New"/>
                <a:ea typeface="DejaVu Sans"/>
              </a:rPr>
              <a:t>более</a:t>
            </a:r>
            <a:r>
              <a:rPr b="0" lang="ru-RU" sz="1400" spc="-491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400" spc="15" strike="noStrike">
                <a:solidFill>
                  <a:srgbClr val="000000"/>
                </a:solidFill>
                <a:latin typeface="Arial Unicode MS"/>
                <a:ea typeface="DejaVu Sans"/>
              </a:rPr>
              <a:t>20 </a:t>
            </a:r>
            <a:r>
              <a:rPr b="0" lang="ru-RU" sz="1400" spc="41" strike="noStrike">
                <a:solidFill>
                  <a:srgbClr val="000000"/>
                </a:solidFill>
                <a:latin typeface="Courier New"/>
                <a:ea typeface="DejaVu Sans"/>
              </a:rPr>
              <a:t>мировых</a:t>
            </a:r>
            <a:endParaRPr b="0" lang="ru-RU" sz="1400" spc="-1" strike="noStrike">
              <a:latin typeface="Arial"/>
            </a:endParaRPr>
          </a:p>
          <a:p>
            <a:pPr marL="737280" indent="-724320">
              <a:lnSpc>
                <a:spcPct val="114000"/>
              </a:lnSpc>
              <a:spcBef>
                <a:spcPts val="96"/>
              </a:spcBef>
            </a:pPr>
            <a:r>
              <a:rPr b="0" lang="ru-RU" sz="1400" spc="-26" strike="noStrike">
                <a:solidFill>
                  <a:srgbClr val="000000"/>
                </a:solidFill>
                <a:latin typeface="Courier New"/>
                <a:ea typeface="DejaVu Sans"/>
              </a:rPr>
              <a:t>Брендов производителей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88960" y="1327680"/>
            <a:ext cx="282960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ru-RU" sz="2300" spc="335" strike="noStrike">
                <a:solidFill>
                  <a:srgbClr val="212320"/>
                </a:solidFill>
                <a:latin typeface="Calibri"/>
              </a:rPr>
              <a:t>УСЛУГИ </a:t>
            </a:r>
            <a:r>
              <a:rPr b="0" lang="ru-RU" sz="2300" spc="225" strike="noStrike">
                <a:solidFill>
                  <a:srgbClr val="212320"/>
                </a:solidFill>
                <a:latin typeface="Calibri"/>
              </a:rPr>
              <a:t>И</a:t>
            </a:r>
            <a:r>
              <a:rPr b="0" lang="ru-RU" sz="2300" spc="-52" strike="noStrike">
                <a:solidFill>
                  <a:srgbClr val="212320"/>
                </a:solidFill>
                <a:latin typeface="Calibri"/>
              </a:rPr>
              <a:t> </a:t>
            </a:r>
            <a:r>
              <a:rPr b="0" lang="ru-RU" sz="2300" spc="310" strike="noStrike">
                <a:solidFill>
                  <a:srgbClr val="212320"/>
                </a:solidFill>
                <a:latin typeface="Calibri"/>
              </a:rPr>
              <a:t>СЕРВИС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3"/>
          <p:cNvSpPr/>
          <p:nvPr/>
        </p:nvSpPr>
        <p:spPr>
          <a:xfrm>
            <a:off x="1690560" y="3953880"/>
            <a:ext cx="7313760" cy="2593080"/>
          </a:xfrm>
          <a:custGeom>
            <a:avLst/>
            <a:gdLst/>
            <a:ahLst/>
            <a:rect l="l" t="t" r="r" b="b"/>
            <a:pathLst>
              <a:path w="7314565" h="2593975">
                <a:moveTo>
                  <a:pt x="7312723" y="2593924"/>
                </a:moveTo>
                <a:lnTo>
                  <a:pt x="0" y="2589809"/>
                </a:lnTo>
                <a:lnTo>
                  <a:pt x="1447" y="0"/>
                </a:lnTo>
                <a:lnTo>
                  <a:pt x="7314158" y="4127"/>
                </a:lnTo>
                <a:lnTo>
                  <a:pt x="7312723" y="2593924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3959640" y="4115520"/>
            <a:ext cx="2183760" cy="47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algn="ctr">
              <a:lnSpc>
                <a:spcPts val="1814"/>
              </a:lnSpc>
              <a:spcBef>
                <a:spcPts val="136"/>
              </a:spcBef>
            </a:pPr>
            <a:r>
              <a:rPr b="0" lang="ru-RU" sz="1600" spc="225" strike="noStrike">
                <a:solidFill>
                  <a:srgbClr val="ffffff"/>
                </a:solidFill>
                <a:latin typeface="Calibri"/>
                <a:ea typeface="DejaVu Sans"/>
              </a:rPr>
              <a:t>ПРЕИМУЩЕСТВА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ts val="1814"/>
              </a:lnSpc>
            </a:pPr>
            <a:r>
              <a:rPr b="0" lang="ru-RU" sz="1600" spc="165" strike="noStrike">
                <a:solidFill>
                  <a:srgbClr val="ffffff"/>
                </a:solidFill>
                <a:latin typeface="Tahoma"/>
                <a:ea typeface="DejaVu Sans"/>
              </a:rPr>
              <a:t>"</a:t>
            </a:r>
            <a:r>
              <a:rPr b="0" lang="ru-RU" sz="1600" spc="165" strike="noStrike">
                <a:solidFill>
                  <a:srgbClr val="ffffff"/>
                </a:solidFill>
                <a:latin typeface="Calibri"/>
                <a:ea typeface="DejaVu Sans"/>
              </a:rPr>
              <a:t>УМНОГО</a:t>
            </a:r>
            <a:r>
              <a:rPr b="0" lang="ru-RU" sz="1600" spc="29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0" lang="ru-RU" sz="1600" spc="197" strike="noStrike">
                <a:solidFill>
                  <a:srgbClr val="ffffff"/>
                </a:solidFill>
                <a:latin typeface="Calibri"/>
                <a:ea typeface="DejaVu Sans"/>
              </a:rPr>
              <a:t>СКАЛАДА</a:t>
            </a:r>
            <a:r>
              <a:rPr b="0" lang="ru-RU" sz="1600" spc="197" strike="noStrike">
                <a:solidFill>
                  <a:srgbClr val="ffffff"/>
                </a:solidFill>
                <a:latin typeface="Tahoma"/>
                <a:ea typeface="DejaVu Sans"/>
              </a:rPr>
              <a:t>"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102" name="Group 5"/>
          <p:cNvGrpSpPr/>
          <p:nvPr/>
        </p:nvGrpSpPr>
        <p:grpSpPr>
          <a:xfrm>
            <a:off x="2235240" y="4930200"/>
            <a:ext cx="3949200" cy="1330200"/>
            <a:chOff x="2235240" y="4930200"/>
            <a:chExt cx="3949200" cy="1330200"/>
          </a:xfrm>
        </p:grpSpPr>
        <p:pic>
          <p:nvPicPr>
            <p:cNvPr id="103" name="object 7" descr=""/>
            <p:cNvPicPr/>
            <p:nvPr/>
          </p:nvPicPr>
          <p:blipFill>
            <a:blip r:embed="rId1"/>
            <a:stretch/>
          </p:blipFill>
          <p:spPr>
            <a:xfrm>
              <a:off x="2235240" y="4930200"/>
              <a:ext cx="541440" cy="54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object 8" descr=""/>
            <p:cNvPicPr/>
            <p:nvPr/>
          </p:nvPicPr>
          <p:blipFill>
            <a:blip r:embed="rId2"/>
            <a:stretch/>
          </p:blipFill>
          <p:spPr>
            <a:xfrm>
              <a:off x="5600880" y="4953240"/>
              <a:ext cx="545040" cy="545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object 9" descr=""/>
            <p:cNvPicPr/>
            <p:nvPr/>
          </p:nvPicPr>
          <p:blipFill>
            <a:blip r:embed="rId3"/>
            <a:stretch/>
          </p:blipFill>
          <p:spPr>
            <a:xfrm>
              <a:off x="2262960" y="5678280"/>
              <a:ext cx="511560" cy="506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object 10" descr=""/>
            <p:cNvPicPr/>
            <p:nvPr/>
          </p:nvPicPr>
          <p:blipFill>
            <a:blip r:embed="rId4"/>
            <a:stretch/>
          </p:blipFill>
          <p:spPr>
            <a:xfrm>
              <a:off x="5600520" y="5676480"/>
              <a:ext cx="583920" cy="583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7" name="CustomShape 6"/>
          <p:cNvSpPr/>
          <p:nvPr/>
        </p:nvSpPr>
        <p:spPr>
          <a:xfrm>
            <a:off x="2894760" y="4977360"/>
            <a:ext cx="2163240" cy="6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160" bIns="0">
            <a:spAutoFit/>
          </a:bodyPr>
          <a:p>
            <a:pPr>
              <a:lnSpc>
                <a:spcPct val="100000"/>
              </a:lnSpc>
              <a:spcBef>
                <a:spcPts val="371"/>
              </a:spcBef>
            </a:pPr>
            <a:r>
              <a:rPr b="0" lang="ru-RU" sz="1200" spc="126" strike="noStrike">
                <a:solidFill>
                  <a:srgbClr val="ffffff"/>
                </a:solidFill>
                <a:latin typeface="Courier New"/>
                <a:ea typeface="DejaVu Sans"/>
              </a:rPr>
              <a:t>Помощь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-26" strike="noStrike">
                <a:solidFill>
                  <a:srgbClr val="ffffff"/>
                </a:solidFill>
                <a:latin typeface="Courier New"/>
                <a:ea typeface="DejaVu Sans"/>
              </a:rPr>
              <a:t>в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26" strike="noStrike">
                <a:solidFill>
                  <a:srgbClr val="ffffff"/>
                </a:solidFill>
                <a:latin typeface="Courier New"/>
                <a:ea typeface="DejaVu Sans"/>
              </a:rPr>
              <a:t>выборе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ru-RU" sz="1200" spc="49" strike="noStrike">
                <a:solidFill>
                  <a:srgbClr val="ffffff"/>
                </a:solidFill>
                <a:latin typeface="Courier New"/>
                <a:ea typeface="DejaVu Sans"/>
              </a:rPr>
              <a:t>и</a:t>
            </a:r>
            <a:r>
              <a:rPr b="0" lang="ru-RU" sz="1200" spc="-446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35" strike="noStrike">
                <a:solidFill>
                  <a:srgbClr val="ffffff"/>
                </a:solidFill>
                <a:latin typeface="Courier New"/>
                <a:ea typeface="DejaVu Sans"/>
              </a:rPr>
              <a:t>внедрению</a:t>
            </a:r>
            <a:r>
              <a:rPr b="0" lang="ru-RU" sz="1200" spc="-440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ffffff"/>
                </a:solidFill>
                <a:latin typeface="Courier New"/>
                <a:ea typeface="DejaVu Sans"/>
              </a:rPr>
              <a:t>оборудования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6336000" y="4954320"/>
            <a:ext cx="2106720" cy="66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>
              <a:lnSpc>
                <a:spcPct val="119000"/>
              </a:lnSpc>
              <a:spcBef>
                <a:spcPts val="96"/>
              </a:spcBef>
            </a:pPr>
            <a:r>
              <a:rPr b="0" lang="ru-RU" sz="1200" spc="60" strike="noStrike">
                <a:solidFill>
                  <a:srgbClr val="ffffff"/>
                </a:solidFill>
                <a:latin typeface="Courier New"/>
                <a:ea typeface="DejaVu Sans"/>
              </a:rPr>
              <a:t>Большой</a:t>
            </a:r>
            <a:r>
              <a:rPr b="0" lang="ru-RU" sz="1200" spc="-420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41" strike="noStrike">
                <a:solidFill>
                  <a:srgbClr val="ffffff"/>
                </a:solidFill>
                <a:latin typeface="Courier New"/>
                <a:ea typeface="DejaVu Sans"/>
              </a:rPr>
              <a:t>выбор</a:t>
            </a:r>
            <a:r>
              <a:rPr b="0" lang="ru-RU" sz="1200" spc="-420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ffffff"/>
                </a:solidFill>
                <a:latin typeface="Courier New"/>
                <a:ea typeface="DejaVu Sans"/>
              </a:rPr>
              <a:t>расходных  </a:t>
            </a:r>
            <a:r>
              <a:rPr b="0" lang="ru-RU" sz="1200" spc="-7" strike="noStrike">
                <a:solidFill>
                  <a:srgbClr val="ffffff"/>
                </a:solidFill>
                <a:latin typeface="Courier New"/>
                <a:ea typeface="DejaVu Sans"/>
              </a:rPr>
              <a:t>материалов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49" strike="noStrike">
                <a:solidFill>
                  <a:srgbClr val="ffffff"/>
                </a:solidFill>
                <a:latin typeface="Courier New"/>
                <a:ea typeface="DejaVu Sans"/>
              </a:rPr>
              <a:t>и</a:t>
            </a:r>
            <a:r>
              <a:rPr b="0" lang="ru-RU" sz="1200" spc="-409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114" strike="noStrike">
                <a:solidFill>
                  <a:srgbClr val="ffffff"/>
                </a:solidFill>
                <a:latin typeface="Courier New"/>
                <a:ea typeface="DejaVu Sans"/>
              </a:rPr>
              <a:t>ЗИП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09" name="CustomShape 8"/>
          <p:cNvSpPr/>
          <p:nvPr/>
        </p:nvSpPr>
        <p:spPr>
          <a:xfrm>
            <a:off x="2894760" y="5824440"/>
            <a:ext cx="180216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>
              <a:lnSpc>
                <a:spcPct val="100000"/>
              </a:lnSpc>
              <a:spcBef>
                <a:spcPts val="125"/>
              </a:spcBef>
            </a:pPr>
            <a:r>
              <a:rPr b="0" lang="ru-RU" sz="1200" spc="-15" strike="noStrike">
                <a:solidFill>
                  <a:srgbClr val="ffffff"/>
                </a:solidFill>
                <a:latin typeface="Courier New"/>
                <a:ea typeface="DejaVu Sans"/>
              </a:rPr>
              <a:t>Гибкие</a:t>
            </a:r>
            <a:r>
              <a:rPr b="0" lang="ru-RU" sz="1200" spc="-426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-41" strike="noStrike">
                <a:solidFill>
                  <a:srgbClr val="ffffff"/>
                </a:solidFill>
                <a:latin typeface="Courier New"/>
                <a:ea typeface="DejaVu Sans"/>
              </a:rPr>
              <a:t>условия</a:t>
            </a:r>
            <a:r>
              <a:rPr b="0" lang="ru-RU" sz="1200" spc="-420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7" strike="noStrike">
                <a:solidFill>
                  <a:srgbClr val="ffffff"/>
                </a:solidFill>
                <a:latin typeface="Courier New"/>
                <a:ea typeface="DejaVu Sans"/>
              </a:rPr>
              <a:t>оплаты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0" name="CustomShape 9"/>
          <p:cNvSpPr/>
          <p:nvPr/>
        </p:nvSpPr>
        <p:spPr>
          <a:xfrm>
            <a:off x="6336000" y="5824440"/>
            <a:ext cx="176076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>
              <a:lnSpc>
                <a:spcPct val="100000"/>
              </a:lnSpc>
              <a:spcBef>
                <a:spcPts val="125"/>
              </a:spcBef>
            </a:pPr>
            <a:r>
              <a:rPr b="0" lang="ru-RU" sz="1200" spc="15" strike="noStrike">
                <a:solidFill>
                  <a:srgbClr val="ffffff"/>
                </a:solidFill>
                <a:latin typeface="Courier New"/>
                <a:ea typeface="DejaVu Sans"/>
              </a:rPr>
              <a:t>Свой</a:t>
            </a:r>
            <a:r>
              <a:rPr b="0" lang="ru-RU" sz="1200" spc="-426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1" strike="noStrike">
                <a:solidFill>
                  <a:srgbClr val="ffffff"/>
                </a:solidFill>
                <a:latin typeface="Courier New"/>
                <a:ea typeface="DejaVu Sans"/>
              </a:rPr>
              <a:t>сервисный</a:t>
            </a:r>
            <a:r>
              <a:rPr b="0" lang="ru-RU" sz="1200" spc="-426" strike="noStrike">
                <a:solidFill>
                  <a:srgbClr val="ffffff"/>
                </a:solidFill>
                <a:latin typeface="Courier New"/>
                <a:ea typeface="DejaVu Sans"/>
              </a:rPr>
              <a:t> </a:t>
            </a:r>
            <a:r>
              <a:rPr b="0" lang="ru-RU" sz="1200" spc="-15" strike="noStrike">
                <a:solidFill>
                  <a:srgbClr val="ffffff"/>
                </a:solidFill>
                <a:latin typeface="Courier New"/>
                <a:ea typeface="DejaVu Sans"/>
              </a:rPr>
              <a:t>центр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11" name="object 15" descr=""/>
          <p:cNvPicPr/>
          <p:nvPr/>
        </p:nvPicPr>
        <p:blipFill>
          <a:blip r:embed="rId5"/>
          <a:stretch/>
        </p:blipFill>
        <p:spPr>
          <a:xfrm>
            <a:off x="768600" y="2032920"/>
            <a:ext cx="71640" cy="71640"/>
          </a:xfrm>
          <a:prstGeom prst="rect">
            <a:avLst/>
          </a:prstGeom>
          <a:ln>
            <a:noFill/>
          </a:ln>
        </p:spPr>
      </p:pic>
      <p:sp>
        <p:nvSpPr>
          <p:cNvPr id="112" name="CustomShape 10"/>
          <p:cNvSpPr/>
          <p:nvPr/>
        </p:nvSpPr>
        <p:spPr>
          <a:xfrm>
            <a:off x="942120" y="1878120"/>
            <a:ext cx="546552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18000"/>
              </a:lnSpc>
              <a:spcBef>
                <a:spcPts val="91"/>
              </a:spcBef>
            </a:pPr>
            <a:r>
              <a:rPr b="0" lang="ru-RU" sz="1600" spc="-12" strike="noStrike">
                <a:solidFill>
                  <a:srgbClr val="000000"/>
                </a:solidFill>
                <a:latin typeface="Courier New"/>
                <a:ea typeface="DejaVu Sans"/>
              </a:rPr>
              <a:t>Комплексная </a:t>
            </a:r>
            <a:r>
              <a:rPr b="0" lang="ru-RU" sz="1600" spc="-35" strike="noStrike">
                <a:solidFill>
                  <a:srgbClr val="000000"/>
                </a:solidFill>
                <a:latin typeface="Courier New"/>
                <a:ea typeface="DejaVu Sans"/>
              </a:rPr>
              <a:t>интеграция </a:t>
            </a:r>
            <a:r>
              <a:rPr b="0" lang="ru-RU" sz="1600" spc="86" strike="noStrike">
                <a:solidFill>
                  <a:srgbClr val="000000"/>
                </a:solidFill>
                <a:latin typeface="Courier New"/>
                <a:ea typeface="DejaVu Sans"/>
              </a:rPr>
              <a:t>решений  </a:t>
            </a:r>
            <a:r>
              <a:rPr b="0" lang="ru-RU" sz="1600" spc="29" strike="noStrike">
                <a:solidFill>
                  <a:srgbClr val="000000"/>
                </a:solidFill>
                <a:latin typeface="Courier New"/>
                <a:ea typeface="DejaVu Sans"/>
              </a:rPr>
              <a:t>Сопровождение</a:t>
            </a:r>
            <a:r>
              <a:rPr b="0" lang="ru-RU" sz="1600" spc="-545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7" strike="noStrike">
                <a:solidFill>
                  <a:srgbClr val="000000"/>
                </a:solidFill>
                <a:latin typeface="Courier New"/>
                <a:ea typeface="DejaVu Sans"/>
              </a:rPr>
              <a:t>программного</a:t>
            </a:r>
            <a:r>
              <a:rPr b="0" lang="ru-RU" sz="16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12" strike="noStrike">
                <a:solidFill>
                  <a:srgbClr val="000000"/>
                </a:solidFill>
                <a:latin typeface="Courier New"/>
                <a:ea typeface="DejaVu Sans"/>
              </a:rPr>
              <a:t>обеспечения  </a:t>
            </a:r>
            <a:r>
              <a:rPr b="0" lang="ru-RU" sz="1600" spc="-60" strike="noStrike">
                <a:solidFill>
                  <a:srgbClr val="000000"/>
                </a:solidFill>
                <a:latin typeface="Courier New"/>
                <a:ea typeface="DejaVu Sans"/>
              </a:rPr>
              <a:t>Разработка</a:t>
            </a:r>
            <a:r>
              <a:rPr b="0" lang="ru-RU" sz="1600" spc="-545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265" strike="noStrike">
                <a:solidFill>
                  <a:srgbClr val="000000"/>
                </a:solidFill>
                <a:latin typeface="Courier New"/>
                <a:ea typeface="DejaVu Sans"/>
              </a:rPr>
              <a:t>ПО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18000"/>
              </a:lnSpc>
            </a:pPr>
            <a:r>
              <a:rPr b="0" lang="ru-RU" sz="1600" spc="-12" strike="noStrike">
                <a:solidFill>
                  <a:srgbClr val="000000"/>
                </a:solidFill>
                <a:latin typeface="Courier New"/>
                <a:ea typeface="DejaVu Sans"/>
              </a:rPr>
              <a:t>Гарантийное</a:t>
            </a:r>
            <a:r>
              <a:rPr b="0" lang="ru-RU" sz="1600" spc="-537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69" strike="noStrike">
                <a:solidFill>
                  <a:srgbClr val="000000"/>
                </a:solidFill>
                <a:latin typeface="Courier New"/>
                <a:ea typeface="DejaVu Sans"/>
              </a:rPr>
              <a:t>и</a:t>
            </a:r>
            <a:r>
              <a:rPr b="0" lang="ru-RU" sz="1600" spc="-537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80" strike="noStrike">
                <a:solidFill>
                  <a:srgbClr val="000000"/>
                </a:solidFill>
                <a:latin typeface="Courier New"/>
                <a:ea typeface="DejaVu Sans"/>
              </a:rPr>
              <a:t>пост</a:t>
            </a:r>
            <a:r>
              <a:rPr b="0" lang="ru-RU" sz="1600" spc="-531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26" strike="noStrike">
                <a:solidFill>
                  <a:srgbClr val="000000"/>
                </a:solidFill>
                <a:latin typeface="Courier New"/>
                <a:ea typeface="DejaVu Sans"/>
              </a:rPr>
              <a:t>гарантийное обслуживание</a:t>
            </a:r>
            <a:r>
              <a:rPr b="0" lang="ru-RU" sz="1600" spc="-537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18000"/>
              </a:lnSpc>
            </a:pPr>
            <a:r>
              <a:rPr b="0" lang="ru-RU" sz="1600" spc="26" strike="noStrike">
                <a:solidFill>
                  <a:srgbClr val="000000"/>
                </a:solidFill>
                <a:latin typeface="Courier New"/>
                <a:ea typeface="DejaVu Sans"/>
              </a:rPr>
              <a:t>Обучение</a:t>
            </a:r>
            <a:r>
              <a:rPr b="0" lang="ru-RU" sz="1600" spc="-545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26" strike="noStrike">
                <a:solidFill>
                  <a:srgbClr val="000000"/>
                </a:solidFill>
                <a:latin typeface="Courier New"/>
                <a:ea typeface="DejaVu Sans"/>
              </a:rPr>
              <a:t>персонала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60"/>
              </a:spcBef>
            </a:pPr>
            <a:r>
              <a:rPr b="0" lang="ru-RU" sz="1600" spc="-7" strike="noStrike">
                <a:solidFill>
                  <a:srgbClr val="000000"/>
                </a:solidFill>
                <a:latin typeface="Courier New"/>
                <a:ea typeface="DejaVu Sans"/>
              </a:rPr>
              <a:t>Сервисное</a:t>
            </a:r>
            <a:r>
              <a:rPr b="0" lang="ru-RU" sz="16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ourier New"/>
                <a:ea typeface="DejaVu Sans"/>
              </a:rPr>
              <a:t>обслуживание</a:t>
            </a:r>
            <a:r>
              <a:rPr b="0" lang="ru-RU" sz="16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7" strike="noStrike">
                <a:solidFill>
                  <a:srgbClr val="000000"/>
                </a:solidFill>
                <a:latin typeface="Courier New"/>
                <a:ea typeface="DejaVu Sans"/>
              </a:rPr>
              <a:t>во</a:t>
            </a:r>
            <a:r>
              <a:rPr b="0" lang="ru-RU" sz="16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97" strike="noStrike">
                <a:solidFill>
                  <a:srgbClr val="000000"/>
                </a:solidFill>
                <a:latin typeface="Courier New"/>
                <a:ea typeface="DejaVu Sans"/>
              </a:rPr>
              <a:t>всех</a:t>
            </a:r>
            <a:r>
              <a:rPr b="0" lang="ru-RU" sz="16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-35" strike="noStrike">
                <a:solidFill>
                  <a:srgbClr val="000000"/>
                </a:solidFill>
                <a:latin typeface="Courier New"/>
                <a:ea typeface="DejaVu Sans"/>
              </a:rPr>
              <a:t>регионах</a:t>
            </a:r>
            <a:r>
              <a:rPr b="0" lang="ru-RU" sz="1600" spc="-542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0" lang="ru-RU" sz="1600" spc="180" strike="noStrike">
                <a:solidFill>
                  <a:srgbClr val="000000"/>
                </a:solidFill>
                <a:latin typeface="Courier New"/>
                <a:ea typeface="DejaVu Sans"/>
              </a:rPr>
              <a:t>РФ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13" name="object 17" descr=""/>
          <p:cNvPicPr/>
          <p:nvPr/>
        </p:nvPicPr>
        <p:blipFill>
          <a:blip r:embed="rId6"/>
          <a:stretch/>
        </p:blipFill>
        <p:spPr>
          <a:xfrm>
            <a:off x="768600" y="2322720"/>
            <a:ext cx="71640" cy="71640"/>
          </a:xfrm>
          <a:prstGeom prst="rect">
            <a:avLst/>
          </a:prstGeom>
          <a:ln>
            <a:noFill/>
          </a:ln>
        </p:spPr>
      </p:pic>
      <p:pic>
        <p:nvPicPr>
          <p:cNvPr id="114" name="object 18" descr=""/>
          <p:cNvPicPr/>
          <p:nvPr/>
        </p:nvPicPr>
        <p:blipFill>
          <a:blip r:embed="rId7"/>
          <a:stretch/>
        </p:blipFill>
        <p:spPr>
          <a:xfrm>
            <a:off x="768600" y="2612160"/>
            <a:ext cx="71640" cy="71640"/>
          </a:xfrm>
          <a:prstGeom prst="rect">
            <a:avLst/>
          </a:prstGeom>
          <a:ln>
            <a:noFill/>
          </a:ln>
        </p:spPr>
      </p:pic>
      <p:pic>
        <p:nvPicPr>
          <p:cNvPr id="115" name="object 19" descr=""/>
          <p:cNvPicPr/>
          <p:nvPr/>
        </p:nvPicPr>
        <p:blipFill>
          <a:blip r:embed="rId8"/>
          <a:stretch/>
        </p:blipFill>
        <p:spPr>
          <a:xfrm>
            <a:off x="768600" y="2901960"/>
            <a:ext cx="71640" cy="71640"/>
          </a:xfrm>
          <a:prstGeom prst="rect">
            <a:avLst/>
          </a:prstGeom>
          <a:ln>
            <a:noFill/>
          </a:ln>
        </p:spPr>
      </p:pic>
      <p:pic>
        <p:nvPicPr>
          <p:cNvPr id="116" name="object 20" descr=""/>
          <p:cNvPicPr/>
          <p:nvPr/>
        </p:nvPicPr>
        <p:blipFill>
          <a:blip r:embed="rId9"/>
          <a:stretch/>
        </p:blipFill>
        <p:spPr>
          <a:xfrm>
            <a:off x="768600" y="3191400"/>
            <a:ext cx="71640" cy="71640"/>
          </a:xfrm>
          <a:prstGeom prst="rect">
            <a:avLst/>
          </a:prstGeom>
          <a:ln>
            <a:noFill/>
          </a:ln>
        </p:spPr>
      </p:pic>
      <p:pic>
        <p:nvPicPr>
          <p:cNvPr id="117" name="object 21" descr=""/>
          <p:cNvPicPr/>
          <p:nvPr/>
        </p:nvPicPr>
        <p:blipFill>
          <a:blip r:embed="rId10"/>
          <a:stretch/>
        </p:blipFill>
        <p:spPr>
          <a:xfrm>
            <a:off x="768600" y="3480840"/>
            <a:ext cx="71640" cy="71640"/>
          </a:xfrm>
          <a:prstGeom prst="rect">
            <a:avLst/>
          </a:prstGeom>
          <a:ln>
            <a:noFill/>
          </a:ln>
        </p:spPr>
      </p:pic>
      <p:sp>
        <p:nvSpPr>
          <p:cNvPr id="118" name="CustomShape 11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32000" y="1080000"/>
            <a:ext cx="10151640" cy="99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648000">
              <a:lnSpc>
                <a:spcPct val="100000"/>
              </a:lnSpc>
              <a:spcBef>
                <a:spcPts val="136"/>
              </a:spcBef>
            </a:pPr>
            <a:r>
              <a:rPr b="1" lang="ru-RU" sz="3200" spc="335" strike="noStrike">
                <a:solidFill>
                  <a:srgbClr val="212320"/>
                </a:solidFill>
                <a:latin typeface="aakar"/>
              </a:rPr>
              <a:t>Преимущества софта компании</a:t>
            </a:r>
            <a:br/>
            <a:r>
              <a:rPr b="1" lang="ru-RU" sz="3200" spc="335" strike="noStrike">
                <a:solidFill>
                  <a:srgbClr val="00406f"/>
                </a:solidFill>
                <a:latin typeface="aakar"/>
              </a:rPr>
              <a:t>Умный склад</a:t>
            </a:r>
            <a:r>
              <a:rPr b="0" lang="ru-RU" sz="3200" spc="335" strike="noStrike">
                <a:solidFill>
                  <a:srgbClr val="212320"/>
                </a:solidFill>
                <a:latin typeface="Calibri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936000" y="2661840"/>
            <a:ext cx="7343640" cy="38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64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Позволяет быстро автоматизировать</a:t>
            </a:r>
            <a:r>
              <a:rPr b="0" lang="ru-RU" sz="2000" spc="-10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рабочее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место</a:t>
            </a:r>
            <a:r>
              <a:rPr b="0" lang="ru-RU" sz="2000" spc="-41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сотрудника.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Гибкий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софт, который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можно</a:t>
            </a:r>
            <a:r>
              <a:rPr b="0" lang="ru-RU" sz="2000" spc="-100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дорабатывать.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Работает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на виндовых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терминалах,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так и</a:t>
            </a:r>
            <a:r>
              <a:rPr b="0" lang="ru-RU" sz="2000" spc="-126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на 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новых</a:t>
            </a:r>
            <a:r>
              <a:rPr b="0" lang="ru-RU" sz="2000" spc="-15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андроидах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</a:pPr>
            <a:endParaRPr b="0" lang="ru-RU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Готовые интеграции </a:t>
            </a:r>
            <a:r>
              <a:rPr b="0" lang="ru-RU" sz="2000" spc="-1" strike="noStrike">
                <a:solidFill>
                  <a:srgbClr val="252525"/>
                </a:solidFill>
                <a:latin typeface="Calibri Light"/>
              </a:rPr>
              <a:t>с бэк-офисами и</a:t>
            </a:r>
            <a:r>
              <a:rPr b="0" lang="ru-RU" sz="2000" spc="-114" strike="noStrike">
                <a:solidFill>
                  <a:srgbClr val="252525"/>
                </a:solidFill>
                <a:latin typeface="Calibri Light"/>
              </a:rPr>
              <a:t> </a:t>
            </a:r>
            <a:r>
              <a:rPr b="0" lang="ru-RU" sz="2000" spc="-7" strike="noStrike">
                <a:solidFill>
                  <a:srgbClr val="252525"/>
                </a:solidFill>
                <a:latin typeface="Calibri Light"/>
              </a:rPr>
              <a:t>др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3" name="object 8" descr=""/>
          <p:cNvPicPr/>
          <p:nvPr/>
        </p:nvPicPr>
        <p:blipFill>
          <a:blip r:embed="rId1"/>
          <a:stretch/>
        </p:blipFill>
        <p:spPr>
          <a:xfrm>
            <a:off x="8590320" y="2736000"/>
            <a:ext cx="1057320" cy="35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908640" y="1843920"/>
            <a:ext cx="9027000" cy="38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240" bIns="0">
            <a:spAutoFit/>
          </a:bodyPr>
          <a:p>
            <a:pPr marL="372240" indent="-359280">
              <a:lnSpc>
                <a:spcPct val="100000"/>
              </a:lnSpc>
              <a:spcBef>
                <a:spcPts val="1304"/>
              </a:spcBef>
              <a:spcAft>
                <a:spcPts val="2268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ru-RU" sz="2600" spc="-21" strike="noStrike">
                <a:solidFill>
                  <a:srgbClr val="00406f"/>
                </a:solidFill>
                <a:latin typeface="Calibri Light"/>
                <a:ea typeface="DejaVu Sans"/>
              </a:rPr>
              <a:t> </a:t>
            </a:r>
            <a:r>
              <a:rPr b="0" lang="ru-RU" sz="2600" spc="-21" strike="noStrike">
                <a:solidFill>
                  <a:srgbClr val="00406f"/>
                </a:solidFill>
                <a:latin typeface="Calibri Light"/>
                <a:ea typeface="DejaVu Sans"/>
              </a:rPr>
              <a:t>Умный склад</a:t>
            </a:r>
            <a:r>
              <a:rPr b="0" lang="ru-RU" sz="2600" spc="-21" strike="noStrike">
                <a:solidFill>
                  <a:srgbClr val="ff5142"/>
                </a:solidFill>
                <a:latin typeface="Calibri Light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– вендор мобильного коробочного</a:t>
            </a:r>
            <a:r>
              <a:rPr b="0" lang="ru-RU" sz="2600" spc="-60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софта</a:t>
            </a:r>
            <a:endParaRPr b="0" lang="ru-RU" sz="2600" spc="-1" strike="noStrike">
              <a:latin typeface="Arial"/>
            </a:endParaRPr>
          </a:p>
          <a:p>
            <a:pPr marL="372240" indent="-359280">
              <a:lnSpc>
                <a:spcPct val="100000"/>
              </a:lnSpc>
              <a:spcBef>
                <a:spcPts val="1304"/>
              </a:spcBef>
              <a:spcAft>
                <a:spcPts val="2268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Наши программные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  <a:ea typeface="DejaVu Sans"/>
              </a:rPr>
              <a:t>продукты </a:t>
            </a:r>
            <a:r>
              <a:rPr b="0" lang="ru-RU" sz="2600" spc="-26" strike="noStrike">
                <a:solidFill>
                  <a:srgbClr val="ff5142"/>
                </a:solidFill>
                <a:latin typeface="Calibri Light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позволяют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  <a:ea typeface="DejaVu Sans"/>
              </a:rPr>
              <a:t>быстро 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автоматизировать рабочее</a:t>
            </a:r>
            <a:r>
              <a:rPr b="0" lang="ru-RU" sz="2600" spc="-35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  <a:ea typeface="DejaVu Sans"/>
              </a:rPr>
              <a:t>место</a:t>
            </a:r>
            <a:endParaRPr b="0" lang="ru-RU" sz="2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304"/>
              </a:spcBef>
              <a:spcAft>
                <a:spcPts val="2268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Решения на </a:t>
            </a:r>
            <a:r>
              <a:rPr b="0" lang="ru-RU" sz="2600" spc="-1" strike="noStrike">
                <a:solidFill>
                  <a:srgbClr val="252525"/>
                </a:solidFill>
                <a:latin typeface="Calibri Light"/>
                <a:ea typeface="DejaVu Sans"/>
              </a:rPr>
              <a:t>платформе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Mobile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  <a:ea typeface="DejaVu Sans"/>
              </a:rPr>
              <a:t>SMARTS имеют множество 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преимуществ и зарекомендовали </a:t>
            </a:r>
            <a:r>
              <a:rPr b="0" lang="ru-RU" sz="2600" spc="-12" strike="noStrike">
                <a:solidFill>
                  <a:srgbClr val="252525"/>
                </a:solidFill>
                <a:latin typeface="Calibri Light"/>
                <a:ea typeface="DejaVu Sans"/>
              </a:rPr>
              <a:t>себя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на</a:t>
            </a:r>
            <a:r>
              <a:rPr b="0" lang="ru-RU" sz="2600" spc="66" strike="noStrike">
                <a:solidFill>
                  <a:srgbClr val="252525"/>
                </a:solidFill>
                <a:latin typeface="Calibri Light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252525"/>
                </a:solidFill>
                <a:latin typeface="Calibri Light"/>
                <a:ea typeface="DejaVu Sans"/>
              </a:rPr>
              <a:t>рынке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92000" y="1152000"/>
            <a:ext cx="4103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 u="sng">
                <a:uFillTx/>
                <a:latin typeface="Arial"/>
              </a:rPr>
              <a:t>ИТОГО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 rot="5403000">
            <a:off x="4982760" y="-3207600"/>
            <a:ext cx="726480" cy="106930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360000" y="1944000"/>
            <a:ext cx="102956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2. Что такое Mobile SMARTS: 15 Магазин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144000" y="3096000"/>
            <a:ext cx="10151640" cy="28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72000" indent="-216000">
              <a:lnSpc>
                <a:spcPct val="100000"/>
              </a:lnSpc>
              <a:spcBef>
                <a:spcPts val="3118"/>
              </a:spcBef>
              <a:spcAft>
                <a:spcPts val="2835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Зачем нужен этот продукт? </a:t>
            </a:r>
            <a:endParaRPr b="0" lang="ru-RU" sz="2800" spc="-1" strike="noStrike">
              <a:latin typeface="Arial"/>
            </a:endParaRPr>
          </a:p>
          <a:p>
            <a:pPr marL="72000" indent="-216000">
              <a:lnSpc>
                <a:spcPct val="100000"/>
              </a:lnSpc>
              <a:spcBef>
                <a:spcPts val="3118"/>
              </a:spcBef>
              <a:spcAft>
                <a:spcPts val="2835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Кому он подходит ? </a:t>
            </a:r>
            <a:endParaRPr b="0" lang="ru-RU" sz="2800" spc="-1" strike="noStrike">
              <a:latin typeface="Arial"/>
            </a:endParaRPr>
          </a:p>
          <a:p>
            <a:pPr marL="72000" indent="-216000">
              <a:lnSpc>
                <a:spcPct val="100000"/>
              </a:lnSpc>
              <a:spcBef>
                <a:spcPts val="3118"/>
              </a:spcBef>
              <a:spcAft>
                <a:spcPts val="2835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Как поможет бизнесу ?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160" y="770760"/>
            <a:ext cx="425880" cy="601452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9977040" y="772920"/>
            <a:ext cx="715680" cy="6011640"/>
          </a:xfrm>
          <a:custGeom>
            <a:avLst/>
            <a:gdLst/>
            <a:ahLst/>
            <a:rect l="l" t="t" r="r" b="b"/>
            <a:pathLst>
              <a:path w="716279" h="6012180">
                <a:moveTo>
                  <a:pt x="20091" y="6011760"/>
                </a:moveTo>
                <a:lnTo>
                  <a:pt x="0" y="2336"/>
                </a:lnTo>
                <a:lnTo>
                  <a:pt x="696163" y="0"/>
                </a:lnTo>
                <a:lnTo>
                  <a:pt x="716254" y="6009436"/>
                </a:lnTo>
                <a:lnTo>
                  <a:pt x="20091" y="6011760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object 8" descr=""/>
          <p:cNvPicPr/>
          <p:nvPr/>
        </p:nvPicPr>
        <p:blipFill>
          <a:blip r:embed="rId1"/>
          <a:stretch/>
        </p:blipFill>
        <p:spPr>
          <a:xfrm>
            <a:off x="8559720" y="5842080"/>
            <a:ext cx="1380240" cy="8881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6218280" y="87552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136" name="Group 4"/>
          <p:cNvGrpSpPr/>
          <p:nvPr/>
        </p:nvGrpSpPr>
        <p:grpSpPr>
          <a:xfrm>
            <a:off x="786600" y="1152000"/>
            <a:ext cx="5765040" cy="753840"/>
            <a:chOff x="786600" y="1152000"/>
            <a:chExt cx="5765040" cy="753840"/>
          </a:xfrm>
        </p:grpSpPr>
        <p:pic>
          <p:nvPicPr>
            <p:cNvPr id="137" name="object 3" descr=""/>
            <p:cNvPicPr/>
            <p:nvPr/>
          </p:nvPicPr>
          <p:blipFill>
            <a:blip r:embed="rId2"/>
            <a:stretch/>
          </p:blipFill>
          <p:spPr>
            <a:xfrm>
              <a:off x="786600" y="1152000"/>
              <a:ext cx="3833640" cy="75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object 4" descr=""/>
            <p:cNvPicPr/>
            <p:nvPr/>
          </p:nvPicPr>
          <p:blipFill>
            <a:blip r:embed="rId3"/>
            <a:stretch/>
          </p:blipFill>
          <p:spPr>
            <a:xfrm>
              <a:off x="4381560" y="1152000"/>
              <a:ext cx="678240" cy="75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object 5" descr=""/>
            <p:cNvPicPr/>
            <p:nvPr/>
          </p:nvPicPr>
          <p:blipFill>
            <a:blip r:embed="rId4"/>
            <a:stretch/>
          </p:blipFill>
          <p:spPr>
            <a:xfrm>
              <a:off x="4720680" y="1152000"/>
              <a:ext cx="496800" cy="75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object 6" descr=""/>
            <p:cNvPicPr/>
            <p:nvPr/>
          </p:nvPicPr>
          <p:blipFill>
            <a:blip r:embed="rId5"/>
            <a:stretch/>
          </p:blipFill>
          <p:spPr>
            <a:xfrm>
              <a:off x="4969440" y="1152000"/>
              <a:ext cx="507240" cy="75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object 7" descr=""/>
            <p:cNvPicPr/>
            <p:nvPr/>
          </p:nvPicPr>
          <p:blipFill>
            <a:blip r:embed="rId6"/>
            <a:stretch/>
          </p:blipFill>
          <p:spPr>
            <a:xfrm>
              <a:off x="5223600" y="1152000"/>
              <a:ext cx="584640" cy="75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object 8" descr=""/>
            <p:cNvPicPr/>
            <p:nvPr/>
          </p:nvPicPr>
          <p:blipFill>
            <a:blip r:embed="rId7"/>
            <a:stretch/>
          </p:blipFill>
          <p:spPr>
            <a:xfrm>
              <a:off x="5516280" y="1152000"/>
              <a:ext cx="1035360" cy="753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3" name="CustomShape 5"/>
          <p:cNvSpPr/>
          <p:nvPr/>
        </p:nvSpPr>
        <p:spPr>
          <a:xfrm>
            <a:off x="648000" y="2101680"/>
            <a:ext cx="9493560" cy="19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527760" indent="-514800">
              <a:lnSpc>
                <a:spcPct val="100000"/>
              </a:lnSpc>
              <a:buClr>
                <a:srgbClr val="404040"/>
              </a:buClr>
              <a:buFont typeface="StarSymbol"/>
              <a:buAutoNum type="arabicPeriod"/>
            </a:pP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Позволяет быстро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автоматизировать все рабочие</a:t>
            </a:r>
            <a:r>
              <a:rPr b="0" lang="ru-RU" sz="2600" spc="55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операции</a:t>
            </a:r>
            <a:endParaRPr b="0" lang="ru-RU" sz="2600" spc="-1" strike="noStrike">
              <a:latin typeface="Arial"/>
            </a:endParaRPr>
          </a:p>
          <a:p>
            <a:pPr marL="527760" indent="-514800">
              <a:lnSpc>
                <a:spcPct val="100000"/>
              </a:lnSpc>
              <a:buClr>
                <a:srgbClr val="404040"/>
              </a:buClr>
              <a:buFont typeface="Calibri Light"/>
              <a:buAutoNum type="arabicPeriod"/>
            </a:pP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Оптимизировать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и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контролировать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Noto Sans CJK SC Regular"/>
              </a:rPr>
              <a:t>действия 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DejaVu Sans"/>
              </a:rPr>
              <a:t>линейного  персонала</a:t>
            </a:r>
            <a:endParaRPr b="0" lang="ru-RU" sz="2600" spc="-1" strike="noStrike">
              <a:latin typeface="Arial"/>
            </a:endParaRPr>
          </a:p>
          <a:p>
            <a:pPr marL="527760" indent="-514800">
              <a:lnSpc>
                <a:spcPct val="100000"/>
              </a:lnSpc>
              <a:buClr>
                <a:srgbClr val="404040"/>
              </a:buClr>
              <a:buFont typeface="Calibri Light"/>
              <a:buAutoNum type="arabicPeriod"/>
            </a:pP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DejaVu Sans"/>
              </a:rPr>
              <a:t>Исключить </a:t>
            </a:r>
            <a:r>
              <a:rPr b="0" lang="ru-RU" sz="2600" spc="-1" strike="noStrike">
                <a:solidFill>
                  <a:srgbClr val="404040"/>
                </a:solidFill>
                <a:latin typeface="Calibri Light"/>
                <a:ea typeface="DejaVu Sans"/>
              </a:rPr>
              <a:t>вероятность</a:t>
            </a:r>
            <a:r>
              <a:rPr b="0" lang="ru-RU" sz="2600" spc="-7" strike="noStrike">
                <a:solidFill>
                  <a:srgbClr val="404040"/>
                </a:solidFill>
                <a:latin typeface="Calibri Light"/>
                <a:ea typeface="DejaVu Sans"/>
              </a:rPr>
              <a:t> ошибок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44" name="object 5" descr=""/>
          <p:cNvPicPr/>
          <p:nvPr/>
        </p:nvPicPr>
        <p:blipFill>
          <a:blip r:embed="rId8"/>
          <a:stretch/>
        </p:blipFill>
        <p:spPr>
          <a:xfrm>
            <a:off x="4801320" y="4464000"/>
            <a:ext cx="596880" cy="426600"/>
          </a:xfrm>
          <a:prstGeom prst="rect">
            <a:avLst/>
          </a:prstGeom>
          <a:ln>
            <a:noFill/>
          </a:ln>
        </p:spPr>
      </p:pic>
      <p:sp>
        <p:nvSpPr>
          <p:cNvPr id="145" name="CustomShape 6"/>
          <p:cNvSpPr/>
          <p:nvPr/>
        </p:nvSpPr>
        <p:spPr>
          <a:xfrm>
            <a:off x="4331160" y="4996080"/>
            <a:ext cx="1645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406f"/>
                </a:solidFill>
                <a:latin typeface="Arial"/>
              </a:rPr>
              <a:t>50%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3312000" y="5477040"/>
            <a:ext cx="3527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Времени сотрудники не выполняют своих обязательств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 rot="5403000">
            <a:off x="4982760" y="-3207600"/>
            <a:ext cx="726480" cy="10693080"/>
          </a:xfrm>
          <a:custGeom>
            <a:avLst/>
            <a:gdLst/>
            <a:ahLst/>
            <a:rect l="l" t="t" r="r" b="b"/>
            <a:pathLst>
              <a:path w="426720" h="6015355">
                <a:moveTo>
                  <a:pt x="411712" y="6015037"/>
                </a:moveTo>
                <a:lnTo>
                  <a:pt x="20086" y="6015037"/>
                </a:lnTo>
                <a:lnTo>
                  <a:pt x="0" y="1333"/>
                </a:lnTo>
                <a:lnTo>
                  <a:pt x="406539" y="0"/>
                </a:lnTo>
                <a:lnTo>
                  <a:pt x="426631" y="6014986"/>
                </a:lnTo>
                <a:lnTo>
                  <a:pt x="411712" y="6015037"/>
                </a:lnTo>
                <a:close/>
              </a:path>
            </a:pathLst>
          </a:custGeom>
          <a:solidFill>
            <a:srgbClr val="00406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6819840" y="886680"/>
            <a:ext cx="3614400" cy="1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050" spc="46" strike="noStrike">
                <a:solidFill>
                  <a:srgbClr val="00406f"/>
                </a:solidFill>
                <a:latin typeface="Tahoma"/>
                <a:ea typeface="DejaVu Sans"/>
              </a:rPr>
              <a:t>AUTO-ID, </a:t>
            </a:r>
            <a:r>
              <a:rPr b="0" lang="ru-RU" sz="1050" spc="109" strike="noStrike">
                <a:solidFill>
                  <a:srgbClr val="00406f"/>
                </a:solidFill>
                <a:latin typeface="Calibri"/>
                <a:ea typeface="DejaVu Sans"/>
              </a:rPr>
              <a:t>АВТОМАТИЗАЦИЯ</a:t>
            </a:r>
            <a:r>
              <a:rPr b="0" lang="ru-RU" sz="1050" spc="109" strike="noStrike">
                <a:solidFill>
                  <a:srgbClr val="00406f"/>
                </a:solidFill>
                <a:latin typeface="Tahoma"/>
                <a:ea typeface="DejaVu Sans"/>
              </a:rPr>
              <a:t>,</a:t>
            </a:r>
            <a:r>
              <a:rPr b="0" lang="ru-RU" sz="1050" spc="-106" strike="noStrike">
                <a:solidFill>
                  <a:srgbClr val="00406f"/>
                </a:solidFill>
                <a:latin typeface="Tahoma"/>
                <a:ea typeface="DejaVu Sans"/>
              </a:rPr>
              <a:t> 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ШТРИХ</a:t>
            </a:r>
            <a:r>
              <a:rPr b="0" lang="ru-RU" sz="1050" spc="126" strike="noStrike">
                <a:solidFill>
                  <a:srgbClr val="00406f"/>
                </a:solidFill>
                <a:latin typeface="Tahoma"/>
                <a:ea typeface="DejaVu Sans"/>
              </a:rPr>
              <a:t>-</a:t>
            </a:r>
            <a:r>
              <a:rPr b="0" lang="ru-RU" sz="1050" spc="126" strike="noStrike">
                <a:solidFill>
                  <a:srgbClr val="00406f"/>
                </a:solidFill>
                <a:latin typeface="Calibri"/>
                <a:ea typeface="DejaVu Sans"/>
              </a:rPr>
              <a:t>КОДИРОВАНИЕ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44000" y="1872000"/>
            <a:ext cx="10439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3. Возможности продукта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648000" y="2929320"/>
            <a:ext cx="9503640" cy="13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Aft>
                <a:spcPts val="1417"/>
              </a:spcAft>
            </a:pPr>
            <a:r>
              <a:rPr b="0" lang="ru-RU" sz="2200" spc="-12" strike="noStrike">
                <a:solidFill>
                  <a:srgbClr val="404040"/>
                </a:solidFill>
                <a:latin typeface="Calibri Light"/>
                <a:ea typeface="DejaVu Sans"/>
              </a:rPr>
              <a:t>Поговорим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  <a:ea typeface="DejaVu Sans"/>
              </a:rPr>
              <a:t>о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  <a:ea typeface="DejaVu Sans"/>
              </a:rPr>
              <a:t>том,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  <a:ea typeface="DejaVu Sans"/>
              </a:rPr>
              <a:t>какие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  <a:ea typeface="DejaVu Sans"/>
              </a:rPr>
              <a:t>операции можно 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  <a:ea typeface="DejaVu Sans"/>
              </a:rPr>
              <a:t>автоматизировать 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1417"/>
              </a:spcAft>
            </a:pPr>
            <a:r>
              <a:rPr b="0" lang="ru-RU" sz="2200" spc="-7" strike="noStrike">
                <a:solidFill>
                  <a:srgbClr val="404040"/>
                </a:solidFill>
                <a:latin typeface="Calibri Light"/>
                <a:ea typeface="DejaVu Sans"/>
              </a:rPr>
              <a:t>с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  <a:ea typeface="DejaVu Sans"/>
              </a:rPr>
              <a:t>помощью Mobile SMARTS: Магазин</a:t>
            </a:r>
            <a:r>
              <a:rPr b="0" lang="ru-RU" sz="2200" spc="-7" strike="noStrike">
                <a:solidFill>
                  <a:srgbClr val="404040"/>
                </a:solidFill>
                <a:latin typeface="Calibri Light"/>
                <a:ea typeface="DejaVu Sans"/>
              </a:rPr>
              <a:t> 15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1417"/>
              </a:spcAft>
            </a:pPr>
            <a:r>
              <a:rPr b="0" lang="ru-RU" sz="2200" spc="-7" strike="noStrike">
                <a:solidFill>
                  <a:srgbClr val="404040"/>
                </a:solidFill>
                <a:latin typeface="Calibri Light"/>
                <a:ea typeface="DejaVu Sans"/>
              </a:rPr>
              <a:t>перечислим его ключевые</a:t>
            </a:r>
            <a:r>
              <a:rPr b="0" lang="ru-RU" sz="2200" spc="1" strike="noStrike">
                <a:solidFill>
                  <a:srgbClr val="404040"/>
                </a:solidFill>
                <a:latin typeface="Calibri Light"/>
                <a:ea typeface="DejaVu Sans"/>
              </a:rPr>
              <a:t> </a:t>
            </a:r>
            <a:r>
              <a:rPr b="0" lang="ru-RU" sz="2200" spc="-12" strike="noStrike">
                <a:solidFill>
                  <a:srgbClr val="404040"/>
                </a:solidFill>
                <a:latin typeface="Calibri Light"/>
                <a:ea typeface="DejaVu Sans"/>
              </a:rPr>
              <a:t>особенности.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2020-12-01T01:47:41Z</dcterms:created>
  <dc:creator/>
  <dc:description/>
  <dc:language>ru-RU</dc:language>
  <cp:lastModifiedBy/>
  <dcterms:modified xsi:type="dcterms:W3CDTF">2020-12-04T13:44:58Z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HyperlinksChanged">
    <vt:bool>0</vt:bool>
  </property>
  <property fmtid="{D5CDD505-2E9C-101B-9397-08002B2CF9AE}" pid="4" name="LastSaved">
    <vt:filetime>2020-12-04T00:00:00Z</vt:filetime>
  </property>
  <property fmtid="{D5CDD505-2E9C-101B-9397-08002B2CF9AE}" pid="5" name="LinksUpToDate">
    <vt:bool>0</vt:bool>
  </property>
  <property fmtid="{D5CDD505-2E9C-101B-9397-08002B2CF9AE}" pid="6" name="PresentationFormat">
    <vt:lpwstr>On-screen Show (4:3)</vt:lpwstr>
  </property>
  <property fmtid="{D5CDD505-2E9C-101B-9397-08002B2CF9AE}" pid="7" name="ScaleCrop">
    <vt:bool>0</vt:bool>
  </property>
  <property fmtid="{D5CDD505-2E9C-101B-9397-08002B2CF9AE}" pid="8" name="ShareDoc">
    <vt:bool>0</vt:bool>
  </property>
</Properties>
</file>