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3" r:id="rId21"/>
    <p:sldId id="284" r:id="rId22"/>
    <p:sldId id="285" r:id="rId23"/>
    <p:sldId id="286" r:id="rId24"/>
    <p:sldId id="281" r:id="rId25"/>
    <p:sldId id="28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1" autoAdjust="0"/>
  </p:normalViewPr>
  <p:slideViewPr>
    <p:cSldViewPr>
      <p:cViewPr>
        <p:scale>
          <a:sx n="118" d="100"/>
          <a:sy n="118" d="100"/>
        </p:scale>
        <p:origin x="-14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C1591-C9D2-4679-A684-F8AFC4E7E681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DBABC-6DE8-4675-BBE3-ABCAD09CE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14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DBABC-6DE8-4675-BBE3-ABCAD09CE32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51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cleverence.ru/support/category:496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everence.ru/software/functions/16439/" TargetMode="External"/><Relationship Id="rId2" Type="http://schemas.openxmlformats.org/officeDocument/2006/relationships/hyperlink" Target="https://www.cleverence.ru/software/functions/1643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leverence.ru/software/functions/24412/" TargetMode="External"/><Relationship Id="rId5" Type="http://schemas.openxmlformats.org/officeDocument/2006/relationships/hyperlink" Target="https://www.cleverence.ru/software/functions/16422/" TargetMode="External"/><Relationship Id="rId4" Type="http://schemas.openxmlformats.org/officeDocument/2006/relationships/hyperlink" Target="https://www.cleverence.ru/software/functions/16406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leverence.ru/software/functions/20492/" TargetMode="External"/><Relationship Id="rId3" Type="http://schemas.openxmlformats.org/officeDocument/2006/relationships/hyperlink" Target="https://www.cleverence.ru/software/functions/16439/" TargetMode="External"/><Relationship Id="rId7" Type="http://schemas.openxmlformats.org/officeDocument/2006/relationships/hyperlink" Target="https://www.cleverence.ru/software/functions/32971" TargetMode="External"/><Relationship Id="rId2" Type="http://schemas.openxmlformats.org/officeDocument/2006/relationships/hyperlink" Target="https://www.cleverence.ru/software/functions/1643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everence.ru/software/functions/20657/" TargetMode="External"/><Relationship Id="rId11" Type="http://schemas.openxmlformats.org/officeDocument/2006/relationships/hyperlink" Target="https://www.cleverence.ru/software/functions/24412/" TargetMode="External"/><Relationship Id="rId5" Type="http://schemas.openxmlformats.org/officeDocument/2006/relationships/hyperlink" Target="https://www.cleverence.ru/software/functions/16409/" TargetMode="External"/><Relationship Id="rId10" Type="http://schemas.openxmlformats.org/officeDocument/2006/relationships/hyperlink" Target="https://www.cleverence.ru/software/functions/16422/" TargetMode="External"/><Relationship Id="rId4" Type="http://schemas.openxmlformats.org/officeDocument/2006/relationships/hyperlink" Target="https://www.cleverence.ru/software/functions/16406/" TargetMode="External"/><Relationship Id="rId9" Type="http://schemas.openxmlformats.org/officeDocument/2006/relationships/hyperlink" Target="http://www.cleverence.ru/software/functions/20491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leverence.ru/software/functions/20492/" TargetMode="External"/><Relationship Id="rId3" Type="http://schemas.openxmlformats.org/officeDocument/2006/relationships/hyperlink" Target="https://www.cleverence.ru/software/functions/16439/" TargetMode="External"/><Relationship Id="rId7" Type="http://schemas.openxmlformats.org/officeDocument/2006/relationships/hyperlink" Target="https://www.cleverence.ru/software/functions/32971" TargetMode="External"/><Relationship Id="rId2" Type="http://schemas.openxmlformats.org/officeDocument/2006/relationships/hyperlink" Target="https://www.cleverence.ru/software/functions/1643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everence.ru/software/functions/20657/" TargetMode="External"/><Relationship Id="rId11" Type="http://schemas.openxmlformats.org/officeDocument/2006/relationships/hyperlink" Target="https://www.cleverence.ru/software/functions/24412/" TargetMode="External"/><Relationship Id="rId5" Type="http://schemas.openxmlformats.org/officeDocument/2006/relationships/hyperlink" Target="https://www.cleverence.ru/software/functions/16409/" TargetMode="External"/><Relationship Id="rId10" Type="http://schemas.openxmlformats.org/officeDocument/2006/relationships/hyperlink" Target="https://www.cleverence.ru/software/functions/16422/" TargetMode="External"/><Relationship Id="rId4" Type="http://schemas.openxmlformats.org/officeDocument/2006/relationships/hyperlink" Target="https://www.cleverence.ru/software/functions/16406/" TargetMode="External"/><Relationship Id="rId9" Type="http://schemas.openxmlformats.org/officeDocument/2006/relationships/hyperlink" Target="http://www.cleverence.ru/software/functions/20491/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leverence.ru/software/functions/20492/" TargetMode="External"/><Relationship Id="rId13" Type="http://schemas.openxmlformats.org/officeDocument/2006/relationships/hyperlink" Target="https://www.cleverence.ru/software/functions/24412/" TargetMode="External"/><Relationship Id="rId3" Type="http://schemas.openxmlformats.org/officeDocument/2006/relationships/hyperlink" Target="https://www.cleverence.ru/software/functions/16439/" TargetMode="External"/><Relationship Id="rId7" Type="http://schemas.openxmlformats.org/officeDocument/2006/relationships/hyperlink" Target="https://www.cleverence.ru/software/functions/32971" TargetMode="External"/><Relationship Id="rId12" Type="http://schemas.openxmlformats.org/officeDocument/2006/relationships/hyperlink" Target="http://www.cleverence.ru/software/functions/20495/" TargetMode="External"/><Relationship Id="rId2" Type="http://schemas.openxmlformats.org/officeDocument/2006/relationships/hyperlink" Target="https://www.cleverence.ru/software/functions/1643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everence.ru/software/functions/20657/" TargetMode="External"/><Relationship Id="rId11" Type="http://schemas.openxmlformats.org/officeDocument/2006/relationships/hyperlink" Target="https://www.cleverence.ru/software/functions/16422/" TargetMode="External"/><Relationship Id="rId5" Type="http://schemas.openxmlformats.org/officeDocument/2006/relationships/hyperlink" Target="https://www.cleverence.ru/software/functions/16409/" TargetMode="External"/><Relationship Id="rId10" Type="http://schemas.openxmlformats.org/officeDocument/2006/relationships/hyperlink" Target="https://www.cleverence.ru/software/functions/16445/" TargetMode="External"/><Relationship Id="rId4" Type="http://schemas.openxmlformats.org/officeDocument/2006/relationships/hyperlink" Target="https://www.cleverence.ru/software/functions/16406/" TargetMode="External"/><Relationship Id="rId9" Type="http://schemas.openxmlformats.org/officeDocument/2006/relationships/hyperlink" Target="http://www.cleverence.ru/software/functions/20491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everence.ru/RTL15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ru-RU" dirty="0" err="1"/>
              <a:t>Mobile</a:t>
            </a:r>
            <a:r>
              <a:rPr lang="ru-RU" dirty="0"/>
              <a:t> SMARTS: Магазин 15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3" t="20265" r="72223" b="69057"/>
          <a:stretch/>
        </p:blipFill>
        <p:spPr bwMode="auto">
          <a:xfrm>
            <a:off x="251520" y="324256"/>
            <a:ext cx="4982933" cy="1645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 descr="C:\Users\user\Desktop\Cleverence-logo-ru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296" y="5661248"/>
            <a:ext cx="47625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www.cleverence.ru/upload/iblock/bcc/bcc6f4b56749b137ce2552033ee4bcd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385" y="169284"/>
            <a:ext cx="2130237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62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Этот режим работы позволяет использовать часть функций для работы в сети </a:t>
            </a:r>
            <a:r>
              <a:rPr lang="ru-RU" dirty="0" err="1"/>
              <a:t>WiFi</a:t>
            </a:r>
            <a:r>
              <a:rPr lang="ru-RU" dirty="0"/>
              <a:t>, например, загрузка и выгрузка документов через </a:t>
            </a:r>
            <a:r>
              <a:rPr lang="ru-RU" dirty="0" err="1"/>
              <a:t>WiFi</a:t>
            </a:r>
            <a:r>
              <a:rPr lang="ru-RU" dirty="0"/>
              <a:t>, без подключения кабелем. А если сети нет, то можно работать автономно.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Полуавтономная работа с </a:t>
            </a:r>
            <a:r>
              <a:rPr lang="en-US" dirty="0"/>
              <a:t>Wi-Fi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126163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Режим работы, при котором часть данных, необходимых для работы, находится на мобильном устройстве, а часть на сервере, называется полуавтономным. </a:t>
            </a:r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/>
              <a:t>В таком случае при сканировании товара сначала происходит поиск информации о нем на мобильном устройстве, а потом на сервере, если такая информация на ТСД отсутствует (или наоборот, это настраивается по желанию пользователя) . Такая технология получила название</a:t>
            </a:r>
            <a:r>
              <a:rPr lang="ru-RU" sz="2000" dirty="0">
                <a:hlinkClick r:id="rId2"/>
              </a:rPr>
              <a:t> HYDB</a:t>
            </a:r>
            <a:r>
              <a:rPr lang="ru-RU" sz="2000" dirty="0"/>
              <a:t> - Гибридное хранение данных. </a:t>
            </a:r>
          </a:p>
        </p:txBody>
      </p:sp>
      <p:pic>
        <p:nvPicPr>
          <p:cNvPr id="4098" name="Picture 2" descr="https://www.cleverence.ru/upload/medialibrary/2ff/2ff2fa8a06b411fe38b977411e0a217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39" y="1268759"/>
            <a:ext cx="82486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качестве </a:t>
            </a:r>
            <a:r>
              <a:rPr lang="ru-RU" dirty="0" err="1"/>
              <a:t>товароучетной</a:t>
            </a:r>
            <a:r>
              <a:rPr lang="ru-RU" dirty="0"/>
              <a:t> системы может применятся 1С, </a:t>
            </a:r>
            <a:r>
              <a:rPr lang="ru-RU" dirty="0" err="1"/>
              <a:t>Axapta</a:t>
            </a:r>
            <a:r>
              <a:rPr lang="ru-RU" dirty="0"/>
              <a:t>, а также доступно использование простых файлов в форматах </a:t>
            </a:r>
            <a:r>
              <a:rPr lang="ru-RU" dirty="0" err="1"/>
              <a:t>txt</a:t>
            </a:r>
            <a:r>
              <a:rPr lang="ru-RU" dirty="0"/>
              <a:t>, </a:t>
            </a:r>
            <a:r>
              <a:rPr lang="ru-RU" dirty="0" err="1"/>
              <a:t>xml</a:t>
            </a:r>
            <a:r>
              <a:rPr lang="ru-RU" dirty="0"/>
              <a:t>, </a:t>
            </a:r>
            <a:r>
              <a:rPr lang="ru-RU" dirty="0" err="1"/>
              <a:t>csv</a:t>
            </a:r>
            <a:r>
              <a:rPr lang="ru-RU" dirty="0"/>
              <a:t> или </a:t>
            </a:r>
            <a:r>
              <a:rPr lang="ru-RU" dirty="0" err="1"/>
              <a:t>xls</a:t>
            </a:r>
            <a:r>
              <a:rPr lang="ru-RU" dirty="0"/>
              <a:t>(x). </a:t>
            </a:r>
            <a:br>
              <a:rPr lang="ru-RU" dirty="0"/>
            </a:br>
            <a:endParaRPr lang="ru-RU" dirty="0"/>
          </a:p>
          <a:p>
            <a:r>
              <a:rPr lang="ru-RU" dirty="0"/>
              <a:t>Плюс данного режима - возможность не выгружать на мобильное устройство гигабайты данных, но при этом иметь доступ к этим данных с мобильного устройства по сети, если есть такая необходимость.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Поддержка онлайн связи с учётной системой по </a:t>
            </a:r>
            <a:r>
              <a:rPr lang="ru-RU" dirty="0" err="1"/>
              <a:t>Wi-Fi</a:t>
            </a:r>
            <a:r>
              <a:rPr lang="ru-RU" dirty="0"/>
              <a:t>. Позволяет получать актуальную информацию о номенклатуре, текущих остатках и ценах; печатать документы или ценники. И даже создавать новые документы непосредственно с терминала.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полностью онлайн</a:t>
            </a:r>
          </a:p>
        </p:txBody>
      </p:sp>
      <p:pic>
        <p:nvPicPr>
          <p:cNvPr id="4" name="Picture 2" descr="https://www.cleverence.ru/upload/iblock/312/312ef96901e5c9c42378ede5581660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573016"/>
            <a:ext cx="5328592" cy="301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7"/>
            <a:ext cx="8229600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Онлайн-обмен предназначен для получения данных справочников и документов на терминале непосредственно из базы 1С, БЕЗ ручной загрузки/выгрузки данных. Таким образом, пользователю, работающему с ТСД, нет необходимости после этапа сканирования документов возвращаться к рабочему месту, запускать 1С и вручную загружать/выгружать данные с  помощью внешней обработки.</a:t>
            </a:r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Можно работать с одним документом на нескольких мобильных устройствах одновременно. Все участники коллективной работы в реальном времени могут видеть общий результат работы. Это особенно удобно для работы с большими документами, которые содержат много позиций.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Коллективная работа с единой накладной</a:t>
            </a:r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9037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Обработка документа происходит прямо на сервере </a:t>
            </a:r>
            <a:r>
              <a:rPr lang="ru-RU" dirty="0" err="1"/>
              <a:t>Mobile</a:t>
            </a:r>
            <a:r>
              <a:rPr lang="ru-RU" dirty="0"/>
              <a:t> SMARTS, поэтому необходимо </a:t>
            </a:r>
            <a:r>
              <a:rPr lang="ru-RU" dirty="0" smtClean="0"/>
              <a:t>наличие постоянной </a:t>
            </a:r>
            <a:r>
              <a:rPr lang="ru-RU" dirty="0" err="1" smtClean="0"/>
              <a:t>Wi-Fi</a:t>
            </a:r>
            <a:r>
              <a:rPr lang="ru-RU" dirty="0" smtClean="0"/>
              <a:t> связи!</a:t>
            </a:r>
          </a:p>
          <a:p>
            <a:r>
              <a:rPr lang="ru-RU" dirty="0"/>
              <a:t>Учетная система (например, 1С:Предприятие) выгружает в </a:t>
            </a:r>
            <a:r>
              <a:rPr lang="ru-RU" dirty="0" err="1"/>
              <a:t>Mobile</a:t>
            </a:r>
            <a:r>
              <a:rPr lang="ru-RU" dirty="0"/>
              <a:t> SMARTS документ для коллективной обработки (при этом можно указать, кому конкретно).</a:t>
            </a:r>
          </a:p>
          <a:p>
            <a:r>
              <a:rPr lang="ru-RU" dirty="0"/>
              <a:t>Работая с таким документом, каждый оператор ТСД видит работу коллег. Все проверки по документу (</a:t>
            </a:r>
            <a:r>
              <a:rPr lang="ru-RU" dirty="0" err="1"/>
              <a:t>пересорт</a:t>
            </a:r>
            <a:r>
              <a:rPr lang="ru-RU" dirty="0"/>
              <a:t>, перебор, перевес) выполняются по данным коллективной работы (т.е. никто не сможет </a:t>
            </a:r>
            <a:r>
              <a:rPr lang="ru-RU" dirty="0" err="1"/>
              <a:t>насканировать</a:t>
            </a:r>
            <a:r>
              <a:rPr lang="ru-RU" dirty="0"/>
              <a:t> товара больше, чем нужно).</a:t>
            </a:r>
          </a:p>
          <a:p>
            <a:r>
              <a:rPr lang="ru-RU" dirty="0"/>
              <a:t>Итог работы загружается обратно в учетную систему, где она видит и общее количество, и результаты работы каждого работника в отдельности.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 descr="https://www.cleverence.ru/upload/iblock/98d/imag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78065"/>
            <a:ext cx="7331968" cy="2162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/>
              <a:t>любом сканировании товара учитывается его характеристика.  Это может быть цвет, размер или что-либо ещё. Работа с характеристиками позволяет избежать пересортицы.</a:t>
            </a:r>
            <a:br>
              <a:rPr lang="ru-RU" dirty="0"/>
            </a:br>
            <a:r>
              <a:rPr lang="ru-RU" dirty="0"/>
              <a:t>Товар может иметь несколько характеристик. Если товары с разными характеристиками имеют одинаковый </a:t>
            </a:r>
            <a:r>
              <a:rPr lang="ru-RU" dirty="0" err="1"/>
              <a:t>штрихкод</a:t>
            </a:r>
            <a:r>
              <a:rPr lang="ru-RU" dirty="0"/>
              <a:t>, то мобильное устройство предложит выбрать нужную характеристику из списка.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характеристиками</a:t>
            </a:r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Если </a:t>
            </a:r>
            <a:r>
              <a:rPr lang="ru-RU" dirty="0"/>
              <a:t>товар учитывается по серийному номеру, то необязательно сканировать сначала </a:t>
            </a:r>
            <a:r>
              <a:rPr lang="ru-RU" dirty="0" err="1"/>
              <a:t>штрихкод</a:t>
            </a:r>
            <a:r>
              <a:rPr lang="ru-RU" dirty="0"/>
              <a:t> товара, а потом серийный номер. Можно сканировать только </a:t>
            </a:r>
            <a:r>
              <a:rPr lang="ru-RU" dirty="0" err="1"/>
              <a:t>штрихкод</a:t>
            </a:r>
            <a:r>
              <a:rPr lang="ru-RU" dirty="0"/>
              <a:t> серийного номера, товар будет определён по нему, серийный номер будет записан.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серийными номерами</a:t>
            </a:r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программе учтены индивидуальные особенности различных складских операций при работе с сериями номенклатурных единиц. При приемке, отгрузке и инвентаризации мобильное устройство заставляет сканировать или вводить вручную серии соответствующих позиций. После загрузки все серии будут верно отражены в базе данных </a:t>
            </a:r>
            <a:r>
              <a:rPr lang="ru-RU" dirty="0" err="1"/>
              <a:t>бэк</a:t>
            </a:r>
            <a:r>
              <a:rPr lang="ru-RU" dirty="0"/>
              <a:t>-офиса.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сериями товара</a:t>
            </a:r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Специализированное программное обеспечение для мобильных устройств со встроенным сканером </a:t>
            </a:r>
            <a:r>
              <a:rPr lang="ru-RU" dirty="0" err="1"/>
              <a:t>штрихкодов</a:t>
            </a:r>
            <a:r>
              <a:rPr lang="ru-RU" dirty="0"/>
              <a:t>.</a:t>
            </a:r>
          </a:p>
          <a:p>
            <a:r>
              <a:rPr lang="ru-RU" dirty="0" smtClean="0"/>
              <a:t>Позволяет </a:t>
            </a:r>
            <a:r>
              <a:rPr lang="ru-RU" dirty="0"/>
              <a:t>быстро автоматизировать, оптимизировать рабочие места и бизнес процессы по учету товара в магазине.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Магазин 15</a:t>
            </a:r>
          </a:p>
        </p:txBody>
      </p:sp>
    </p:spTree>
    <p:extLst>
      <p:ext uri="{BB962C8B-B14F-4D97-AF65-F5344CB8AC3E}">
        <p14:creationId xmlns:p14="http://schemas.microsoft.com/office/powerpoint/2010/main" val="420381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ctr"/>
            <a:r>
              <a:rPr lang="ru-RU" dirty="0"/>
              <a:t>Функции лицензии </a:t>
            </a:r>
            <a:r>
              <a:rPr lang="ru-RU" sz="4400" dirty="0">
                <a:solidFill>
                  <a:srgbClr val="403A3A"/>
                </a:solidFill>
                <a:effectLst/>
              </a:rPr>
              <a:t>Минимум </a:t>
            </a:r>
            <a:r>
              <a:rPr lang="ru-RU" sz="4400" b="1" dirty="0">
                <a:solidFill>
                  <a:srgbClr val="403A3A"/>
                </a:solidFill>
                <a:effectLst/>
              </a:rPr>
              <a:t>от 2 </a:t>
            </a:r>
            <a:r>
              <a:rPr lang="ru-RU" sz="4400" b="1" dirty="0" smtClean="0">
                <a:solidFill>
                  <a:srgbClr val="403A3A"/>
                </a:solidFill>
                <a:effectLst/>
              </a:rPr>
              <a:t>449</a:t>
            </a:r>
            <a:endParaRPr lang="ru-RU" sz="4400" b="1" dirty="0">
              <a:solidFill>
                <a:srgbClr val="403A3A"/>
              </a:solidFill>
              <a:effectLst/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683568" y="1556792"/>
            <a:ext cx="4464496" cy="45720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ru-RU" dirty="0" smtClean="0">
                <a:hlinkClick r:id="rId2"/>
              </a:rPr>
              <a:t>Сбор </a:t>
            </a:r>
            <a:r>
              <a:rPr lang="ru-RU" dirty="0" err="1" smtClean="0">
                <a:hlinkClick r:id="rId2"/>
              </a:rPr>
              <a:t>штрихкодов</a:t>
            </a:r>
            <a:r>
              <a:rPr lang="ru-RU" dirty="0" smtClean="0"/>
              <a:t>( не во всех лицензиях)</a:t>
            </a:r>
          </a:p>
          <a:p>
            <a:pPr fontAlgn="ctr"/>
            <a:r>
              <a:rPr lang="ru-RU" dirty="0" smtClean="0">
                <a:hlinkClick r:id="rId3"/>
              </a:rPr>
              <a:t>Информация о товаре по </a:t>
            </a:r>
            <a:r>
              <a:rPr lang="ru-RU" dirty="0" err="1" smtClean="0">
                <a:hlinkClick r:id="rId3"/>
              </a:rPr>
              <a:t>штрихкоду</a:t>
            </a:r>
            <a:r>
              <a:rPr lang="ru-RU" dirty="0" smtClean="0"/>
              <a:t> ( не во всех лицензиях)</a:t>
            </a:r>
          </a:p>
          <a:p>
            <a:pPr fontAlgn="ctr"/>
            <a:r>
              <a:rPr lang="ru-RU" dirty="0" smtClean="0">
                <a:hlinkClick r:id="rId4"/>
              </a:rPr>
              <a:t>Инвентаризация</a:t>
            </a:r>
            <a:r>
              <a:rPr lang="ru-RU" dirty="0" smtClean="0"/>
              <a:t> ( не во всех лицензиях)</a:t>
            </a:r>
          </a:p>
          <a:p>
            <a:pPr fontAlgn="ctr"/>
            <a:r>
              <a:rPr lang="ru-RU" dirty="0"/>
              <a:t>Создание документов прямо на </a:t>
            </a:r>
            <a:r>
              <a:rPr lang="ru-RU" dirty="0" smtClean="0"/>
              <a:t>ТСД</a:t>
            </a:r>
          </a:p>
          <a:p>
            <a:pPr fontAlgn="ctr"/>
            <a:r>
              <a:rPr lang="ru-RU" dirty="0" smtClean="0"/>
              <a:t>Автономная работа</a:t>
            </a:r>
          </a:p>
          <a:p>
            <a:pPr fontAlgn="ctr"/>
            <a:r>
              <a:rPr lang="ru-RU" dirty="0" smtClean="0">
                <a:hlinkClick r:id="rId5"/>
              </a:rPr>
              <a:t>Полуавтономная работа с </a:t>
            </a:r>
            <a:r>
              <a:rPr lang="en-US" dirty="0" smtClean="0">
                <a:hlinkClick r:id="rId5"/>
              </a:rPr>
              <a:t>Wi-Fi</a:t>
            </a:r>
            <a:endParaRPr lang="ru-RU" dirty="0" smtClean="0"/>
          </a:p>
          <a:p>
            <a:pPr fontAlgn="ctr"/>
            <a:r>
              <a:rPr lang="ru-RU" dirty="0"/>
              <a:t>Цена товара на экране </a:t>
            </a:r>
          </a:p>
          <a:p>
            <a:pPr fontAlgn="ctr"/>
            <a:r>
              <a:rPr lang="ru-RU" dirty="0"/>
              <a:t>Номенклатура </a:t>
            </a:r>
          </a:p>
          <a:p>
            <a:pPr fontAlgn="ctr"/>
            <a:r>
              <a:rPr lang="ru-RU" dirty="0"/>
              <a:t>Привязка </a:t>
            </a:r>
            <a:r>
              <a:rPr lang="ru-RU" dirty="0" err="1"/>
              <a:t>штрихкодов</a:t>
            </a:r>
            <a:r>
              <a:rPr lang="ru-RU" dirty="0"/>
              <a:t> к товарам </a:t>
            </a:r>
          </a:p>
          <a:p>
            <a:pPr fontAlgn="ctr"/>
            <a:r>
              <a:rPr lang="ru-RU" dirty="0"/>
              <a:t>Работа с характеристиками </a:t>
            </a:r>
          </a:p>
          <a:p>
            <a:pPr fontAlgn="ctr"/>
            <a:r>
              <a:rPr lang="ru-RU" dirty="0"/>
              <a:t>Остатки товара на экране </a:t>
            </a:r>
          </a:p>
          <a:p>
            <a:pPr fontAlgn="ctr"/>
            <a:r>
              <a:rPr lang="en-US" dirty="0" err="1"/>
              <a:t>Поддержка</a:t>
            </a:r>
            <a:r>
              <a:rPr lang="en-US" dirty="0"/>
              <a:t> Windows CE и Mobile Embedded</a:t>
            </a:r>
            <a:endParaRPr lang="ru-RU" dirty="0"/>
          </a:p>
          <a:p>
            <a:pPr fontAlgn="ctr"/>
            <a:r>
              <a:rPr lang="ru-RU" dirty="0"/>
              <a:t>Поддержка </a:t>
            </a:r>
            <a:r>
              <a:rPr lang="en-US" dirty="0"/>
              <a:t>Android</a:t>
            </a:r>
            <a:endParaRPr lang="ru-RU" dirty="0"/>
          </a:p>
          <a:p>
            <a:pPr fontAlgn="ctr"/>
            <a:r>
              <a:rPr lang="ru-RU" dirty="0">
                <a:hlinkClick r:id="rId6"/>
              </a:rPr>
              <a:t>Драйвер и обработка для «1С:Предприятия»</a:t>
            </a:r>
            <a:endParaRPr lang="ru-RU" dirty="0"/>
          </a:p>
          <a:p>
            <a:pPr fontAlgn="ctr"/>
            <a:r>
              <a:rPr lang="ru-RU" dirty="0"/>
              <a:t>Обмен данными через TXT и </a:t>
            </a:r>
            <a:r>
              <a:rPr lang="ru-RU" dirty="0" err="1"/>
              <a:t>Excel</a:t>
            </a:r>
            <a:endParaRPr lang="ru-RU" dirty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endParaRPr lang="ru-RU" dirty="0"/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4644008" y="1556792"/>
            <a:ext cx="3826768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738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ctr"/>
            <a:r>
              <a:rPr lang="ru-RU" dirty="0"/>
              <a:t>Функции лицензии </a:t>
            </a:r>
            <a:r>
              <a:rPr lang="ru-RU" sz="4400" dirty="0">
                <a:solidFill>
                  <a:srgbClr val="403A3A"/>
                </a:solidFill>
                <a:effectLst/>
              </a:rPr>
              <a:t>Базовый </a:t>
            </a:r>
            <a:r>
              <a:rPr lang="ru-RU" sz="4400" b="1" dirty="0">
                <a:solidFill>
                  <a:srgbClr val="403A3A"/>
                </a:solidFill>
                <a:effectLst/>
              </a:rPr>
              <a:t>от 6 </a:t>
            </a:r>
            <a:r>
              <a:rPr lang="ru-RU" sz="4400" b="1" dirty="0" smtClean="0">
                <a:solidFill>
                  <a:srgbClr val="403A3A"/>
                </a:solidFill>
                <a:effectLst/>
              </a:rPr>
              <a:t>659</a:t>
            </a:r>
            <a:endParaRPr lang="ru-RU" sz="4400" b="1" dirty="0">
              <a:solidFill>
                <a:srgbClr val="403A3A"/>
              </a:solidFill>
              <a:effectLst/>
            </a:endParaRPr>
          </a:p>
        </p:txBody>
      </p:sp>
      <p:sp>
        <p:nvSpPr>
          <p:cNvPr id="4" name="Объект 1"/>
          <p:cNvSpPr>
            <a:spLocks noGrp="1"/>
          </p:cNvSpPr>
          <p:nvPr>
            <p:ph idx="1"/>
          </p:nvPr>
        </p:nvSpPr>
        <p:spPr>
          <a:xfrm>
            <a:off x="683568" y="1556792"/>
            <a:ext cx="4464496" cy="4572000"/>
          </a:xfrm>
        </p:spPr>
        <p:txBody>
          <a:bodyPr>
            <a:normAutofit fontScale="47500" lnSpcReduction="20000"/>
          </a:bodyPr>
          <a:lstStyle/>
          <a:p>
            <a:pPr fontAlgn="ctr"/>
            <a:r>
              <a:rPr lang="ru-RU" dirty="0">
                <a:hlinkClick r:id="rId2"/>
              </a:rPr>
              <a:t>Сбор </a:t>
            </a:r>
            <a:r>
              <a:rPr lang="ru-RU" dirty="0" err="1" smtClean="0">
                <a:hlinkClick r:id="rId2"/>
              </a:rPr>
              <a:t>штрихкодов</a:t>
            </a:r>
            <a:r>
              <a:rPr lang="ru-RU" dirty="0" smtClean="0"/>
              <a:t>( не во всех лицензиях)</a:t>
            </a:r>
            <a:endParaRPr lang="ru-RU" dirty="0"/>
          </a:p>
          <a:p>
            <a:pPr fontAlgn="ctr"/>
            <a:r>
              <a:rPr lang="ru-RU" dirty="0">
                <a:hlinkClick r:id="rId3"/>
              </a:rPr>
              <a:t>Информация о товаре по </a:t>
            </a:r>
            <a:r>
              <a:rPr lang="ru-RU" dirty="0" err="1" smtClean="0">
                <a:hlinkClick r:id="rId3"/>
              </a:rPr>
              <a:t>штрихкоду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 smtClean="0">
                <a:hlinkClick r:id="rId4"/>
              </a:rPr>
              <a:t>Инвентаризация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/>
              <a:t>Продажа (мобильный кассир</a:t>
            </a:r>
            <a:r>
              <a:rPr lang="ru-RU" dirty="0" smtClean="0"/>
              <a:t>)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>
                <a:hlinkClick r:id="rId5"/>
              </a:rPr>
              <a:t>Поступление в </a:t>
            </a:r>
            <a:r>
              <a:rPr lang="ru-RU" dirty="0" smtClean="0">
                <a:hlinkClick r:id="rId5"/>
              </a:rPr>
              <a:t>магазин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/>
              <a:t>Возврат из </a:t>
            </a:r>
            <a:r>
              <a:rPr lang="ru-RU" dirty="0" smtClean="0"/>
              <a:t>магазина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/>
              <a:t>Перемещение </a:t>
            </a:r>
            <a:r>
              <a:rPr lang="ru-RU" dirty="0" smtClean="0"/>
              <a:t>товара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 smtClean="0">
                <a:hlinkClick r:id="rId6"/>
              </a:rPr>
              <a:t>Переоценка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/>
              <a:t>Печать на мобильный </a:t>
            </a:r>
            <a:r>
              <a:rPr lang="ru-RU" dirty="0" smtClean="0"/>
              <a:t>принтер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>
                <a:hlinkClick r:id="rId7"/>
              </a:rPr>
              <a:t>Подбор </a:t>
            </a:r>
            <a:r>
              <a:rPr lang="ru-RU" dirty="0" smtClean="0">
                <a:hlinkClick r:id="rId7"/>
              </a:rPr>
              <a:t>заказа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>
                <a:hlinkClick r:id="rId8"/>
              </a:rPr>
              <a:t>Приемка алкоголя </a:t>
            </a:r>
            <a:r>
              <a:rPr lang="ru-RU" dirty="0" smtClean="0">
                <a:hlinkClick r:id="rId8"/>
              </a:rPr>
              <a:t>ЕГАИС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/>
              <a:t>Приемка по </a:t>
            </a:r>
            <a:r>
              <a:rPr lang="ru-RU" dirty="0" smtClean="0"/>
              <a:t>коробам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>
                <a:hlinkClick r:id="rId9"/>
              </a:rPr>
              <a:t>Постановка на баланс </a:t>
            </a:r>
            <a:r>
              <a:rPr lang="ru-RU" dirty="0" smtClean="0">
                <a:hlinkClick r:id="rId9"/>
              </a:rPr>
              <a:t>ЕГАИС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 smtClean="0"/>
              <a:t>Списание </a:t>
            </a:r>
            <a:r>
              <a:rPr lang="ru-RU" dirty="0"/>
              <a:t>алкоголя </a:t>
            </a:r>
            <a:r>
              <a:rPr lang="ru-RU" dirty="0" smtClean="0"/>
              <a:t>ЕГАИС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/>
              <a:t>Возврат алкоголя </a:t>
            </a:r>
            <a:r>
              <a:rPr lang="ru-RU" dirty="0" smtClean="0"/>
              <a:t>ЕГАИС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/>
              <a:t>Создание документов прямо на ТСД</a:t>
            </a:r>
          </a:p>
          <a:p>
            <a:pPr fontAlgn="ctr"/>
            <a:r>
              <a:rPr lang="ru-RU" dirty="0"/>
              <a:t>Работа по накладным из </a:t>
            </a:r>
            <a:r>
              <a:rPr lang="ru-RU" dirty="0" smtClean="0"/>
              <a:t>1С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 smtClean="0"/>
              <a:t>Автономная </a:t>
            </a:r>
            <a:r>
              <a:rPr lang="ru-RU" dirty="0"/>
              <a:t>работа</a:t>
            </a:r>
          </a:p>
          <a:p>
            <a:pPr fontAlgn="ctr"/>
            <a:r>
              <a:rPr lang="ru-RU" dirty="0">
                <a:hlinkClick r:id="rId10"/>
              </a:rPr>
              <a:t>Полуавтономная работа с </a:t>
            </a:r>
            <a:r>
              <a:rPr lang="en-US" dirty="0">
                <a:hlinkClick r:id="rId10"/>
              </a:rPr>
              <a:t>Wi-Fi</a:t>
            </a:r>
            <a:endParaRPr lang="ru-RU" dirty="0"/>
          </a:p>
          <a:p>
            <a:endParaRPr lang="ru-RU" dirty="0"/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4716016" y="1556792"/>
            <a:ext cx="3754760" cy="457200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ru-RU" dirty="0" smtClean="0"/>
              <a:t>Цена </a:t>
            </a:r>
            <a:r>
              <a:rPr lang="ru-RU" dirty="0"/>
              <a:t>товара на </a:t>
            </a:r>
            <a:r>
              <a:rPr lang="ru-RU" dirty="0" smtClean="0"/>
              <a:t>экране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/>
              <a:t>Поддержка типов </a:t>
            </a:r>
            <a:r>
              <a:rPr lang="ru-RU" dirty="0" smtClean="0"/>
              <a:t>цен</a:t>
            </a:r>
            <a:r>
              <a:rPr lang="ru-RU" dirty="0"/>
              <a:t> ( не во всех лицензиях)</a:t>
            </a:r>
            <a:endParaRPr lang="ru-RU" dirty="0" smtClean="0"/>
          </a:p>
          <a:p>
            <a:pPr fontAlgn="ctr"/>
            <a:r>
              <a:rPr lang="ru-RU" dirty="0" smtClean="0"/>
              <a:t>Номенклатура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 smtClean="0"/>
              <a:t>Склады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 smtClean="0"/>
              <a:t>Контрагенты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 smtClean="0"/>
              <a:t>Привязка </a:t>
            </a:r>
            <a:r>
              <a:rPr lang="ru-RU" dirty="0" err="1"/>
              <a:t>штрихкодов</a:t>
            </a:r>
            <a:r>
              <a:rPr lang="ru-RU" dirty="0"/>
              <a:t> к </a:t>
            </a:r>
            <a:r>
              <a:rPr lang="ru-RU" dirty="0" smtClean="0"/>
              <a:t>товарам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/>
              <a:t>Работа с </a:t>
            </a:r>
            <a:r>
              <a:rPr lang="ru-RU" dirty="0" smtClean="0"/>
              <a:t>характеристиками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/>
              <a:t>Работа с серийными </a:t>
            </a:r>
            <a:r>
              <a:rPr lang="ru-RU" dirty="0" smtClean="0"/>
              <a:t>номерами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/>
              <a:t>Работа с сериями </a:t>
            </a:r>
            <a:r>
              <a:rPr lang="ru-RU" dirty="0" smtClean="0"/>
              <a:t>товара</a:t>
            </a:r>
            <a:r>
              <a:rPr lang="ru-RU" dirty="0"/>
              <a:t> ( не во всех лицензиях)</a:t>
            </a:r>
            <a:endParaRPr lang="ru-RU" dirty="0" smtClean="0"/>
          </a:p>
          <a:p>
            <a:pPr fontAlgn="ctr"/>
            <a:r>
              <a:rPr lang="ru-RU" dirty="0"/>
              <a:t>Остатки товара на </a:t>
            </a:r>
            <a:r>
              <a:rPr lang="ru-RU" dirty="0" smtClean="0"/>
              <a:t>экране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/>
              <a:t>Остатки в разрезе </a:t>
            </a:r>
            <a:r>
              <a:rPr lang="ru-RU" dirty="0" smtClean="0"/>
              <a:t>магазинов</a:t>
            </a:r>
            <a:r>
              <a:rPr lang="ru-RU" dirty="0"/>
              <a:t> ( не во всех лицензиях)</a:t>
            </a:r>
            <a:endParaRPr lang="ru-RU" dirty="0" smtClean="0"/>
          </a:p>
          <a:p>
            <a:pPr fontAlgn="ctr"/>
            <a:r>
              <a:rPr lang="ru-RU" dirty="0"/>
              <a:t>Изменение существующих операций</a:t>
            </a:r>
          </a:p>
          <a:p>
            <a:pPr fontAlgn="ctr"/>
            <a:r>
              <a:rPr lang="en-US" dirty="0" err="1" smtClean="0"/>
              <a:t>Поддержка</a:t>
            </a:r>
            <a:r>
              <a:rPr lang="en-US" dirty="0" smtClean="0"/>
              <a:t> </a:t>
            </a:r>
            <a:r>
              <a:rPr lang="en-US" dirty="0"/>
              <a:t>Windows CE и Mobile Embedded</a:t>
            </a:r>
            <a:endParaRPr lang="ru-RU" dirty="0"/>
          </a:p>
          <a:p>
            <a:pPr fontAlgn="ctr"/>
            <a:r>
              <a:rPr lang="ru-RU" dirty="0"/>
              <a:t>Поддержка </a:t>
            </a:r>
            <a:r>
              <a:rPr lang="en-US" dirty="0" smtClean="0"/>
              <a:t>Android</a:t>
            </a:r>
            <a:endParaRPr lang="ru-RU" dirty="0" smtClean="0"/>
          </a:p>
          <a:p>
            <a:pPr fontAlgn="ctr"/>
            <a:r>
              <a:rPr lang="ru-RU" dirty="0" smtClean="0">
                <a:hlinkClick r:id="rId11"/>
              </a:rPr>
              <a:t>Драйвер </a:t>
            </a:r>
            <a:r>
              <a:rPr lang="ru-RU" dirty="0">
                <a:hlinkClick r:id="rId11"/>
              </a:rPr>
              <a:t>и обработка для «1С:Предприятия»</a:t>
            </a:r>
            <a:endParaRPr lang="ru-RU" dirty="0"/>
          </a:p>
          <a:p>
            <a:pPr fontAlgn="ctr"/>
            <a:r>
              <a:rPr lang="ru-RU" dirty="0"/>
              <a:t>Обмен данными через TXT и </a:t>
            </a:r>
            <a:r>
              <a:rPr lang="ru-RU" dirty="0" err="1"/>
              <a:t>Excel</a:t>
            </a:r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717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24000"/>
            <a:ext cx="3322712" cy="4572000"/>
          </a:xfrm>
        </p:spPr>
        <p:txBody>
          <a:bodyPr>
            <a:normAutofit fontScale="40000" lnSpcReduction="20000"/>
          </a:bodyPr>
          <a:lstStyle/>
          <a:p>
            <a:pPr fontAlgn="ctr"/>
            <a:r>
              <a:rPr lang="ru-RU" dirty="0">
                <a:hlinkClick r:id="rId2"/>
              </a:rPr>
              <a:t>Сбор </a:t>
            </a:r>
            <a:r>
              <a:rPr lang="ru-RU" dirty="0" err="1">
                <a:hlinkClick r:id="rId2"/>
              </a:rPr>
              <a:t>штрихкодов</a:t>
            </a:r>
            <a:endParaRPr lang="ru-RU" dirty="0"/>
          </a:p>
          <a:p>
            <a:pPr fontAlgn="ctr"/>
            <a:r>
              <a:rPr lang="ru-RU" dirty="0">
                <a:hlinkClick r:id="rId3"/>
              </a:rPr>
              <a:t>Информация о товаре по </a:t>
            </a:r>
            <a:r>
              <a:rPr lang="ru-RU" dirty="0" err="1">
                <a:hlinkClick r:id="rId3"/>
              </a:rPr>
              <a:t>штрихкоду</a:t>
            </a:r>
            <a:endParaRPr lang="ru-RU" dirty="0"/>
          </a:p>
          <a:p>
            <a:pPr fontAlgn="ctr"/>
            <a:r>
              <a:rPr lang="ru-RU" dirty="0">
                <a:hlinkClick r:id="rId4"/>
              </a:rPr>
              <a:t>Инвентаризация</a:t>
            </a:r>
            <a:endParaRPr lang="ru-RU" dirty="0"/>
          </a:p>
          <a:p>
            <a:pPr fontAlgn="ctr"/>
            <a:r>
              <a:rPr lang="ru-RU" dirty="0"/>
              <a:t>Продажа (мобильный кассир)</a:t>
            </a:r>
          </a:p>
          <a:p>
            <a:pPr fontAlgn="ctr"/>
            <a:r>
              <a:rPr lang="ru-RU" dirty="0">
                <a:hlinkClick r:id="rId5"/>
              </a:rPr>
              <a:t>Поступление в магазин</a:t>
            </a:r>
            <a:endParaRPr lang="ru-RU" dirty="0"/>
          </a:p>
          <a:p>
            <a:pPr fontAlgn="ctr"/>
            <a:r>
              <a:rPr lang="ru-RU" dirty="0"/>
              <a:t>Возврат из магазина</a:t>
            </a:r>
          </a:p>
          <a:p>
            <a:pPr fontAlgn="ctr"/>
            <a:r>
              <a:rPr lang="ru-RU" dirty="0"/>
              <a:t>Перемещение товара</a:t>
            </a:r>
          </a:p>
          <a:p>
            <a:pPr fontAlgn="ctr"/>
            <a:r>
              <a:rPr lang="ru-RU" dirty="0">
                <a:hlinkClick r:id="rId6"/>
              </a:rPr>
              <a:t>Переоценка</a:t>
            </a:r>
            <a:endParaRPr lang="ru-RU" dirty="0"/>
          </a:p>
          <a:p>
            <a:pPr fontAlgn="ctr"/>
            <a:r>
              <a:rPr lang="ru-RU" dirty="0"/>
              <a:t>Печать на мобильный принтер</a:t>
            </a:r>
          </a:p>
          <a:p>
            <a:pPr fontAlgn="ctr"/>
            <a:r>
              <a:rPr lang="ru-RU" dirty="0">
                <a:hlinkClick r:id="rId7"/>
              </a:rPr>
              <a:t>Подбор заказа</a:t>
            </a:r>
            <a:endParaRPr lang="ru-RU" dirty="0"/>
          </a:p>
          <a:p>
            <a:pPr fontAlgn="ctr"/>
            <a:r>
              <a:rPr lang="ru-RU" dirty="0">
                <a:hlinkClick r:id="rId8"/>
              </a:rPr>
              <a:t>Приемка алкоголя </a:t>
            </a:r>
            <a:r>
              <a:rPr lang="ru-RU" dirty="0" smtClean="0">
                <a:hlinkClick r:id="rId8"/>
              </a:rPr>
              <a:t>ЕГАИС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/>
              <a:t>Приемка по </a:t>
            </a:r>
            <a:r>
              <a:rPr lang="ru-RU" dirty="0" smtClean="0"/>
              <a:t>коробам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>
                <a:hlinkClick r:id="rId9"/>
              </a:rPr>
              <a:t>Постановка на баланс </a:t>
            </a:r>
            <a:r>
              <a:rPr lang="ru-RU" dirty="0" smtClean="0">
                <a:hlinkClick r:id="rId9"/>
              </a:rPr>
              <a:t>ЕГАИС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 smtClean="0"/>
              <a:t>Списание </a:t>
            </a:r>
            <a:r>
              <a:rPr lang="ru-RU" dirty="0"/>
              <a:t>алкоголя </a:t>
            </a:r>
            <a:r>
              <a:rPr lang="ru-RU" dirty="0" smtClean="0"/>
              <a:t>ЕГАИС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/>
              <a:t>Возврат алкоголя </a:t>
            </a:r>
            <a:r>
              <a:rPr lang="ru-RU" dirty="0" smtClean="0"/>
              <a:t>ЕГАИС</a:t>
            </a:r>
            <a:r>
              <a:rPr lang="ru-RU" dirty="0"/>
              <a:t> ( не во всех лицензиях)</a:t>
            </a:r>
          </a:p>
          <a:p>
            <a:pPr fontAlgn="ctr"/>
            <a:r>
              <a:rPr lang="ru-RU" dirty="0"/>
              <a:t>Создание документов прямо на ТСД</a:t>
            </a:r>
          </a:p>
          <a:p>
            <a:pPr fontAlgn="ctr"/>
            <a:r>
              <a:rPr lang="ru-RU" dirty="0"/>
              <a:t>Работа по накладным из 1С</a:t>
            </a:r>
          </a:p>
          <a:p>
            <a:pPr fontAlgn="ctr"/>
            <a:r>
              <a:rPr lang="ru-RU" dirty="0" smtClean="0"/>
              <a:t>Автономная </a:t>
            </a:r>
            <a:r>
              <a:rPr lang="ru-RU" dirty="0"/>
              <a:t>работа</a:t>
            </a:r>
          </a:p>
          <a:p>
            <a:pPr fontAlgn="ctr"/>
            <a:r>
              <a:rPr lang="ru-RU" dirty="0">
                <a:hlinkClick r:id="rId10"/>
              </a:rPr>
              <a:t>Полуавтономная работа с </a:t>
            </a:r>
            <a:r>
              <a:rPr lang="en-US" dirty="0" smtClean="0">
                <a:hlinkClick r:id="rId10"/>
              </a:rPr>
              <a:t>Wi-Fi</a:t>
            </a:r>
            <a:endParaRPr lang="ru-RU" dirty="0" smtClean="0"/>
          </a:p>
          <a:p>
            <a:pPr fontAlgn="ctr"/>
            <a:r>
              <a:rPr lang="ru-RU" dirty="0" smtClean="0"/>
              <a:t>Работа полностью онлайн </a:t>
            </a:r>
            <a:r>
              <a:rPr lang="ru-RU" dirty="0"/>
              <a:t>( не во всех лицензиях)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ctr"/>
            <a:r>
              <a:rPr lang="ru-RU" dirty="0"/>
              <a:t>Функции лицензии </a:t>
            </a:r>
            <a:r>
              <a:rPr lang="ru-RU" sz="4400" dirty="0">
                <a:solidFill>
                  <a:srgbClr val="403A3A"/>
                </a:solidFill>
                <a:effectLst/>
              </a:rPr>
              <a:t>Расширенный </a:t>
            </a:r>
            <a:r>
              <a:rPr lang="ru-RU" sz="4400" b="1" dirty="0">
                <a:solidFill>
                  <a:srgbClr val="403A3A"/>
                </a:solidFill>
                <a:effectLst/>
              </a:rPr>
              <a:t>от 11 </a:t>
            </a:r>
            <a:r>
              <a:rPr lang="ru-RU" sz="4400" b="1" dirty="0" smtClean="0">
                <a:solidFill>
                  <a:srgbClr val="403A3A"/>
                </a:solidFill>
                <a:effectLst/>
              </a:rPr>
              <a:t>579</a:t>
            </a:r>
            <a:endParaRPr lang="ru-RU" sz="4400" b="1" dirty="0">
              <a:solidFill>
                <a:srgbClr val="403A3A"/>
              </a:solidFill>
              <a:effectLst/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4644008" y="1628800"/>
            <a:ext cx="3826768" cy="457200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ru-RU" dirty="0" smtClean="0"/>
              <a:t>Цена </a:t>
            </a:r>
            <a:r>
              <a:rPr lang="ru-RU" dirty="0"/>
              <a:t>товара на экране</a:t>
            </a:r>
          </a:p>
          <a:p>
            <a:pPr fontAlgn="ctr"/>
            <a:r>
              <a:rPr lang="ru-RU" dirty="0"/>
              <a:t>Поддержка типов </a:t>
            </a:r>
            <a:r>
              <a:rPr lang="ru-RU" dirty="0" smtClean="0"/>
              <a:t>цен</a:t>
            </a:r>
          </a:p>
          <a:p>
            <a:pPr fontAlgn="ctr"/>
            <a:r>
              <a:rPr lang="ru-RU" dirty="0"/>
              <a:t>Номенклатура</a:t>
            </a:r>
          </a:p>
          <a:p>
            <a:pPr fontAlgn="ctr"/>
            <a:r>
              <a:rPr lang="ru-RU" dirty="0"/>
              <a:t>Склады</a:t>
            </a:r>
          </a:p>
          <a:p>
            <a:pPr fontAlgn="ctr"/>
            <a:r>
              <a:rPr lang="ru-RU" dirty="0"/>
              <a:t>Контрагенты</a:t>
            </a:r>
          </a:p>
          <a:p>
            <a:pPr fontAlgn="ctr"/>
            <a:r>
              <a:rPr lang="ru-RU" dirty="0"/>
              <a:t>Получение справочников </a:t>
            </a:r>
            <a:r>
              <a:rPr lang="ru-RU" dirty="0" smtClean="0"/>
              <a:t>онлайн</a:t>
            </a:r>
          </a:p>
          <a:p>
            <a:pPr fontAlgn="ctr"/>
            <a:r>
              <a:rPr lang="ru-RU" dirty="0"/>
              <a:t>Привязка </a:t>
            </a:r>
            <a:r>
              <a:rPr lang="ru-RU" dirty="0" err="1"/>
              <a:t>штрихкодов</a:t>
            </a:r>
            <a:r>
              <a:rPr lang="ru-RU" dirty="0"/>
              <a:t> к товарам</a:t>
            </a:r>
          </a:p>
          <a:p>
            <a:pPr fontAlgn="ctr"/>
            <a:r>
              <a:rPr lang="ru-RU" dirty="0"/>
              <a:t>Работа с характеристиками</a:t>
            </a:r>
          </a:p>
          <a:p>
            <a:pPr fontAlgn="ctr"/>
            <a:r>
              <a:rPr lang="ru-RU" dirty="0"/>
              <a:t>Работа с серийными номерами</a:t>
            </a:r>
          </a:p>
          <a:p>
            <a:pPr fontAlgn="ctr"/>
            <a:r>
              <a:rPr lang="ru-RU" dirty="0"/>
              <a:t>Работа с сериями </a:t>
            </a:r>
            <a:r>
              <a:rPr lang="ru-RU" dirty="0" smtClean="0"/>
              <a:t>товара</a:t>
            </a:r>
          </a:p>
          <a:p>
            <a:pPr fontAlgn="ctr"/>
            <a:r>
              <a:rPr lang="ru-RU" dirty="0"/>
              <a:t>Остатки товара на экране</a:t>
            </a:r>
          </a:p>
          <a:p>
            <a:pPr fontAlgn="ctr"/>
            <a:r>
              <a:rPr lang="ru-RU" dirty="0"/>
              <a:t>Остатки в разрезе </a:t>
            </a:r>
            <a:r>
              <a:rPr lang="ru-RU" dirty="0" smtClean="0"/>
              <a:t>магазинов</a:t>
            </a:r>
          </a:p>
          <a:p>
            <a:pPr fontAlgn="ctr"/>
            <a:r>
              <a:rPr lang="ru-RU" dirty="0"/>
              <a:t>Изменение существующих операций</a:t>
            </a:r>
          </a:p>
          <a:p>
            <a:pPr fontAlgn="ctr"/>
            <a:r>
              <a:rPr lang="ru-RU" dirty="0"/>
              <a:t>Добавление собственных </a:t>
            </a:r>
            <a:r>
              <a:rPr lang="ru-RU" dirty="0" smtClean="0"/>
              <a:t>операций</a:t>
            </a:r>
          </a:p>
          <a:p>
            <a:pPr fontAlgn="ctr"/>
            <a:r>
              <a:rPr lang="en-US" dirty="0" err="1"/>
              <a:t>Поддержка</a:t>
            </a:r>
            <a:r>
              <a:rPr lang="en-US" dirty="0"/>
              <a:t> Windows CE и Mobile Embedded</a:t>
            </a:r>
            <a:endParaRPr lang="ru-RU" dirty="0"/>
          </a:p>
          <a:p>
            <a:pPr fontAlgn="ctr"/>
            <a:r>
              <a:rPr lang="ru-RU" dirty="0"/>
              <a:t>Поддержка </a:t>
            </a:r>
            <a:r>
              <a:rPr lang="en-US" dirty="0" smtClean="0"/>
              <a:t>Android</a:t>
            </a:r>
            <a:endParaRPr lang="ru-RU" dirty="0" smtClean="0"/>
          </a:p>
          <a:p>
            <a:pPr fontAlgn="ctr"/>
            <a:r>
              <a:rPr lang="ru-RU" dirty="0" smtClean="0">
                <a:hlinkClick r:id="rId11"/>
              </a:rPr>
              <a:t>Драйвер </a:t>
            </a:r>
            <a:r>
              <a:rPr lang="ru-RU" dirty="0">
                <a:hlinkClick r:id="rId11"/>
              </a:rPr>
              <a:t>и обработка для «1С:Предприятия»</a:t>
            </a:r>
            <a:endParaRPr lang="ru-RU" dirty="0"/>
          </a:p>
          <a:p>
            <a:pPr fontAlgn="ctr"/>
            <a:r>
              <a:rPr lang="ru-RU" dirty="0"/>
              <a:t>Обмен данными через TXT и </a:t>
            </a:r>
            <a:r>
              <a:rPr lang="ru-RU" dirty="0" err="1"/>
              <a:t>Excel</a:t>
            </a:r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717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24000"/>
            <a:ext cx="3826768" cy="4572000"/>
          </a:xfrm>
        </p:spPr>
        <p:txBody>
          <a:bodyPr>
            <a:normAutofit fontScale="40000" lnSpcReduction="20000"/>
          </a:bodyPr>
          <a:lstStyle/>
          <a:p>
            <a:pPr fontAlgn="ctr"/>
            <a:r>
              <a:rPr lang="ru-RU" dirty="0">
                <a:hlinkClick r:id="rId2"/>
              </a:rPr>
              <a:t>Сбор </a:t>
            </a:r>
            <a:r>
              <a:rPr lang="ru-RU" dirty="0" err="1">
                <a:hlinkClick r:id="rId2"/>
              </a:rPr>
              <a:t>штрихкодов</a:t>
            </a:r>
            <a:endParaRPr lang="ru-RU" dirty="0"/>
          </a:p>
          <a:p>
            <a:pPr fontAlgn="ctr"/>
            <a:r>
              <a:rPr lang="ru-RU" dirty="0">
                <a:hlinkClick r:id="rId3"/>
              </a:rPr>
              <a:t>Информация о товаре по </a:t>
            </a:r>
            <a:r>
              <a:rPr lang="ru-RU" dirty="0" err="1">
                <a:hlinkClick r:id="rId3"/>
              </a:rPr>
              <a:t>штрихкоду</a:t>
            </a:r>
            <a:endParaRPr lang="ru-RU" dirty="0"/>
          </a:p>
          <a:p>
            <a:pPr fontAlgn="ctr"/>
            <a:r>
              <a:rPr lang="ru-RU" dirty="0">
                <a:hlinkClick r:id="rId4"/>
              </a:rPr>
              <a:t>Инвентаризация</a:t>
            </a:r>
            <a:endParaRPr lang="ru-RU" dirty="0"/>
          </a:p>
          <a:p>
            <a:pPr fontAlgn="ctr"/>
            <a:r>
              <a:rPr lang="ru-RU" dirty="0"/>
              <a:t>Продажа (мобильный кассир)</a:t>
            </a:r>
          </a:p>
          <a:p>
            <a:pPr fontAlgn="ctr"/>
            <a:r>
              <a:rPr lang="ru-RU" dirty="0">
                <a:hlinkClick r:id="rId5"/>
              </a:rPr>
              <a:t>Поступление в магазин</a:t>
            </a:r>
            <a:endParaRPr lang="ru-RU" dirty="0"/>
          </a:p>
          <a:p>
            <a:pPr fontAlgn="ctr"/>
            <a:r>
              <a:rPr lang="ru-RU" dirty="0"/>
              <a:t>Возврат из магазина</a:t>
            </a:r>
          </a:p>
          <a:p>
            <a:pPr fontAlgn="ctr"/>
            <a:r>
              <a:rPr lang="ru-RU" dirty="0"/>
              <a:t>Перемещение товара</a:t>
            </a:r>
          </a:p>
          <a:p>
            <a:pPr fontAlgn="ctr"/>
            <a:r>
              <a:rPr lang="ru-RU" dirty="0">
                <a:hlinkClick r:id="rId6"/>
              </a:rPr>
              <a:t>Переоценка</a:t>
            </a:r>
            <a:endParaRPr lang="ru-RU" dirty="0"/>
          </a:p>
          <a:p>
            <a:pPr fontAlgn="ctr"/>
            <a:r>
              <a:rPr lang="ru-RU" dirty="0"/>
              <a:t>Печать на мобильный принтер</a:t>
            </a:r>
          </a:p>
          <a:p>
            <a:pPr fontAlgn="ctr"/>
            <a:r>
              <a:rPr lang="ru-RU" dirty="0">
                <a:hlinkClick r:id="rId7"/>
              </a:rPr>
              <a:t>Подбор </a:t>
            </a:r>
            <a:r>
              <a:rPr lang="ru-RU" dirty="0" smtClean="0">
                <a:hlinkClick r:id="rId7"/>
              </a:rPr>
              <a:t>заказа</a:t>
            </a:r>
            <a:endParaRPr lang="ru-RU" dirty="0" smtClean="0"/>
          </a:p>
          <a:p>
            <a:pPr fontAlgn="ctr"/>
            <a:r>
              <a:rPr lang="ru-RU" dirty="0" smtClean="0">
                <a:hlinkClick r:id="rId8"/>
              </a:rPr>
              <a:t>Приемка </a:t>
            </a:r>
            <a:r>
              <a:rPr lang="ru-RU" dirty="0">
                <a:hlinkClick r:id="rId8"/>
              </a:rPr>
              <a:t>алкоголя </a:t>
            </a:r>
            <a:r>
              <a:rPr lang="ru-RU" dirty="0" smtClean="0">
                <a:hlinkClick r:id="rId8"/>
              </a:rPr>
              <a:t>ЕГАИС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/>
              <a:t>Приемка по </a:t>
            </a:r>
            <a:r>
              <a:rPr lang="ru-RU" dirty="0" smtClean="0"/>
              <a:t>коробам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>
                <a:hlinkClick r:id="rId9"/>
              </a:rPr>
              <a:t>Постановка на баланс </a:t>
            </a:r>
            <a:r>
              <a:rPr lang="ru-RU" dirty="0" smtClean="0">
                <a:hlinkClick r:id="rId9"/>
              </a:rPr>
              <a:t>ЕГАИС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/>
              <a:t>Проверка легальности через </a:t>
            </a:r>
            <a:r>
              <a:rPr lang="ru-RU" dirty="0" err="1"/>
              <a:t>Check</a:t>
            </a:r>
            <a:r>
              <a:rPr lang="ru-RU" dirty="0"/>
              <a:t> </a:t>
            </a:r>
            <a:r>
              <a:rPr lang="ru-RU" dirty="0" err="1"/>
              <a:t>Mark</a:t>
            </a:r>
            <a:r>
              <a:rPr lang="ru-RU" dirty="0"/>
              <a:t> </a:t>
            </a:r>
            <a:r>
              <a:rPr lang="ru-RU" dirty="0" smtClean="0"/>
              <a:t>2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/>
              <a:t>Списание алкоголя </a:t>
            </a:r>
            <a:r>
              <a:rPr lang="ru-RU" dirty="0" smtClean="0"/>
              <a:t>ЕГАИС</a:t>
            </a:r>
            <a:r>
              <a:rPr lang="ru-RU" dirty="0"/>
              <a:t> ( не во всех лицензиях)</a:t>
            </a:r>
            <a:endParaRPr lang="ru-RU" dirty="0"/>
          </a:p>
          <a:p>
            <a:pPr fontAlgn="ctr"/>
            <a:r>
              <a:rPr lang="ru-RU" dirty="0"/>
              <a:t>Возврат алкоголя </a:t>
            </a:r>
            <a:r>
              <a:rPr lang="ru-RU" dirty="0" smtClean="0"/>
              <a:t>ЕГАИС</a:t>
            </a:r>
            <a:r>
              <a:rPr lang="ru-RU" dirty="0"/>
              <a:t> ( не во всех лицензиях)</a:t>
            </a:r>
            <a:endParaRPr lang="ru-RU" dirty="0" smtClean="0"/>
          </a:p>
          <a:p>
            <a:pPr fontAlgn="ctr"/>
            <a:r>
              <a:rPr lang="ru-RU" dirty="0"/>
              <a:t>Создание документов прямо на ТСД</a:t>
            </a:r>
          </a:p>
          <a:p>
            <a:pPr fontAlgn="ctr"/>
            <a:r>
              <a:rPr lang="ru-RU" dirty="0"/>
              <a:t>Работа по накладным из 1С</a:t>
            </a:r>
          </a:p>
          <a:p>
            <a:pPr fontAlgn="ctr"/>
            <a:r>
              <a:rPr lang="ru-RU" dirty="0">
                <a:hlinkClick r:id="rId10"/>
              </a:rPr>
              <a:t>Коллективная работа с единой </a:t>
            </a:r>
            <a:r>
              <a:rPr lang="ru-RU" dirty="0" smtClean="0">
                <a:hlinkClick r:id="rId10"/>
              </a:rPr>
              <a:t>накладной</a:t>
            </a:r>
            <a:endParaRPr lang="ru-RU" dirty="0" smtClean="0"/>
          </a:p>
          <a:p>
            <a:pPr fontAlgn="ctr"/>
            <a:r>
              <a:rPr lang="ru-RU" dirty="0"/>
              <a:t>Автономная работа</a:t>
            </a:r>
          </a:p>
          <a:p>
            <a:pPr fontAlgn="ctr"/>
            <a:r>
              <a:rPr lang="ru-RU" dirty="0">
                <a:hlinkClick r:id="rId11"/>
              </a:rPr>
              <a:t>Полуавтономная работа с </a:t>
            </a:r>
            <a:r>
              <a:rPr lang="en-US" dirty="0">
                <a:hlinkClick r:id="rId11"/>
              </a:rPr>
              <a:t>Wi-Fi</a:t>
            </a:r>
            <a:endParaRPr lang="ru-RU" dirty="0"/>
          </a:p>
          <a:p>
            <a:pPr fontAlgn="ctr"/>
            <a:r>
              <a:rPr lang="ru-RU" dirty="0">
                <a:hlinkClick r:id="rId12"/>
              </a:rPr>
              <a:t>Работа полностью онлайн</a:t>
            </a:r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ctr"/>
            <a:r>
              <a:rPr lang="ru-RU" dirty="0"/>
              <a:t>Функции лицензии </a:t>
            </a:r>
            <a:r>
              <a:rPr lang="ru-RU" sz="4400" dirty="0">
                <a:solidFill>
                  <a:srgbClr val="403A3A"/>
                </a:solidFill>
                <a:effectLst/>
              </a:rPr>
              <a:t>Полный </a:t>
            </a:r>
            <a:r>
              <a:rPr lang="ru-RU" sz="4400" b="1" dirty="0">
                <a:solidFill>
                  <a:srgbClr val="403A3A"/>
                </a:solidFill>
                <a:effectLst/>
              </a:rPr>
              <a:t>от 18 </a:t>
            </a:r>
            <a:r>
              <a:rPr lang="ru-RU" sz="4400" b="1" dirty="0" smtClean="0">
                <a:solidFill>
                  <a:srgbClr val="403A3A"/>
                </a:solidFill>
                <a:effectLst/>
              </a:rPr>
              <a:t>899</a:t>
            </a:r>
            <a:endParaRPr lang="ru-RU" sz="4400" b="1" dirty="0">
              <a:solidFill>
                <a:srgbClr val="403A3A"/>
              </a:solidFill>
              <a:effectLst/>
            </a:endParaRPr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4644008" y="1628800"/>
            <a:ext cx="3826768" cy="457200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ru-RU" dirty="0" smtClean="0"/>
              <a:t>Цена </a:t>
            </a:r>
            <a:r>
              <a:rPr lang="ru-RU" dirty="0"/>
              <a:t>товара на экране</a:t>
            </a:r>
          </a:p>
          <a:p>
            <a:pPr fontAlgn="ctr"/>
            <a:r>
              <a:rPr lang="ru-RU" dirty="0"/>
              <a:t>Поддержка типов </a:t>
            </a:r>
            <a:r>
              <a:rPr lang="ru-RU" dirty="0" smtClean="0"/>
              <a:t>цен</a:t>
            </a:r>
          </a:p>
          <a:p>
            <a:pPr fontAlgn="ctr"/>
            <a:r>
              <a:rPr lang="ru-RU" dirty="0"/>
              <a:t>Номенклатура</a:t>
            </a:r>
          </a:p>
          <a:p>
            <a:pPr fontAlgn="ctr"/>
            <a:r>
              <a:rPr lang="ru-RU" dirty="0"/>
              <a:t>Склады</a:t>
            </a:r>
          </a:p>
          <a:p>
            <a:pPr fontAlgn="ctr"/>
            <a:r>
              <a:rPr lang="ru-RU" dirty="0"/>
              <a:t>Контрагенты</a:t>
            </a:r>
          </a:p>
          <a:p>
            <a:pPr fontAlgn="ctr"/>
            <a:r>
              <a:rPr lang="ru-RU" dirty="0"/>
              <a:t>Получение справочников </a:t>
            </a:r>
            <a:r>
              <a:rPr lang="ru-RU" dirty="0" smtClean="0"/>
              <a:t>онлайн</a:t>
            </a:r>
          </a:p>
          <a:p>
            <a:pPr fontAlgn="ctr"/>
            <a:r>
              <a:rPr lang="ru-RU" dirty="0"/>
              <a:t>Привязка </a:t>
            </a:r>
            <a:r>
              <a:rPr lang="ru-RU" dirty="0" err="1"/>
              <a:t>штрихкодов</a:t>
            </a:r>
            <a:r>
              <a:rPr lang="ru-RU" dirty="0"/>
              <a:t> к товарам</a:t>
            </a:r>
          </a:p>
          <a:p>
            <a:pPr fontAlgn="ctr"/>
            <a:r>
              <a:rPr lang="ru-RU" dirty="0"/>
              <a:t>Работа с характеристиками</a:t>
            </a:r>
          </a:p>
          <a:p>
            <a:pPr fontAlgn="ctr"/>
            <a:r>
              <a:rPr lang="ru-RU" dirty="0"/>
              <a:t>Работа с серийными номерами</a:t>
            </a:r>
          </a:p>
          <a:p>
            <a:pPr fontAlgn="ctr"/>
            <a:r>
              <a:rPr lang="ru-RU" dirty="0"/>
              <a:t>Работа с сериями </a:t>
            </a:r>
            <a:r>
              <a:rPr lang="ru-RU" dirty="0" smtClean="0"/>
              <a:t>товара</a:t>
            </a:r>
          </a:p>
          <a:p>
            <a:pPr fontAlgn="ctr"/>
            <a:r>
              <a:rPr lang="ru-RU" dirty="0"/>
              <a:t>Остатки товара на экране</a:t>
            </a:r>
          </a:p>
          <a:p>
            <a:pPr fontAlgn="ctr"/>
            <a:r>
              <a:rPr lang="ru-RU" dirty="0"/>
              <a:t>Остатки в разрезе </a:t>
            </a:r>
            <a:r>
              <a:rPr lang="ru-RU" dirty="0" smtClean="0"/>
              <a:t>магазинов</a:t>
            </a:r>
          </a:p>
          <a:p>
            <a:pPr fontAlgn="ctr"/>
            <a:r>
              <a:rPr lang="ru-RU" dirty="0"/>
              <a:t>Изменение существующих операций</a:t>
            </a:r>
          </a:p>
          <a:p>
            <a:pPr fontAlgn="ctr"/>
            <a:r>
              <a:rPr lang="ru-RU" dirty="0"/>
              <a:t>Добавление собственных </a:t>
            </a:r>
            <a:r>
              <a:rPr lang="ru-RU" dirty="0" smtClean="0"/>
              <a:t>операций</a:t>
            </a:r>
          </a:p>
          <a:p>
            <a:pPr fontAlgn="ctr"/>
            <a:r>
              <a:rPr lang="en-US" dirty="0" err="1"/>
              <a:t>Поддержка</a:t>
            </a:r>
            <a:r>
              <a:rPr lang="en-US" dirty="0"/>
              <a:t> Windows CE и Mobile Embedded</a:t>
            </a:r>
            <a:endParaRPr lang="ru-RU" dirty="0"/>
          </a:p>
          <a:p>
            <a:pPr fontAlgn="ctr"/>
            <a:r>
              <a:rPr lang="ru-RU" dirty="0"/>
              <a:t>Поддержка </a:t>
            </a:r>
            <a:r>
              <a:rPr lang="en-US" dirty="0" smtClean="0"/>
              <a:t>Android</a:t>
            </a:r>
            <a:endParaRPr lang="ru-RU" dirty="0" smtClean="0"/>
          </a:p>
          <a:p>
            <a:pPr fontAlgn="ctr"/>
            <a:r>
              <a:rPr lang="ru-RU" dirty="0" smtClean="0">
                <a:hlinkClick r:id="rId13"/>
              </a:rPr>
              <a:t>Драйвер </a:t>
            </a:r>
            <a:r>
              <a:rPr lang="ru-RU" dirty="0">
                <a:hlinkClick r:id="rId13"/>
              </a:rPr>
              <a:t>и обработка для «1С:Предприятия»</a:t>
            </a:r>
            <a:endParaRPr lang="ru-RU" dirty="0"/>
          </a:p>
          <a:p>
            <a:pPr fontAlgn="ctr"/>
            <a:r>
              <a:rPr lang="ru-RU" dirty="0"/>
              <a:t>Обмен данными через TXT и </a:t>
            </a:r>
            <a:r>
              <a:rPr lang="ru-RU" dirty="0" err="1"/>
              <a:t>Excel</a:t>
            </a:r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7170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Все программы на сайте доступны для свободного скачивания. Вы можете в любой момент скачать, установить и проверить работоспособность программы. В отсутствие лицензии программа будет работать в </a:t>
            </a:r>
            <a:r>
              <a:rPr lang="ru-RU" dirty="0" err="1"/>
              <a:t>демо</a:t>
            </a:r>
            <a:r>
              <a:rPr lang="ru-RU" dirty="0"/>
              <a:t> </a:t>
            </a:r>
            <a:r>
              <a:rPr lang="ru-RU" dirty="0" smtClean="0"/>
              <a:t>режиме: </a:t>
            </a:r>
            <a:r>
              <a:rPr lang="ru-RU" dirty="0"/>
              <a:t> </a:t>
            </a:r>
            <a:r>
              <a:rPr lang="ru-RU" u="sng" dirty="0">
                <a:hlinkClick r:id="rId2"/>
              </a:rPr>
              <a:t>https://www.cleverence.ru/RTL15/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36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93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Сбор </a:t>
            </a:r>
            <a:r>
              <a:rPr lang="ru-RU" dirty="0" err="1" smtClean="0"/>
              <a:t>штрихкодов</a:t>
            </a:r>
            <a:endParaRPr lang="ru-RU" dirty="0" smtClean="0"/>
          </a:p>
          <a:p>
            <a:r>
              <a:rPr lang="ru-RU" dirty="0"/>
              <a:t>Информация о товаре по </a:t>
            </a:r>
            <a:r>
              <a:rPr lang="ru-RU" dirty="0" err="1" smtClean="0"/>
              <a:t>штрихкоду</a:t>
            </a:r>
            <a:endParaRPr lang="ru-RU" dirty="0" smtClean="0"/>
          </a:p>
          <a:p>
            <a:r>
              <a:rPr lang="ru-RU" dirty="0"/>
              <a:t>Печать на мобильный </a:t>
            </a:r>
            <a:r>
              <a:rPr lang="ru-RU" dirty="0" smtClean="0"/>
              <a:t>принтер</a:t>
            </a:r>
          </a:p>
          <a:p>
            <a:r>
              <a:rPr lang="ru-RU" dirty="0"/>
              <a:t>Приемка по </a:t>
            </a:r>
            <a:r>
              <a:rPr lang="ru-RU" dirty="0" smtClean="0"/>
              <a:t>коробам</a:t>
            </a:r>
          </a:p>
          <a:p>
            <a:r>
              <a:rPr lang="ru-RU" dirty="0"/>
              <a:t>Полуавтономная работа с </a:t>
            </a:r>
            <a:r>
              <a:rPr lang="en-US" dirty="0" smtClean="0"/>
              <a:t>Wi-Fi</a:t>
            </a:r>
            <a:endParaRPr lang="ru-RU" dirty="0" smtClean="0"/>
          </a:p>
          <a:p>
            <a:r>
              <a:rPr lang="ru-RU" dirty="0"/>
              <a:t>Работа полностью </a:t>
            </a:r>
            <a:r>
              <a:rPr lang="ru-RU" dirty="0" smtClean="0"/>
              <a:t>онлайн</a:t>
            </a:r>
          </a:p>
          <a:p>
            <a:r>
              <a:rPr lang="ru-RU" dirty="0"/>
              <a:t>Коллективная работа с единой </a:t>
            </a:r>
            <a:r>
              <a:rPr lang="ru-RU" dirty="0" smtClean="0"/>
              <a:t>накладной</a:t>
            </a:r>
          </a:p>
          <a:p>
            <a:r>
              <a:rPr lang="ru-RU" dirty="0"/>
              <a:t>Работа с </a:t>
            </a:r>
            <a:r>
              <a:rPr lang="ru-RU" dirty="0" smtClean="0"/>
              <a:t>характеристиками</a:t>
            </a:r>
          </a:p>
          <a:p>
            <a:r>
              <a:rPr lang="ru-RU" dirty="0"/>
              <a:t>Работа с серийными </a:t>
            </a:r>
            <a:r>
              <a:rPr lang="ru-RU" dirty="0" smtClean="0"/>
              <a:t>номерами</a:t>
            </a:r>
          </a:p>
          <a:p>
            <a:r>
              <a:rPr lang="ru-RU" dirty="0"/>
              <a:t>Работа с сериями </a:t>
            </a:r>
            <a:r>
              <a:rPr lang="ru-RU" dirty="0" smtClean="0"/>
              <a:t>товара</a:t>
            </a:r>
          </a:p>
          <a:p>
            <a:r>
              <a:rPr lang="ru-RU" dirty="0"/>
              <a:t>Драйвер и обработка для «1С:Предприятия</a:t>
            </a:r>
            <a:r>
              <a:rPr lang="ru-RU" dirty="0" smtClean="0"/>
              <a:t>»</a:t>
            </a:r>
          </a:p>
          <a:p>
            <a:r>
              <a:rPr lang="ru-RU" dirty="0"/>
              <a:t>Обмен данными через TXT и </a:t>
            </a:r>
            <a:r>
              <a:rPr lang="ru-RU" dirty="0" err="1"/>
              <a:t>Excel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Функции </a:t>
            </a:r>
            <a:r>
              <a:rPr lang="ru-RU" dirty="0" smtClean="0"/>
              <a:t>решения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Mobile</a:t>
            </a:r>
            <a:r>
              <a:rPr lang="ru-RU" dirty="0" smtClean="0"/>
              <a:t> </a:t>
            </a:r>
            <a:r>
              <a:rPr lang="ru-RU" dirty="0"/>
              <a:t>SMARTS: Магазин 15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11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Простая операция — сканирование </a:t>
            </a:r>
            <a:r>
              <a:rPr lang="ru-RU" dirty="0" err="1"/>
              <a:t>штрихкодов</a:t>
            </a:r>
            <a:r>
              <a:rPr lang="ru-RU" dirty="0"/>
              <a:t> с вводом количества. Результат можно загрузить в любой документ учетной системы, в котором есть товары и количество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Сбор </a:t>
            </a:r>
            <a:r>
              <a:rPr lang="ru-RU" dirty="0" err="1"/>
              <a:t>штрихкодов</a:t>
            </a:r>
            <a:endParaRPr lang="ru-RU" dirty="0"/>
          </a:p>
        </p:txBody>
      </p:sp>
      <p:pic>
        <p:nvPicPr>
          <p:cNvPr id="2050" name="Picture 2" descr="https://www.cleverence.ru/upload/iblock/889/8899bcaef838e3a7f2a1b8506cdbdfa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9323"/>
            <a:ext cx="6768752" cy="282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Подходит для всех вариантов, когда необходимо просто собрать данные о наличии, включая приемку, подбор или инвентаризацию без исходного документа-заявки.</a:t>
            </a:r>
          </a:p>
          <a:p>
            <a:r>
              <a:rPr lang="ru-RU" dirty="0"/>
              <a:t>Если </a:t>
            </a:r>
            <a:r>
              <a:rPr lang="ru-RU" dirty="0" err="1"/>
              <a:t>штрихкоды</a:t>
            </a:r>
            <a:r>
              <a:rPr lang="ru-RU" dirty="0"/>
              <a:t> в системе еще не заведены, то есть возможность привязывать </a:t>
            </a:r>
            <a:r>
              <a:rPr lang="ru-RU" dirty="0" err="1"/>
              <a:t>штрихкоды</a:t>
            </a:r>
            <a:r>
              <a:rPr lang="ru-RU" dirty="0"/>
              <a:t> к известным товарам прямо во время сканирования. Если карточка товара еще не заведена, всё равно есть возможность сканировать </a:t>
            </a:r>
            <a:r>
              <a:rPr lang="ru-RU" dirty="0" err="1"/>
              <a:t>штрихкод</a:t>
            </a:r>
            <a:r>
              <a:rPr lang="ru-RU" dirty="0"/>
              <a:t> и привязать его к новой заведенной карточке позднее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Для просмотра детальной информации по номенклатурной позиции, достаточно всего лишь выбрать ее из списка или отсканировать </a:t>
            </a:r>
            <a:r>
              <a:rPr lang="ru-RU" dirty="0" err="1"/>
              <a:t>штрихкод</a:t>
            </a:r>
            <a:r>
              <a:rPr lang="ru-RU" dirty="0"/>
              <a:t> товара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Операция предназначена только для просмотра информации по номенклатурным позициям.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Информация о товаре по </a:t>
            </a:r>
            <a:r>
              <a:rPr lang="ru-RU" dirty="0" err="1"/>
              <a:t>штрихкоду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https://www.cleverence.ru/upload/iblock/b0f/b0f91f74b57d4d7dae76f36924612bb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64" y="1340768"/>
            <a:ext cx="8594016" cy="458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Печать с мобильного устройства может быть востребована при проведении таких операций, как переоценка, маркировка товара или печать упаковочных листов. Есть возможность печати ценников, этикеток, а также целых документов.</a:t>
            </a:r>
          </a:p>
          <a:p>
            <a:r>
              <a:rPr lang="ru-RU" dirty="0"/>
              <a:t>Например для переоценки с использованием мобильного принтера нужно отсканировать </a:t>
            </a:r>
            <a:r>
              <a:rPr lang="ru-RU" dirty="0" err="1"/>
              <a:t>штрихкод</a:t>
            </a:r>
            <a:r>
              <a:rPr lang="ru-RU" dirty="0"/>
              <a:t> товара, если цена устарела, то сразу </a:t>
            </a:r>
            <a:r>
              <a:rPr lang="ru-RU" dirty="0" err="1"/>
              <a:t>печататся</a:t>
            </a:r>
            <a:r>
              <a:rPr lang="ru-RU" dirty="0"/>
              <a:t> новая этикетка с помощью принтера с </a:t>
            </a:r>
            <a:r>
              <a:rPr lang="ru-RU" dirty="0" err="1"/>
              <a:t>Bluetooth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Печать на мобильный принтер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Приемку алкоголя можно производить по продуманному процессу работы с коробами, с возможностью полной или частичной проверки их содержимого. Данная функция существенно сокращает время приемки алкоголя, ведь достаточно сканировать только коробки.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Приемка по коробам</a:t>
            </a:r>
          </a:p>
        </p:txBody>
      </p:sp>
    </p:spTree>
    <p:extLst>
      <p:ext uri="{BB962C8B-B14F-4D97-AF65-F5344CB8AC3E}">
        <p14:creationId xmlns:p14="http://schemas.microsoft.com/office/powerpoint/2010/main" val="4464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123</TotalTime>
  <Words>1500</Words>
  <Application>Microsoft Office PowerPoint</Application>
  <PresentationFormat>Экран (4:3)</PresentationFormat>
  <Paragraphs>225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Бумажная</vt:lpstr>
      <vt:lpstr>«Mobile SMARTS: Магазин 15»</vt:lpstr>
      <vt:lpstr>Магазин 15</vt:lpstr>
      <vt:lpstr>Функции решения «Mobile SMARTS: Магазин 15»</vt:lpstr>
      <vt:lpstr>Сбор штрихкодов</vt:lpstr>
      <vt:lpstr>Презентация PowerPoint</vt:lpstr>
      <vt:lpstr>Информация о товаре по штрихкоду </vt:lpstr>
      <vt:lpstr>Презентация PowerPoint</vt:lpstr>
      <vt:lpstr>Печать на мобильный принтер</vt:lpstr>
      <vt:lpstr>Приемка по коробам</vt:lpstr>
      <vt:lpstr>Полуавтономная работа с Wi-Fi</vt:lpstr>
      <vt:lpstr>Презентация PowerPoint</vt:lpstr>
      <vt:lpstr>Презентация PowerPoint</vt:lpstr>
      <vt:lpstr>Работа полностью онлайн</vt:lpstr>
      <vt:lpstr>Презентация PowerPoint</vt:lpstr>
      <vt:lpstr>Коллективная работа с единой накладной</vt:lpstr>
      <vt:lpstr>Презентация PowerPoint</vt:lpstr>
      <vt:lpstr>Работа с характеристиками</vt:lpstr>
      <vt:lpstr>Работа с серийными номерами</vt:lpstr>
      <vt:lpstr>Работа с сериями товара</vt:lpstr>
      <vt:lpstr>Функции лицензии Минимум от 2 449</vt:lpstr>
      <vt:lpstr>Функции лицензии Базовый от 6 659</vt:lpstr>
      <vt:lpstr>Функции лицензии Расширенный от 11 579</vt:lpstr>
      <vt:lpstr>Функции лицензии Полный от 18 899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«Mobile SMARTS: Магазин 15»</dc:title>
  <dc:creator>user</dc:creator>
  <cp:lastModifiedBy>Пользователь Windows</cp:lastModifiedBy>
  <cp:revision>15</cp:revision>
  <dcterms:created xsi:type="dcterms:W3CDTF">2020-04-05T02:25:17Z</dcterms:created>
  <dcterms:modified xsi:type="dcterms:W3CDTF">2020-04-28T07:10:25Z</dcterms:modified>
</cp:coreProperties>
</file>