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0" r:id="rId2"/>
    <p:sldId id="361" r:id="rId3"/>
    <p:sldId id="362" r:id="rId4"/>
    <p:sldId id="422" r:id="rId5"/>
    <p:sldId id="419" r:id="rId6"/>
    <p:sldId id="420" r:id="rId7"/>
    <p:sldId id="421" r:id="rId8"/>
    <p:sldId id="423" r:id="rId9"/>
    <p:sldId id="424" r:id="rId10"/>
    <p:sldId id="319" r:id="rId11"/>
  </p:sldIdLst>
  <p:sldSz cx="12192000" cy="6858000"/>
  <p:notesSz cx="9144000" cy="6858000"/>
  <p:embeddedFontLst>
    <p:embeddedFont>
      <p:font typeface="Roboto Light" panose="020B0604020202020204" charset="0"/>
      <p:regular r:id="rId14"/>
      <p:italic r:id="rId15"/>
    </p:embeddedFont>
    <p:embeddedFont>
      <p:font typeface="Roboto Light" panose="020B0604020202020204" charset="0"/>
      <p:regular r:id="rId14"/>
      <p: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7CC"/>
    <a:srgbClr val="919699"/>
    <a:srgbClr val="014991"/>
    <a:srgbClr val="EC1D23"/>
    <a:srgbClr val="013264"/>
    <a:srgbClr val="C0C0C0"/>
    <a:srgbClr val="CCE1F0"/>
    <a:srgbClr val="4890C9"/>
    <a:srgbClr val="1E77BC"/>
    <a:srgbClr val="D8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49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20" y="480"/>
      </p:cViewPr>
      <p:guideLst>
        <p:guide pos="6312"/>
        <p:guide orient="horz" pos="2160"/>
      </p:guideLst>
    </p:cSldViewPr>
  </p:slideViewPr>
  <p:outlineViewPr>
    <p:cViewPr>
      <p:scale>
        <a:sx n="33" d="100"/>
        <a:sy n="33" d="100"/>
      </p:scale>
      <p:origin x="0" y="-15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132" y="5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73811" y="6479514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de-DE" b="1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|  25</a:t>
            </a:r>
            <a:endParaRPr lang="ru-RU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141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40A5BB89-31DF-B34B-8C7A-14467CE2E158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r>
              <a:rPr lang="de-DE" dirty="0"/>
              <a:t>|  25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F7335BB9-079E-AE4A-BFBE-00478FCE94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2594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b-vnedr.ru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КП с лого партнер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56648"/>
            <a:ext cx="2881312" cy="711765"/>
          </a:xfrm>
          <a:prstGeom prst="rect">
            <a:avLst/>
          </a:prstGeom>
        </p:spPr>
      </p:pic>
      <p:sp>
        <p:nvSpPr>
          <p:cNvPr id="18" name="Рисунок 15"/>
          <p:cNvSpPr>
            <a:spLocks noGrp="1"/>
          </p:cNvSpPr>
          <p:nvPr>
            <p:ph type="pic" sz="quarter" idx="12" hasCustomPrompt="1"/>
          </p:nvPr>
        </p:nvSpPr>
        <p:spPr>
          <a:xfrm>
            <a:off x="10417174" y="5592073"/>
            <a:ext cx="1440000" cy="716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8256228" y="5599447"/>
            <a:ext cx="1440000" cy="7159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5601930"/>
            <a:ext cx="1439863" cy="7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36403" y="5589589"/>
            <a:ext cx="2159148" cy="716400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6AD0796-C882-9F4F-A4F9-D4DE2CBD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708275"/>
            <a:ext cx="11522211" cy="14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Название доклада (это обложка для защиты КП у заказчика)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-c-подложкой-без-рисунка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384872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77939"/>
            <a:ext cx="10801351" cy="1084262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dirty="0" smtClean="0"/>
              <a:t>Заголовок в одну или две строки на серой подложке + список (без рисунка!)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8"/>
          </p:nvPr>
        </p:nvSpPr>
        <p:spPr>
          <a:xfrm>
            <a:off x="695325" y="2708275"/>
            <a:ext cx="10801350" cy="325109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92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без подложки и без рисунка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в одну или две строки + список (без рисунка!)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500"/>
            <a:ext cx="11521281" cy="3959226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95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скриншот или 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886784"/>
            <a:ext cx="11522073" cy="6974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+ только скриншот или схема (не рисунок!)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37" hasCustomPrompt="1"/>
          </p:nvPr>
        </p:nvSpPr>
        <p:spPr>
          <a:xfrm>
            <a:off x="334963" y="1628775"/>
            <a:ext cx="11522075" cy="467994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600" baseline="0"/>
            </a:lvl1pPr>
          </a:lstStyle>
          <a:p>
            <a:r>
              <a:rPr lang="ru-RU" dirty="0" smtClean="0"/>
              <a:t>Вставка скриншота или готовой схемы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47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ем схе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886784"/>
            <a:ext cx="11522073" cy="6974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+ рисуем схему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01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35"/>
          </p:nvPr>
        </p:nvSpPr>
        <p:spPr>
          <a:xfrm>
            <a:off x="334963" y="2349499"/>
            <a:ext cx="11522074" cy="3959225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11522075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 smtClean="0"/>
              <a:t>Заголовок в одну или две строки + таблица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36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ие списки-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400675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96002" y="901699"/>
            <a:ext cx="5761036" cy="540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68412"/>
            <a:ext cx="5040313" cy="720726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456363" y="1268413"/>
            <a:ext cx="5040311" cy="720725"/>
          </a:xfrm>
          <a:prstGeom prst="rect">
            <a:avLst/>
          </a:prstGeom>
        </p:spPr>
        <p:txBody>
          <a:bodyPr/>
          <a:lstStyle>
            <a:lvl1pPr marL="720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42"/>
          </p:nvPr>
        </p:nvSpPr>
        <p:spPr>
          <a:xfrm>
            <a:off x="6456363" y="2349500"/>
            <a:ext cx="5040312" cy="3600450"/>
          </a:xfrm>
          <a:prstGeom prst="rect">
            <a:avLst/>
          </a:prstGeom>
        </p:spPr>
        <p:txBody>
          <a:bodyPr/>
          <a:lstStyle>
            <a:lvl1pPr marL="228600" indent="-288000"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88000"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88000"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43"/>
          </p:nvPr>
        </p:nvSpPr>
        <p:spPr>
          <a:xfrm>
            <a:off x="695325" y="2349499"/>
            <a:ext cx="5040313" cy="360045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33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orient="horz" pos="1480" userDrawn="1">
          <p15:clr>
            <a:srgbClr val="FBAE40"/>
          </p15:clr>
        </p15:guide>
        <p15:guide id="7" pos="361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7535862" y="1989139"/>
            <a:ext cx="4321175" cy="431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6840537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 </a:t>
            </a:r>
            <a:r>
              <a:rPr lang="ru-RU" dirty="0" smtClean="0"/>
              <a:t>слайда в две строчки + список + акцент справа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7535862" y="908049"/>
            <a:ext cx="4321175" cy="1081089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950098" y="4851080"/>
            <a:ext cx="2469302" cy="1204793"/>
            <a:chOff x="8887068" y="-2456991"/>
            <a:chExt cx="3862222" cy="1884409"/>
          </a:xfrm>
        </p:grpSpPr>
        <p:sp>
          <p:nvSpPr>
            <p:cNvPr id="9" name="Прямоугольник 8"/>
            <p:cNvSpPr/>
            <p:nvPr/>
          </p:nvSpPr>
          <p:spPr>
            <a:xfrm rot="18900000">
              <a:off x="8887068" y="-2456991"/>
              <a:ext cx="3862222" cy="5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00000">
              <a:off x="8394452" y="-1646947"/>
              <a:ext cx="1643955" cy="504776"/>
            </a:xfrm>
            <a:prstGeom prst="rect">
              <a:avLst/>
            </a:pr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</p:grpSp>
      <p:sp>
        <p:nvSpPr>
          <p:cNvPr id="15" name="Текст 14"/>
          <p:cNvSpPr>
            <a:spLocks noGrp="1"/>
          </p:cNvSpPr>
          <p:nvPr>
            <p:ph type="body" sz="quarter" idx="39" hasCustomPrompt="1"/>
          </p:nvPr>
        </p:nvSpPr>
        <p:spPr>
          <a:xfrm>
            <a:off x="7896224" y="2349500"/>
            <a:ext cx="3600451" cy="2519363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Список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40" hasCustomPrompt="1"/>
          </p:nvPr>
        </p:nvSpPr>
        <p:spPr>
          <a:xfrm>
            <a:off x="7896224" y="1268413"/>
            <a:ext cx="3600451" cy="369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Акцент (заголовок)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499"/>
            <a:ext cx="6839744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57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orient="horz" pos="1480" userDrawn="1">
          <p15:clr>
            <a:srgbClr val="FBAE40"/>
          </p15:clr>
        </p15:guide>
        <p15:guide id="3" pos="4974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/схема и 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8591550" y="1989139"/>
            <a:ext cx="3265487" cy="431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7921625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 smtClean="0"/>
              <a:t>Заголовок слайда в одну строчку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591550" y="908049"/>
            <a:ext cx="3265487" cy="1081089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950098" y="4851080"/>
            <a:ext cx="2469302" cy="1204793"/>
            <a:chOff x="8887068" y="-2456991"/>
            <a:chExt cx="3862222" cy="1884409"/>
          </a:xfrm>
        </p:grpSpPr>
        <p:sp>
          <p:nvSpPr>
            <p:cNvPr id="9" name="Прямоугольник 8"/>
            <p:cNvSpPr/>
            <p:nvPr/>
          </p:nvSpPr>
          <p:spPr>
            <a:xfrm rot="18900000">
              <a:off x="8887068" y="-2456991"/>
              <a:ext cx="3862222" cy="5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00000">
              <a:off x="8394452" y="-1646947"/>
              <a:ext cx="1643955" cy="504776"/>
            </a:xfrm>
            <a:prstGeom prst="rect">
              <a:avLst/>
            </a:pr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</p:grpSp>
      <p:sp>
        <p:nvSpPr>
          <p:cNvPr id="15" name="Текст 14"/>
          <p:cNvSpPr>
            <a:spLocks noGrp="1"/>
          </p:cNvSpPr>
          <p:nvPr>
            <p:ph type="body" sz="quarter" idx="39" hasCustomPrompt="1"/>
          </p:nvPr>
        </p:nvSpPr>
        <p:spPr>
          <a:xfrm>
            <a:off x="8975725" y="2349500"/>
            <a:ext cx="2520950" cy="2519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Акцент (текст)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40" hasCustomPrompt="1"/>
          </p:nvPr>
        </p:nvSpPr>
        <p:spPr>
          <a:xfrm>
            <a:off x="8975725" y="1268413"/>
            <a:ext cx="2520950" cy="369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Акцент (заголовок)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41" hasCustomPrompt="1"/>
          </p:nvPr>
        </p:nvSpPr>
        <p:spPr>
          <a:xfrm>
            <a:off x="334963" y="1638300"/>
            <a:ext cx="7921625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 smtClean="0"/>
              <a:t>Скриншот или схема (рисунки не вставляем!)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1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5" userDrawn="1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6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Дорожная карта проекта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34962" y="5934010"/>
            <a:ext cx="11522075" cy="366582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593401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592766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593401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70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5229225"/>
            <a:ext cx="11522076" cy="1080000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2908512"/>
            <a:ext cx="0" cy="1940003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894976" y="2908512"/>
            <a:ext cx="0" cy="1940003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Текст 5"/>
          <p:cNvSpPr>
            <a:spLocks noGrp="1"/>
          </p:cNvSpPr>
          <p:nvPr>
            <p:ph type="body" sz="quarter" idx="49" hasCustomPrompt="1"/>
          </p:nvPr>
        </p:nvSpPr>
        <p:spPr>
          <a:xfrm>
            <a:off x="1239486" y="5334604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50" hasCustomPrompt="1"/>
          </p:nvPr>
        </p:nvSpPr>
        <p:spPr>
          <a:xfrm>
            <a:off x="5200952" y="5337537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51" hasCustomPrompt="1"/>
          </p:nvPr>
        </p:nvSpPr>
        <p:spPr>
          <a:xfrm>
            <a:off x="9159993" y="5337537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4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 smtClean="0"/>
              <a:t>Дорожная карта проекта</a:t>
            </a:r>
            <a:endParaRPr lang="ru-RU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34962" y="2340199"/>
            <a:ext cx="11522075" cy="366582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28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234019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233384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234019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71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КП с лого партнеров и докладч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flipV="1">
            <a:off x="8976450" y="549274"/>
            <a:ext cx="2881450" cy="4693777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0" i="0" dirty="0">
              <a:latin typeface="Roboto" panose="02000000000000000000" pitchFamily="2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 hasCustomPrompt="1"/>
          </p:nvPr>
        </p:nvSpPr>
        <p:spPr>
          <a:xfrm>
            <a:off x="9328356" y="914400"/>
            <a:ext cx="1452715" cy="14453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</a:t>
            </a:r>
            <a:br>
              <a:rPr lang="ru-RU" dirty="0"/>
            </a:br>
            <a:r>
              <a:rPr lang="ru-RU" dirty="0"/>
              <a:t>выступающего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6402" y="3782962"/>
            <a:ext cx="7919825" cy="10859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Раскрытое описание заголовка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9328356" y="2713366"/>
            <a:ext cx="2168319" cy="5933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A233901D-112F-324D-83A8-6C85B0B2D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402" y="1989139"/>
            <a:ext cx="7919825" cy="143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Название доклада (это вариант обложки для защиты КП у заказчика)</a:t>
            </a:r>
            <a:endParaRPr lang="ru-RU" dirty="0"/>
          </a:p>
        </p:txBody>
      </p:sp>
      <p:pic>
        <p:nvPicPr>
          <p:cNvPr id="17" name="Изображение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56648"/>
            <a:ext cx="2881312" cy="711765"/>
          </a:xfrm>
          <a:prstGeom prst="rect">
            <a:avLst/>
          </a:prstGeom>
        </p:spPr>
      </p:pic>
      <p:sp>
        <p:nvSpPr>
          <p:cNvPr id="22" name="Рисунок 15"/>
          <p:cNvSpPr>
            <a:spLocks noGrp="1"/>
          </p:cNvSpPr>
          <p:nvPr>
            <p:ph type="pic" sz="quarter" idx="12" hasCustomPrompt="1"/>
          </p:nvPr>
        </p:nvSpPr>
        <p:spPr>
          <a:xfrm>
            <a:off x="10417174" y="5592073"/>
            <a:ext cx="1440000" cy="716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8256228" y="5599447"/>
            <a:ext cx="1440000" cy="7159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5601930"/>
            <a:ext cx="1439863" cy="7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36403" y="5589589"/>
            <a:ext cx="2159148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27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9336088" y="3306726"/>
            <a:ext cx="2160587" cy="730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</a:t>
            </a:r>
            <a:r>
              <a:rPr lang="en-US" dirty="0" smtClean="0"/>
              <a:t>Enter</a:t>
            </a:r>
            <a:endParaRPr lang="ru-RU" dirty="0"/>
          </a:p>
        </p:txBody>
      </p:sp>
      <p:sp>
        <p:nvSpPr>
          <p:cNvPr id="29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9328356" y="4149725"/>
            <a:ext cx="2346193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 err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ru-RU" altLang="ru-RU" sz="14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1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точнения к Дорожной карт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4149049"/>
            <a:ext cx="0" cy="1986974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914026" y="4149049"/>
            <a:ext cx="0" cy="1986974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3435350"/>
            <a:ext cx="11522075" cy="366582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343535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342900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343535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5756" y="908050"/>
            <a:ext cx="11521281" cy="216097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Уточнения к дорожной карте проекта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58"/>
          </p:nvPr>
        </p:nvSpPr>
        <p:spPr>
          <a:xfrm>
            <a:off x="335757" y="4149049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59"/>
          </p:nvPr>
        </p:nvSpPr>
        <p:spPr>
          <a:xfrm>
            <a:off x="4277081" y="4149725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60"/>
          </p:nvPr>
        </p:nvSpPr>
        <p:spPr>
          <a:xfrm>
            <a:off x="8256588" y="4149047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3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точнения к Дорожной кар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3436662"/>
            <a:ext cx="0" cy="2196000"/>
          </a:xfrm>
          <a:prstGeom prst="line">
            <a:avLst/>
          </a:prstGeom>
          <a:ln w="28575"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914026" y="3436662"/>
            <a:ext cx="0" cy="2196000"/>
          </a:xfrm>
          <a:prstGeom prst="line">
            <a:avLst/>
          </a:prstGeom>
          <a:ln w="28575"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2722964"/>
            <a:ext cx="11522075" cy="366582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272296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271661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272296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59"/>
          </p:nvPr>
        </p:nvSpPr>
        <p:spPr>
          <a:xfrm>
            <a:off x="334963" y="3428999"/>
            <a:ext cx="3258782" cy="287972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60"/>
          </p:nvPr>
        </p:nvSpPr>
        <p:spPr>
          <a:xfrm>
            <a:off x="4277081" y="3441454"/>
            <a:ext cx="3258782" cy="286727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61"/>
          </p:nvPr>
        </p:nvSpPr>
        <p:spPr>
          <a:xfrm>
            <a:off x="8256588" y="3429000"/>
            <a:ext cx="3600449" cy="2879724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34961" y="908050"/>
            <a:ext cx="11522075" cy="146728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Уточнения к дорожной карте проекта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95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 с подж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400672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34962" y="4868863"/>
            <a:ext cx="11522076" cy="143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17359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6096000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8970963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695325" y="5241515"/>
            <a:ext cx="2333626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8" hasCustomPrompt="1"/>
          </p:nvPr>
        </p:nvSpPr>
        <p:spPr>
          <a:xfrm>
            <a:off x="3463925" y="5241515"/>
            <a:ext cx="2454275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9" hasCustomPrompt="1"/>
          </p:nvPr>
        </p:nvSpPr>
        <p:spPr>
          <a:xfrm>
            <a:off x="6278922" y="5241515"/>
            <a:ext cx="2454275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9172575" y="5241515"/>
            <a:ext cx="2324100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68412"/>
            <a:ext cx="10801350" cy="720726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Дорожная карта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41"/>
          </p:nvPr>
        </p:nvSpPr>
        <p:spPr>
          <a:xfrm>
            <a:off x="695325" y="2349500"/>
            <a:ext cx="10801350" cy="218046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9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-разделител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2717416"/>
            <a:ext cx="10417175" cy="143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984905"/>
            <a:ext cx="9363075" cy="903288"/>
          </a:xfrm>
          <a:prstGeom prst="rect">
            <a:avLst/>
          </a:prstGeom>
        </p:spPr>
        <p:txBody>
          <a:bodyPr anchor="ctr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Заголовок-разделитель частей презентации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47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-разделитель с уточ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1994398"/>
            <a:ext cx="10417175" cy="143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261887"/>
            <a:ext cx="9363075" cy="903288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Заголовок-разделитель частей презентации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695325" y="3783723"/>
            <a:ext cx="9721850" cy="180586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Уточнение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68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вадр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8907172" y="3602038"/>
            <a:ext cx="2949865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096002" y="3602038"/>
            <a:ext cx="2879723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96002" y="908050"/>
            <a:ext cx="2971798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975725" y="908050"/>
            <a:ext cx="2881312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в одну строку или даже в две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6448425" y="271902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39" hasCustomPrompt="1"/>
          </p:nvPr>
        </p:nvSpPr>
        <p:spPr>
          <a:xfrm>
            <a:off x="6971721" y="127378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6448425" y="540507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41" hasCustomPrompt="1"/>
          </p:nvPr>
        </p:nvSpPr>
        <p:spPr>
          <a:xfrm>
            <a:off x="6971721" y="395983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42" hasCustomPrompt="1"/>
          </p:nvPr>
        </p:nvSpPr>
        <p:spPr>
          <a:xfrm>
            <a:off x="9340850" y="2732948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43" hasCustomPrompt="1"/>
          </p:nvPr>
        </p:nvSpPr>
        <p:spPr>
          <a:xfrm>
            <a:off x="9864146" y="1287710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44" hasCustomPrompt="1"/>
          </p:nvPr>
        </p:nvSpPr>
        <p:spPr>
          <a:xfrm>
            <a:off x="9340850" y="540507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45" hasCustomPrompt="1"/>
          </p:nvPr>
        </p:nvSpPr>
        <p:spPr>
          <a:xfrm>
            <a:off x="9864146" y="395983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7" y="2349499"/>
            <a:ext cx="5399882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964" y="1989139"/>
            <a:ext cx="6481761" cy="143986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Спасибо </a:t>
            </a:r>
            <a:b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 </a:t>
            </a:r>
            <a:r>
              <a:rPr lang="ru-RU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внимание</a:t>
            </a:r>
            <a:r>
              <a:rPr lang="en-US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!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flipV="1">
            <a:off x="7535863" y="549275"/>
            <a:ext cx="4321175" cy="5759450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8275833" y="2708276"/>
            <a:ext cx="2860480" cy="10875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для плавного перехода нажмите </a:t>
            </a:r>
            <a:r>
              <a:rPr lang="en-US" dirty="0" smtClean="0"/>
              <a:t>Shift + Enter</a:t>
            </a:r>
            <a:endParaRPr lang="ru-RU" dirty="0"/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33" y="1994273"/>
            <a:ext cx="2860480" cy="7140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Фамилия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Имя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34964" y="5954231"/>
            <a:ext cx="2881311" cy="43593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sz="3200" dirty="0" smtClean="0">
                <a:solidFill>
                  <a:srgbClr val="013264"/>
                </a:solidFill>
                <a:hlinkClick r:id="rId2"/>
              </a:rPr>
              <a:t>sb-vnedr.ru</a:t>
            </a:r>
            <a:endParaRPr lang="ru-RU" sz="3200" dirty="0">
              <a:solidFill>
                <a:srgbClr val="013264"/>
              </a:solidFill>
            </a:endParaRPr>
          </a:p>
        </p:txBody>
      </p:sp>
      <p:pic>
        <p:nvPicPr>
          <p:cNvPr id="14" name="Изображение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56648"/>
            <a:ext cx="2881312" cy="711765"/>
          </a:xfrm>
          <a:prstGeom prst="rect">
            <a:avLst/>
          </a:prstGeom>
        </p:spPr>
      </p:pic>
      <p:sp>
        <p:nvSpPr>
          <p:cNvPr id="28" name="Текст 29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33" y="3795824"/>
            <a:ext cx="2860480" cy="10677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name@softbalance.ru</a:t>
            </a:r>
            <a:br>
              <a:rPr lang="en-US" dirty="0" smtClean="0"/>
            </a:br>
            <a:r>
              <a:rPr lang="en-US" dirty="0" smtClean="0"/>
              <a:t>+7(812) 325-40-45</a:t>
            </a:r>
            <a:br>
              <a:rPr lang="en-US" dirty="0" smtClean="0"/>
            </a:br>
            <a:r>
              <a:rPr lang="en-US" dirty="0" smtClean="0"/>
              <a:t>sb-vnedr.ru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336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общ инф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334963" y="908049"/>
            <a:ext cx="11522075" cy="540067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56" name="Группа 55"/>
          <p:cNvGrpSpPr/>
          <p:nvPr userDrawn="1"/>
        </p:nvGrpSpPr>
        <p:grpSpPr>
          <a:xfrm>
            <a:off x="340088" y="801830"/>
            <a:ext cx="2878606" cy="2988000"/>
            <a:chOff x="340088" y="782780"/>
            <a:chExt cx="2878606" cy="3008168"/>
          </a:xfrm>
        </p:grpSpPr>
        <p:sp>
          <p:nvSpPr>
            <p:cNvPr id="8" name="Полилиния 7"/>
            <p:cNvSpPr/>
            <p:nvPr userDrawn="1"/>
          </p:nvSpPr>
          <p:spPr>
            <a:xfrm flipV="1">
              <a:off x="340088" y="881144"/>
              <a:ext cx="2876187" cy="2909804"/>
            </a:xfrm>
            <a:custGeom>
              <a:avLst/>
              <a:gdLst>
                <a:gd name="connsiteX0" fmla="*/ 0 w 2772377"/>
                <a:gd name="connsiteY0" fmla="*/ 2755978 h 2755978"/>
                <a:gd name="connsiteX1" fmla="*/ 2772377 w 2772377"/>
                <a:gd name="connsiteY1" fmla="*/ 2755978 h 2755978"/>
                <a:gd name="connsiteX2" fmla="*/ 2772377 w 2772377"/>
                <a:gd name="connsiteY2" fmla="*/ 467330 h 2755978"/>
                <a:gd name="connsiteX3" fmla="*/ 2305047 w 2772377"/>
                <a:gd name="connsiteY3" fmla="*/ 0 h 2755978"/>
                <a:gd name="connsiteX4" fmla="*/ 0 w 2772377"/>
                <a:gd name="connsiteY4" fmla="*/ 0 h 2755978"/>
                <a:gd name="connsiteX0" fmla="*/ 0 w 2772377"/>
                <a:gd name="connsiteY0" fmla="*/ 2755978 h 2755978"/>
                <a:gd name="connsiteX1" fmla="*/ 2772377 w 2772377"/>
                <a:gd name="connsiteY1" fmla="*/ 2755978 h 2755978"/>
                <a:gd name="connsiteX2" fmla="*/ 2772377 w 2772377"/>
                <a:gd name="connsiteY2" fmla="*/ 545220 h 2755978"/>
                <a:gd name="connsiteX3" fmla="*/ 2305047 w 2772377"/>
                <a:gd name="connsiteY3" fmla="*/ 0 h 2755978"/>
                <a:gd name="connsiteX4" fmla="*/ 0 w 2772377"/>
                <a:gd name="connsiteY4" fmla="*/ 0 h 2755978"/>
                <a:gd name="connsiteX5" fmla="*/ 0 w 2772377"/>
                <a:gd name="connsiteY5" fmla="*/ 2755978 h 2755978"/>
                <a:gd name="connsiteX0" fmla="*/ 0 w 2775511"/>
                <a:gd name="connsiteY0" fmla="*/ 2755978 h 2755978"/>
                <a:gd name="connsiteX1" fmla="*/ 2772377 w 2775511"/>
                <a:gd name="connsiteY1" fmla="*/ 2755978 h 2755978"/>
                <a:gd name="connsiteX2" fmla="*/ 2775511 w 2775511"/>
                <a:gd name="connsiteY2" fmla="*/ 464214 h 2755978"/>
                <a:gd name="connsiteX3" fmla="*/ 2305047 w 2775511"/>
                <a:gd name="connsiteY3" fmla="*/ 0 h 2755978"/>
                <a:gd name="connsiteX4" fmla="*/ 0 w 2775511"/>
                <a:gd name="connsiteY4" fmla="*/ 0 h 2755978"/>
                <a:gd name="connsiteX5" fmla="*/ 0 w 2775511"/>
                <a:gd name="connsiteY5" fmla="*/ 2755978 h 2755978"/>
                <a:gd name="connsiteX0" fmla="*/ 0 w 2775511"/>
                <a:gd name="connsiteY0" fmla="*/ 2755978 h 2755978"/>
                <a:gd name="connsiteX1" fmla="*/ 2772377 w 2775511"/>
                <a:gd name="connsiteY1" fmla="*/ 2755978 h 2755978"/>
                <a:gd name="connsiteX2" fmla="*/ 2775511 w 2775511"/>
                <a:gd name="connsiteY2" fmla="*/ 464214 h 2755978"/>
                <a:gd name="connsiteX3" fmla="*/ 2301913 w 2775511"/>
                <a:gd name="connsiteY3" fmla="*/ 0 h 2755978"/>
                <a:gd name="connsiteX4" fmla="*/ 0 w 2775511"/>
                <a:gd name="connsiteY4" fmla="*/ 0 h 2755978"/>
                <a:gd name="connsiteX5" fmla="*/ 0 w 2775511"/>
                <a:gd name="connsiteY5" fmla="*/ 2755978 h 27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5511" h="2755978">
                  <a:moveTo>
                    <a:pt x="0" y="2755978"/>
                  </a:moveTo>
                  <a:lnTo>
                    <a:pt x="2772377" y="2755978"/>
                  </a:lnTo>
                  <a:cubicBezTo>
                    <a:pt x="2773422" y="1992057"/>
                    <a:pt x="2774466" y="1228135"/>
                    <a:pt x="2775511" y="464214"/>
                  </a:cubicBezTo>
                  <a:lnTo>
                    <a:pt x="2301913" y="0"/>
                  </a:lnTo>
                  <a:lnTo>
                    <a:pt x="0" y="0"/>
                  </a:lnTo>
                  <a:lnTo>
                    <a:pt x="0" y="2755978"/>
                  </a:lnTo>
                  <a:close/>
                </a:path>
              </a:pathLst>
            </a:cu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0" b="0" i="0" dirty="0">
                <a:latin typeface="Roboto" panose="02000000000000000000" pitchFamily="2" charset="0"/>
              </a:endParaRPr>
            </a:p>
          </p:txBody>
        </p:sp>
        <p:grpSp>
          <p:nvGrpSpPr>
            <p:cNvPr id="34" name="Группа 33"/>
            <p:cNvGrpSpPr/>
            <p:nvPr userDrawn="1"/>
          </p:nvGrpSpPr>
          <p:grpSpPr>
            <a:xfrm>
              <a:off x="744090" y="782780"/>
              <a:ext cx="1998688" cy="449608"/>
              <a:chOff x="1136532" y="511908"/>
              <a:chExt cx="1998688" cy="437024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1136532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739374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315549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2916521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02587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43190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849654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24787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Прямоугольник 54"/>
            <p:cNvSpPr/>
            <p:nvPr userDrawn="1"/>
          </p:nvSpPr>
          <p:spPr>
            <a:xfrm>
              <a:off x="2726267" y="3298220"/>
              <a:ext cx="492427" cy="489600"/>
            </a:xfrm>
            <a:custGeom>
              <a:avLst/>
              <a:gdLst>
                <a:gd name="connsiteX0" fmla="*/ 0 w 492427"/>
                <a:gd name="connsiteY0" fmla="*/ 0 h 504823"/>
                <a:gd name="connsiteX1" fmla="*/ 492427 w 492427"/>
                <a:gd name="connsiteY1" fmla="*/ 0 h 504823"/>
                <a:gd name="connsiteX2" fmla="*/ 492427 w 492427"/>
                <a:gd name="connsiteY2" fmla="*/ 504823 h 504823"/>
                <a:gd name="connsiteX3" fmla="*/ 0 w 492427"/>
                <a:gd name="connsiteY3" fmla="*/ 504823 h 504823"/>
                <a:gd name="connsiteX4" fmla="*/ 0 w 492427"/>
                <a:gd name="connsiteY4" fmla="*/ 0 h 504823"/>
                <a:gd name="connsiteX0" fmla="*/ 0 w 492427"/>
                <a:gd name="connsiteY0" fmla="*/ 0 h 504823"/>
                <a:gd name="connsiteX1" fmla="*/ 492427 w 492427"/>
                <a:gd name="connsiteY1" fmla="*/ 0 h 504823"/>
                <a:gd name="connsiteX2" fmla="*/ 0 w 492427"/>
                <a:gd name="connsiteY2" fmla="*/ 504823 h 504823"/>
                <a:gd name="connsiteX3" fmla="*/ 0 w 492427"/>
                <a:gd name="connsiteY3" fmla="*/ 0 h 5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427" h="504823">
                  <a:moveTo>
                    <a:pt x="0" y="0"/>
                  </a:moveTo>
                  <a:lnTo>
                    <a:pt x="492427" y="0"/>
                  </a:lnTo>
                  <a:lnTo>
                    <a:pt x="0" y="504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111764" y="4875589"/>
            <a:ext cx="174527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мобильных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приложений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51181" y="4051730"/>
            <a:ext cx="360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Направления деятельности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66629" y="4752479"/>
            <a:ext cx="1834057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Продажа,</a:t>
            </a:r>
            <a:r>
              <a:rPr kumimoji="0" lang="ru-RU" sz="1600" baseline="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в</a:t>
            </a:r>
            <a:r>
              <a:rPr kumimoji="0" lang="ru-RU" sz="16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недрение,</a:t>
            </a: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сопровождение </a:t>
            </a: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систем 1С</a:t>
            </a:r>
            <a:endParaRPr kumimoji="0" lang="ru-RU" sz="16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062266" y="4875589"/>
            <a:ext cx="163243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Дистрибуция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торговых </a:t>
            </a: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систем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868168" y="4875589"/>
            <a:ext cx="166488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собственных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решений 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651412" y="4875589"/>
            <a:ext cx="199262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IT</a:t>
            </a: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-аутсорсинг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 облачные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449758" y="4875589"/>
            <a:ext cx="3048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интернет-</a:t>
            </a:r>
            <a:r>
              <a:rPr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решений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830908" y="2055569"/>
            <a:ext cx="2160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Сотрудников</a:t>
            </a:r>
            <a:endParaRPr lang="ru-RU" sz="16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475974" y="2055569"/>
            <a:ext cx="1520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</a:t>
            </a:r>
            <a:endParaRPr kumimoji="0" lang="ru-RU" sz="16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9318209" y="2055569"/>
            <a:ext cx="1774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Заказчиков</a:t>
            </a:r>
            <a:endParaRPr lang="ru-RU" sz="16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026508" y="2735948"/>
            <a:ext cx="1457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лет на рынке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2865850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>
            <a:off x="4659866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 userDrawn="1"/>
        </p:nvCxnSpPr>
        <p:spPr>
          <a:xfrm>
            <a:off x="6449576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8257569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0047950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Изображение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38" y="1276478"/>
            <a:ext cx="818820" cy="718645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9" y="1276479"/>
            <a:ext cx="785623" cy="762515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34" y="1276476"/>
            <a:ext cx="614948" cy="729974"/>
          </a:xfrm>
          <a:prstGeom prst="rect">
            <a:avLst/>
          </a:prstGeom>
        </p:spPr>
      </p:pic>
      <p:sp>
        <p:nvSpPr>
          <p:cNvPr id="46" name="Текст 4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55689" y="1839685"/>
            <a:ext cx="1439862" cy="11063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7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8" name="Текст 4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32885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49" name="Текст 4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75974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50" name="Текст 4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309419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37832" y="245462"/>
            <a:ext cx="576417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ОБЩАЯ ИНФОРМАЦИЯ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29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 flipV="1">
            <a:off x="334962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H="1" flipV="1">
            <a:off x="334963" y="908049"/>
            <a:ext cx="5761038" cy="5400671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949218" y="1252899"/>
            <a:ext cx="4773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За </a:t>
            </a:r>
            <a:r>
              <a:rPr lang="ru-RU" sz="44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последние </a:t>
            </a:r>
            <a:br>
              <a:rPr lang="ru-RU" sz="44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5 лет обслужили</a:t>
            </a:r>
            <a:endParaRPr lang="ru-RU" sz="44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62" name="Прямая соединительная линия 61"/>
          <p:cNvCxnSpPr/>
          <p:nvPr userDrawn="1"/>
        </p:nvCxnSpPr>
        <p:spPr>
          <a:xfrm flipV="1">
            <a:off x="6820780" y="3439424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 userDrawn="1"/>
        </p:nvSpPr>
        <p:spPr>
          <a:xfrm>
            <a:off x="6242617" y="1894336"/>
            <a:ext cx="2475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 2018 году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 23% больше 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</a:t>
            </a: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7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65" name="Прямая соединительная линия 64"/>
          <p:cNvCxnSpPr/>
          <p:nvPr userDrawn="1"/>
        </p:nvCxnSpPr>
        <p:spPr>
          <a:xfrm flipV="1">
            <a:off x="6798688" y="5589911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 userDrawn="1"/>
        </p:nvSpPr>
        <p:spPr>
          <a:xfrm>
            <a:off x="6479411" y="4044826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 нами 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постоянно 5 лет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68" name="Прямая соединительная линия 67"/>
          <p:cNvCxnSpPr/>
          <p:nvPr userDrawn="1"/>
        </p:nvCxnSpPr>
        <p:spPr>
          <a:xfrm flipV="1">
            <a:off x="9693186" y="5589911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 userDrawn="1"/>
        </p:nvSpPr>
        <p:spPr>
          <a:xfrm>
            <a:off x="9749524" y="4043167"/>
            <a:ext cx="101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 нами 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3 года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71" name="Прямая соединительная линия 70"/>
          <p:cNvCxnSpPr/>
          <p:nvPr userDrawn="1"/>
        </p:nvCxnSpPr>
        <p:spPr>
          <a:xfrm flipV="1">
            <a:off x="9683099" y="3439424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 userDrawn="1"/>
        </p:nvSpPr>
        <p:spPr>
          <a:xfrm>
            <a:off x="9254371" y="1922286"/>
            <a:ext cx="2045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Новых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клиентов в 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2018 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4" name="Стрелка вверх 73"/>
          <p:cNvSpPr/>
          <p:nvPr userDrawn="1"/>
        </p:nvSpPr>
        <p:spPr>
          <a:xfrm>
            <a:off x="8024318" y="2754757"/>
            <a:ext cx="310015" cy="317542"/>
          </a:xfrm>
          <a:prstGeom prst="upArrow">
            <a:avLst/>
          </a:prstGeom>
          <a:noFill/>
          <a:ln w="25400">
            <a:solidFill>
              <a:srgbClr val="D8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pic>
        <p:nvPicPr>
          <p:cNvPr id="75" name="Изображение 7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3678299"/>
            <a:ext cx="2163874" cy="19140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928059" y="2738839"/>
            <a:ext cx="4794251" cy="663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10 000 клиентов</a:t>
            </a:r>
          </a:p>
        </p:txBody>
      </p:sp>
      <p:sp>
        <p:nvSpPr>
          <p:cNvPr id="76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857787" y="2739254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78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9683099" y="2767204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79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6857787" y="4966126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80" name="Текст 44"/>
          <p:cNvSpPr>
            <a:spLocks noGrp="1"/>
          </p:cNvSpPr>
          <p:nvPr>
            <p:ph type="body" sz="quarter" idx="20" hasCustomPrompt="1"/>
          </p:nvPr>
        </p:nvSpPr>
        <p:spPr>
          <a:xfrm>
            <a:off x="9683099" y="4964467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КЛИЕНТЫ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7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 flipV="1">
            <a:off x="334963" y="3790950"/>
            <a:ext cx="11522075" cy="2517775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7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899015" y="2073477"/>
            <a:ext cx="1760893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7549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958972" y="4053795"/>
            <a:ext cx="326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Валовая прибыль</a:t>
            </a:r>
            <a:r>
              <a:rPr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/ </a:t>
            </a:r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оборот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779827" y="1195699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Чистая прибыль</a:t>
            </a:r>
          </a:p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млн. руб. </a:t>
            </a:r>
            <a:endParaRPr lang="ru-RU" sz="18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26910" y="2871563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6575" algn="l"/>
              </a:tabLst>
              <a:defRPr/>
            </a:pPr>
            <a:r>
              <a:rPr lang="ru-RU" sz="18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-18% к 2017 году</a:t>
            </a: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679251" y="1195695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Рентабельность</a:t>
            </a:r>
            <a:endParaRPr lang="ru-RU" sz="18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961391" y="5283581"/>
            <a:ext cx="2678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рост валовой прибыли</a:t>
            </a:r>
          </a:p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518,0 млн. руб.</a:t>
            </a:r>
          </a:p>
          <a:p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052418" y="5282019"/>
            <a:ext cx="18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рост оборота</a:t>
            </a:r>
            <a:endParaRPr lang="ru-RU" sz="18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Wingdings" pitchFamily="2" charset="2"/>
            </a:endParaRPr>
          </a:p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745 млн. руб.</a:t>
            </a:r>
          </a:p>
          <a:p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8864070" y="529331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ВП / оборот </a:t>
            </a:r>
          </a:p>
        </p:txBody>
      </p:sp>
      <p:sp>
        <p:nvSpPr>
          <p:cNvPr id="41" name="Стрелка вверх 40"/>
          <p:cNvSpPr/>
          <p:nvPr userDrawn="1"/>
        </p:nvSpPr>
        <p:spPr>
          <a:xfrm>
            <a:off x="2289037" y="4666880"/>
            <a:ext cx="366241" cy="375133"/>
          </a:xfrm>
          <a:prstGeom prst="up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43" name="Стрелка вверх 42"/>
          <p:cNvSpPr/>
          <p:nvPr userDrawn="1"/>
        </p:nvSpPr>
        <p:spPr>
          <a:xfrm>
            <a:off x="6362655" y="4666880"/>
            <a:ext cx="366241" cy="375133"/>
          </a:xfrm>
          <a:prstGeom prst="up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834398" y="1192347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Наши ТР и услуги</a:t>
            </a: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816725" y="2899534"/>
            <a:ext cx="1447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от валовой</a:t>
            </a:r>
            <a:b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прибыли</a:t>
            </a: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9692658" y="2948872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 обороте</a:t>
            </a:r>
          </a:p>
        </p:txBody>
      </p:sp>
      <p:cxnSp>
        <p:nvCxnSpPr>
          <p:cNvPr id="49" name="Прямая соединительная линия 48"/>
          <p:cNvCxnSpPr/>
          <p:nvPr userDrawn="1"/>
        </p:nvCxnSpPr>
        <p:spPr>
          <a:xfrm flipV="1">
            <a:off x="1066790" y="2708885"/>
            <a:ext cx="1436400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flipV="1">
            <a:off x="3932122" y="2708885"/>
            <a:ext cx="1436400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 userDrawn="1"/>
        </p:nvSpPr>
        <p:spPr>
          <a:xfrm>
            <a:off x="3313508" y="2866188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6575" algn="l"/>
              </a:tabLst>
              <a:defRPr/>
            </a:pPr>
            <a:r>
              <a:rPr lang="ru-RU" sz="180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 </a:t>
            </a:r>
            <a:r>
              <a:rPr lang="ru-RU" sz="18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2017 году — 22%</a:t>
            </a:r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flipV="1">
            <a:off x="6827609" y="2708885"/>
            <a:ext cx="14364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flipV="1">
            <a:off x="9694386" y="2708885"/>
            <a:ext cx="14364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5020519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5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8859570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6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3785613" y="2073477"/>
            <a:ext cx="1760893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7" name="Текст 44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2073477"/>
            <a:ext cx="1439864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58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9696451" y="2073477"/>
            <a:ext cx="1434336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ЦИФРЫ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встречи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35992" y="3946342"/>
            <a:ext cx="2463423" cy="9181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335992" y="3429000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0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3347146" y="3946342"/>
            <a:ext cx="2463423" cy="9225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1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46" y="3429000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2" name="Текст 29"/>
          <p:cNvSpPr>
            <a:spLocks noGrp="1"/>
          </p:cNvSpPr>
          <p:nvPr>
            <p:ph type="body" sz="quarter" idx="26" hasCustomPrompt="1"/>
          </p:nvPr>
        </p:nvSpPr>
        <p:spPr>
          <a:xfrm>
            <a:off x="6381680" y="3948101"/>
            <a:ext cx="2463423" cy="9207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3" name="Текст 29"/>
          <p:cNvSpPr>
            <a:spLocks noGrp="1"/>
          </p:cNvSpPr>
          <p:nvPr>
            <p:ph type="body" sz="quarter" idx="27" hasCustomPrompt="1"/>
          </p:nvPr>
        </p:nvSpPr>
        <p:spPr>
          <a:xfrm>
            <a:off x="6381680" y="3430759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4" name="Текст 29"/>
          <p:cNvSpPr>
            <a:spLocks noGrp="1"/>
          </p:cNvSpPr>
          <p:nvPr>
            <p:ph type="body" sz="quarter" idx="28" hasCustomPrompt="1"/>
          </p:nvPr>
        </p:nvSpPr>
        <p:spPr>
          <a:xfrm>
            <a:off x="9393615" y="3954133"/>
            <a:ext cx="2463423" cy="9147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29" hasCustomPrompt="1"/>
          </p:nvPr>
        </p:nvSpPr>
        <p:spPr>
          <a:xfrm>
            <a:off x="9393615" y="3436791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30" name="Рисунок 26"/>
          <p:cNvSpPr>
            <a:spLocks noGrp="1"/>
          </p:cNvSpPr>
          <p:nvPr>
            <p:ph type="pic" sz="quarter" idx="33" hasCustomPrompt="1"/>
          </p:nvPr>
        </p:nvSpPr>
        <p:spPr>
          <a:xfrm>
            <a:off x="9393615" y="1276862"/>
            <a:ext cx="1432489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16" name="Рисунок 26"/>
          <p:cNvSpPr>
            <a:spLocks noGrp="1"/>
          </p:cNvSpPr>
          <p:nvPr>
            <p:ph type="pic" sz="quarter" idx="34" hasCustomPrompt="1"/>
          </p:nvPr>
        </p:nvSpPr>
        <p:spPr>
          <a:xfrm>
            <a:off x="333581" y="1268976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17" name="Рисунок 26"/>
          <p:cNvSpPr>
            <a:spLocks noGrp="1"/>
          </p:cNvSpPr>
          <p:nvPr>
            <p:ph type="pic" sz="quarter" idx="35" hasCustomPrompt="1"/>
          </p:nvPr>
        </p:nvSpPr>
        <p:spPr>
          <a:xfrm>
            <a:off x="3347146" y="1272868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6" name="Рисунок 26"/>
          <p:cNvSpPr>
            <a:spLocks noGrp="1"/>
          </p:cNvSpPr>
          <p:nvPr>
            <p:ph type="pic" sz="quarter" idx="36" hasCustomPrompt="1"/>
          </p:nvPr>
        </p:nvSpPr>
        <p:spPr>
          <a:xfrm>
            <a:off x="6381680" y="1276862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46538" y="207067"/>
            <a:ext cx="5764172" cy="33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УЧАСТНИКИ ВСТРЕЧИ</a:t>
            </a:r>
          </a:p>
        </p:txBody>
      </p:sp>
    </p:spTree>
    <p:extLst>
      <p:ext uri="{BB962C8B-B14F-4D97-AF65-F5344CB8AC3E}">
        <p14:creationId xmlns:p14="http://schemas.microsoft.com/office/powerpoint/2010/main" val="603482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компетен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8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2" y="1856207"/>
            <a:ext cx="1009549" cy="1009549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121025" y="2585669"/>
            <a:ext cx="261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2060"/>
              </a:buClr>
            </a:pPr>
            <a:r>
              <a:rPr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</a:t>
            </a: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аксимальное число АРМ на проекте</a:t>
            </a:r>
            <a:endParaRPr kumimoji="0" lang="en-US" sz="1600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301127" y="1275138"/>
            <a:ext cx="1955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Компетенции</a:t>
            </a:r>
            <a:endParaRPr lang="ru-RU" sz="18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63523" y="1274451"/>
            <a:ext cx="441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Проектный </a:t>
            </a:r>
            <a:r>
              <a:rPr kumimoji="0"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опыт за последние 3 года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58104" y="2582295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 </a:t>
            </a:r>
            <a: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от 50 АРМ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50160" y="4044784"/>
            <a:ext cx="32896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Сертификаты специалистов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58106" y="5172748"/>
            <a:ext cx="162736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«1С:Профессионал»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121025" y="5181437"/>
            <a:ext cx="25202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«1С:Специалист»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«1С:Специалист-консультант»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9971" y="5172744"/>
            <a:ext cx="2784737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1С:Руководитель</a:t>
            </a:r>
            <a:r>
              <a:rPr lang="ru-RU" sz="1200" b="0" baseline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проектов/</a:t>
            </a:r>
            <a:b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корпоративных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проектов»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(15 шт.)</a:t>
            </a:r>
            <a: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</a:t>
            </a:r>
            <a:b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«1С:Эксперт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по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технологическим </a:t>
            </a:r>
            <a:b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вопросам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» (4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шт.)</a:t>
            </a:r>
            <a:endParaRPr lang="ru-RU" sz="1200" b="0" dirty="0">
              <a:solidFill>
                <a:schemeClr val="bg1"/>
              </a:solidFill>
              <a:effectLst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257318" y="5172746"/>
            <a:ext cx="230036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преподавателей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1С:Центра сертифицированного обучения</a:t>
            </a:r>
            <a:endParaRPr lang="ru-RU" sz="1200" b="0" dirty="0">
              <a:solidFill>
                <a:schemeClr val="bg1"/>
              </a:solidFill>
              <a:effectLst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4" name="Текст 44"/>
          <p:cNvSpPr>
            <a:spLocks noGrp="1"/>
          </p:cNvSpPr>
          <p:nvPr>
            <p:ph type="body" sz="quarter" idx="11" hasCustomPrompt="1"/>
          </p:nvPr>
        </p:nvSpPr>
        <p:spPr>
          <a:xfrm>
            <a:off x="3109944" y="1890173"/>
            <a:ext cx="1760893" cy="63489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949424" y="1890170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9424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7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3121025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8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301127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9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9257315" y="4550262"/>
            <a:ext cx="1962137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8256588" y="1278227"/>
            <a:ext cx="3600451" cy="276999"/>
          </a:xfrm>
          <a:prstGeom prst="rect">
            <a:avLst/>
          </a:prstGeom>
        </p:spPr>
        <p:txBody>
          <a:bodyPr wrap="square" lIns="46800" r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endParaRPr kumimoji="0" lang="ru-RU" altLang="ru-RU" sz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КОМПЕТЕНЦИИ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8256588" y="1268413"/>
            <a:ext cx="3532187" cy="21605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1С:Центр компетенции ERP, производству, строительству</a:t>
            </a:r>
          </a:p>
          <a:p>
            <a:pPr lvl="0"/>
            <a:r>
              <a:rPr lang="ru-RU" dirty="0" smtClean="0"/>
              <a:t>1С:Центр компетенции по торговле, документообороту, управлению персоналом, бюджетному учету, медицине, образованию</a:t>
            </a:r>
          </a:p>
          <a:p>
            <a:pPr lvl="0"/>
            <a:r>
              <a:rPr lang="en-US" dirty="0" smtClean="0"/>
              <a:t>ISO 9001</a:t>
            </a:r>
            <a:r>
              <a:rPr lang="ru-RU" dirty="0" smtClean="0"/>
              <a:t>:2015 </a:t>
            </a:r>
          </a:p>
        </p:txBody>
      </p:sp>
    </p:spTree>
    <p:extLst>
      <p:ext uri="{BB962C8B-B14F-4D97-AF65-F5344CB8AC3E}">
        <p14:creationId xmlns:p14="http://schemas.microsoft.com/office/powerpoint/2010/main" val="1037554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 компании: компетен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flipV="1">
            <a:off x="365642" y="908051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8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2" y="1856207"/>
            <a:ext cx="1009549" cy="1009549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121028" y="2644101"/>
            <a:ext cx="261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2060"/>
              </a:buClr>
            </a:pPr>
            <a:r>
              <a:rPr lang="ru-RU" sz="160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корпоративных заказчиков</a:t>
            </a:r>
            <a:endParaRPr kumimoji="0" lang="en-US" sz="1600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301127" y="1275138"/>
            <a:ext cx="1955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Компетенции</a:t>
            </a:r>
            <a:endParaRPr lang="ru-RU" sz="18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01652" y="2644101"/>
            <a:ext cx="2162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проектных</a:t>
            </a:r>
            <a:r>
              <a:rPr kumimoji="0" lang="ru-RU" sz="1600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команд</a:t>
            </a:r>
            <a:endParaRPr kumimoji="0" lang="ru-RU" sz="1600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50160" y="4044784"/>
            <a:ext cx="32896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Сертификаты специалистов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58106" y="5172748"/>
            <a:ext cx="162736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«1С:Профессионал»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121025" y="5181437"/>
            <a:ext cx="25202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«1С:Специалист»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«1С:Специалист-консультант»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9971" y="5172744"/>
            <a:ext cx="2784737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1С:Руководитель</a:t>
            </a:r>
            <a:r>
              <a:rPr lang="ru-RU" sz="1200" b="0" baseline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проектов/</a:t>
            </a:r>
            <a:b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корпоративных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проектов»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(15 шт.)</a:t>
            </a:r>
            <a: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</a:t>
            </a:r>
            <a:b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«1С:Эксперт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по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технологическим </a:t>
            </a:r>
            <a:b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вопросам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» (4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шт.)</a:t>
            </a:r>
            <a:endParaRPr lang="ru-RU" sz="1200" b="0" dirty="0">
              <a:solidFill>
                <a:schemeClr val="bg1"/>
              </a:solidFill>
              <a:effectLst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257318" y="5172746"/>
            <a:ext cx="230036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преподавателей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1С:Центра сертифицированного обучения</a:t>
            </a:r>
            <a:endParaRPr lang="ru-RU" sz="1200" b="0" dirty="0">
              <a:solidFill>
                <a:schemeClr val="bg1"/>
              </a:solidFill>
              <a:effectLst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4" name="Текст 44"/>
          <p:cNvSpPr>
            <a:spLocks noGrp="1"/>
          </p:cNvSpPr>
          <p:nvPr>
            <p:ph type="body" sz="quarter" idx="11" hasCustomPrompt="1"/>
          </p:nvPr>
        </p:nvSpPr>
        <p:spPr>
          <a:xfrm>
            <a:off x="3164574" y="1989138"/>
            <a:ext cx="2265331" cy="71913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 smtClean="0"/>
              <a:t>2 000 +</a:t>
            </a:r>
            <a:endParaRPr lang="ru-RU" dirty="0"/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963523" y="1989137"/>
            <a:ext cx="1760893" cy="71913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9424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7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3121025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8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301127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9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9257315" y="4550262"/>
            <a:ext cx="1962137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8256588" y="1278227"/>
            <a:ext cx="3600451" cy="276999"/>
          </a:xfrm>
          <a:prstGeom prst="rect">
            <a:avLst/>
          </a:prstGeom>
        </p:spPr>
        <p:txBody>
          <a:bodyPr wrap="square" lIns="46800" r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endParaRPr kumimoji="0" lang="ru-RU" altLang="ru-RU" sz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759635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КОМПЕТЕНЦИИ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8256588" y="1268413"/>
            <a:ext cx="3532187" cy="21605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1С:Центр компетенции ERP, производству, строительству</a:t>
            </a:r>
          </a:p>
          <a:p>
            <a:pPr lvl="0"/>
            <a:r>
              <a:rPr lang="ru-RU" dirty="0" smtClean="0"/>
              <a:t>1С:Центр компетенции по торговле, документообороту, управлению персоналом, бюджетному учету, медицине, образованию</a:t>
            </a:r>
          </a:p>
          <a:p>
            <a:pPr lvl="0"/>
            <a:r>
              <a:rPr lang="en-US" dirty="0" smtClean="0"/>
              <a:t>ISO 9001</a:t>
            </a:r>
            <a:r>
              <a:rPr lang="ru-RU" dirty="0" smtClean="0"/>
              <a:t>:2015 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963523" y="1274451"/>
            <a:ext cx="441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Проектное направление</a:t>
            </a:r>
            <a:endParaRPr kumimoji="0" lang="ru-RU" sz="18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8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 компании: компетен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8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121025" y="2585669"/>
            <a:ext cx="261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2060"/>
              </a:buClr>
            </a:pPr>
            <a:r>
              <a:rPr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</a:t>
            </a: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аксимальное число АРМ на проекте</a:t>
            </a:r>
            <a:endParaRPr kumimoji="0" lang="en-US" sz="1600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301127" y="1275138"/>
            <a:ext cx="1955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Компетенции</a:t>
            </a:r>
            <a:endParaRPr lang="ru-RU" sz="18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63523" y="1274451"/>
            <a:ext cx="441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Проектный </a:t>
            </a:r>
            <a:r>
              <a:rPr kumimoji="0"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опыт за последние 3 года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58104" y="2582295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 </a:t>
            </a:r>
            <a: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от 50 АРМ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50160" y="4044784"/>
            <a:ext cx="32896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Сертификаты специалистов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58106" y="5172748"/>
            <a:ext cx="162736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«1С:Профессионал»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121025" y="5181437"/>
            <a:ext cx="25202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«1С:Специалист»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«1С:Специалист-консультант»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9971" y="5172744"/>
            <a:ext cx="2784737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1С:Руководитель</a:t>
            </a:r>
            <a:r>
              <a:rPr lang="ru-RU" sz="1200" b="0" baseline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проектов/</a:t>
            </a:r>
            <a:b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корпоративных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проектов»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(15 шт.)</a:t>
            </a:r>
            <a: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 </a:t>
            </a:r>
            <a:b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baseline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«1С:Эксперт 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по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технологическим </a:t>
            </a:r>
            <a:b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вопросам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» (4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шт.)</a:t>
            </a:r>
            <a:endParaRPr lang="ru-RU" sz="1200" b="0" dirty="0">
              <a:solidFill>
                <a:schemeClr val="bg1"/>
              </a:solidFill>
              <a:effectLst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257318" y="5172746"/>
            <a:ext cx="230036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преподавателей </a:t>
            </a:r>
            <a:r>
              <a:rPr lang="ru-RU" sz="1200" b="0" dirty="0" smtClean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1С:Центра сертифицированного обучения</a:t>
            </a:r>
            <a:endParaRPr lang="ru-RU" sz="1200" b="0" dirty="0">
              <a:solidFill>
                <a:schemeClr val="bg1"/>
              </a:solidFill>
              <a:effectLst/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51" y="1947951"/>
            <a:ext cx="810561" cy="1154238"/>
          </a:xfrm>
          <a:prstGeom prst="rect">
            <a:avLst/>
          </a:prstGeom>
        </p:spPr>
      </p:pic>
      <p:sp>
        <p:nvSpPr>
          <p:cNvPr id="24" name="Текст 44"/>
          <p:cNvSpPr>
            <a:spLocks noGrp="1"/>
          </p:cNvSpPr>
          <p:nvPr>
            <p:ph type="body" sz="quarter" idx="11" hasCustomPrompt="1"/>
          </p:nvPr>
        </p:nvSpPr>
        <p:spPr>
          <a:xfrm>
            <a:off x="3109944" y="1890173"/>
            <a:ext cx="1760893" cy="63489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949424" y="1890170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9424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7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3121025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8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301127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9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9257315" y="4550262"/>
            <a:ext cx="1962137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8256588" y="1278227"/>
            <a:ext cx="3600451" cy="276999"/>
          </a:xfrm>
          <a:prstGeom prst="rect">
            <a:avLst/>
          </a:prstGeom>
        </p:spPr>
        <p:txBody>
          <a:bodyPr wrap="square" lIns="46800" r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endParaRPr kumimoji="0" lang="ru-RU" altLang="ru-RU" sz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КОМПЕТЕНЦИИ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8256588" y="1268413"/>
            <a:ext cx="3532187" cy="21605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1С:Центр компетенции ERP, производству, строительству</a:t>
            </a:r>
          </a:p>
          <a:p>
            <a:pPr lvl="0"/>
            <a:r>
              <a:rPr lang="ru-RU" dirty="0" smtClean="0"/>
              <a:t>1С:Центр компетенции по торговле, документообороту, управлению персоналом, бюджетному учету, медицине, образованию</a:t>
            </a:r>
          </a:p>
          <a:p>
            <a:pPr lvl="0"/>
            <a:r>
              <a:rPr lang="en-US" dirty="0" smtClean="0"/>
              <a:t>ISO 9001</a:t>
            </a:r>
            <a:r>
              <a:rPr lang="ru-RU" dirty="0" smtClean="0"/>
              <a:t>:2015 </a:t>
            </a:r>
          </a:p>
        </p:txBody>
      </p:sp>
    </p:spTree>
    <p:extLst>
      <p:ext uri="{BB962C8B-B14F-4D97-AF65-F5344CB8AC3E}">
        <p14:creationId xmlns:p14="http://schemas.microsoft.com/office/powerpoint/2010/main" val="1917924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разработки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45649" y="270827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5372757" y="1186465"/>
            <a:ext cx="0" cy="2279937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5372757" y="3718528"/>
            <a:ext cx="0" cy="22788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345649" y="12779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 smtClean="0"/>
              <a:t>Логотип</a:t>
            </a:r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345649" y="522922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45649" y="379888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 smtClean="0"/>
              <a:t>Логотип</a:t>
            </a:r>
            <a:endParaRPr lang="ru-RU" dirty="0"/>
          </a:p>
        </p:txBody>
      </p:sp>
      <p:sp>
        <p:nvSpPr>
          <p:cNvPr id="28" name="Текст 29"/>
          <p:cNvSpPr>
            <a:spLocks noGrp="1"/>
          </p:cNvSpPr>
          <p:nvPr>
            <p:ph type="body" sz="quarter" idx="39" hasCustomPrompt="1"/>
          </p:nvPr>
        </p:nvSpPr>
        <p:spPr>
          <a:xfrm>
            <a:off x="6108274" y="270827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6108274" y="12779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 smtClean="0"/>
              <a:t>Логотип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41" hasCustomPrompt="1"/>
          </p:nvPr>
        </p:nvSpPr>
        <p:spPr>
          <a:xfrm>
            <a:off x="6108274" y="522922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6108274" y="379888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 smtClean="0"/>
              <a:t>Логотип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НАШИ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РАЗРАБОТКИ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8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345649" y="522922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35" hasCustomPrompt="1"/>
          </p:nvPr>
        </p:nvSpPr>
        <p:spPr>
          <a:xfrm>
            <a:off x="334963" y="37938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345649" y="23495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37" hasCustomPrompt="1"/>
          </p:nvPr>
        </p:nvSpPr>
        <p:spPr>
          <a:xfrm>
            <a:off x="345649" y="9141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4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345495" y="522922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5" name="Рисунок 4"/>
          <p:cNvSpPr>
            <a:spLocks noGrp="1"/>
          </p:cNvSpPr>
          <p:nvPr>
            <p:ph type="pic" sz="quarter" idx="39" hasCustomPrompt="1"/>
          </p:nvPr>
        </p:nvSpPr>
        <p:spPr>
          <a:xfrm>
            <a:off x="3334809" y="37938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6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3345495" y="23495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2" name="Рисунок 4"/>
          <p:cNvSpPr>
            <a:spLocks noGrp="1"/>
          </p:cNvSpPr>
          <p:nvPr>
            <p:ph type="pic" sz="quarter" idx="41" hasCustomPrompt="1"/>
          </p:nvPr>
        </p:nvSpPr>
        <p:spPr>
          <a:xfrm>
            <a:off x="3345495" y="9141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3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6345341" y="52324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4" name="Рисунок 4"/>
          <p:cNvSpPr>
            <a:spLocks noGrp="1"/>
          </p:cNvSpPr>
          <p:nvPr>
            <p:ph type="pic" sz="quarter" idx="43" hasCustomPrompt="1"/>
          </p:nvPr>
        </p:nvSpPr>
        <p:spPr>
          <a:xfrm>
            <a:off x="6334655" y="37970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5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345341" y="235267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6" name="Рисунок 4"/>
          <p:cNvSpPr>
            <a:spLocks noGrp="1"/>
          </p:cNvSpPr>
          <p:nvPr>
            <p:ph type="pic" sz="quarter" idx="45" hasCustomPrompt="1"/>
          </p:nvPr>
        </p:nvSpPr>
        <p:spPr>
          <a:xfrm>
            <a:off x="6345341" y="91731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7" name="Рисунок 4"/>
          <p:cNvSpPr>
            <a:spLocks noGrp="1"/>
          </p:cNvSpPr>
          <p:nvPr>
            <p:ph type="pic" sz="quarter" idx="46" hasCustomPrompt="1"/>
          </p:nvPr>
        </p:nvSpPr>
        <p:spPr>
          <a:xfrm>
            <a:off x="9345187" y="52334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8" name="Рисунок 4"/>
          <p:cNvSpPr>
            <a:spLocks noGrp="1"/>
          </p:cNvSpPr>
          <p:nvPr>
            <p:ph type="pic" sz="quarter" idx="47" hasCustomPrompt="1"/>
          </p:nvPr>
        </p:nvSpPr>
        <p:spPr>
          <a:xfrm>
            <a:off x="9345187" y="3798101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9" name="Рисунок 4"/>
          <p:cNvSpPr>
            <a:spLocks noGrp="1"/>
          </p:cNvSpPr>
          <p:nvPr>
            <p:ph type="pic" sz="quarter" idx="48" hasCustomPrompt="1"/>
          </p:nvPr>
        </p:nvSpPr>
        <p:spPr>
          <a:xfrm>
            <a:off x="9345187" y="23537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50" name="Рисунок 4"/>
          <p:cNvSpPr>
            <a:spLocks noGrp="1"/>
          </p:cNvSpPr>
          <p:nvPr>
            <p:ph type="pic" sz="quarter" idx="49" hasCustomPrompt="1"/>
          </p:nvPr>
        </p:nvSpPr>
        <p:spPr>
          <a:xfrm>
            <a:off x="9345187" y="918376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КЛИЕНТЫ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13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94" userDrawn="1">
          <p15:clr>
            <a:srgbClr val="FBAE40"/>
          </p15:clr>
        </p15:guide>
        <p15:guide id="2" orient="horz" pos="2840" userDrawn="1">
          <p15:clr>
            <a:srgbClr val="FBAE40"/>
          </p15:clr>
        </p15:guide>
        <p15:guide id="3" orient="horz" pos="2387" userDrawn="1">
          <p15:clr>
            <a:srgbClr val="FBAE40"/>
          </p15:clr>
        </p15:guide>
        <p15:guide id="4" orient="horz" pos="1933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  <p15:guide id="7" orient="horz" pos="572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pos="1799" userDrawn="1">
          <p15:clr>
            <a:srgbClr val="FBAE40"/>
          </p15:clr>
        </p15:guide>
        <p15:guide id="10" pos="588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_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Наборы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иконок для вставки в схемы (для вставки в качестве рисунков используйте отдельные файлы)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29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хнический_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Наборы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объектов для вставки в схемы, указатели-акценты на скриншотах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5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5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встречи для КП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92828" y="2124259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92828" y="1627743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30" hasCustomPrompt="1"/>
          </p:nvPr>
        </p:nvSpPr>
        <p:spPr>
          <a:xfrm>
            <a:off x="342337" y="1272701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6096000" y="1091226"/>
            <a:ext cx="0" cy="21600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6097197" y="3620825"/>
            <a:ext cx="0" cy="21600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46538" y="207067"/>
            <a:ext cx="5764172" cy="33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УЧАСТНИКИ ВСТРЕЧИ</a:t>
            </a:r>
          </a:p>
        </p:txBody>
      </p:sp>
      <p:sp>
        <p:nvSpPr>
          <p:cNvPr id="22" name="Текст 29"/>
          <p:cNvSpPr>
            <a:spLocks noGrp="1"/>
          </p:cNvSpPr>
          <p:nvPr>
            <p:ph type="body" sz="quarter" idx="31" hasCustomPrompt="1"/>
          </p:nvPr>
        </p:nvSpPr>
        <p:spPr>
          <a:xfrm>
            <a:off x="2185454" y="4677955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3" name="Текст 29"/>
          <p:cNvSpPr>
            <a:spLocks noGrp="1"/>
          </p:cNvSpPr>
          <p:nvPr>
            <p:ph type="body" sz="quarter" idx="32" hasCustomPrompt="1"/>
          </p:nvPr>
        </p:nvSpPr>
        <p:spPr>
          <a:xfrm>
            <a:off x="2185454" y="4171914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4" name="Рисунок 26"/>
          <p:cNvSpPr>
            <a:spLocks noGrp="1"/>
          </p:cNvSpPr>
          <p:nvPr>
            <p:ph type="pic" sz="quarter" idx="33" hasCustomPrompt="1"/>
          </p:nvPr>
        </p:nvSpPr>
        <p:spPr>
          <a:xfrm>
            <a:off x="334963" y="3811825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34" hasCustomPrompt="1"/>
          </p:nvPr>
        </p:nvSpPr>
        <p:spPr>
          <a:xfrm>
            <a:off x="8675925" y="2129611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35" hasCustomPrompt="1"/>
          </p:nvPr>
        </p:nvSpPr>
        <p:spPr>
          <a:xfrm>
            <a:off x="8675925" y="1623570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8" name="Рисунок 26"/>
          <p:cNvSpPr>
            <a:spLocks noGrp="1"/>
          </p:cNvSpPr>
          <p:nvPr>
            <p:ph type="pic" sz="quarter" idx="36" hasCustomPrompt="1"/>
          </p:nvPr>
        </p:nvSpPr>
        <p:spPr>
          <a:xfrm>
            <a:off x="6825434" y="1278053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8675925" y="4679728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38" hasCustomPrompt="1"/>
          </p:nvPr>
        </p:nvSpPr>
        <p:spPr>
          <a:xfrm>
            <a:off x="8675925" y="4156269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42" name="Рисунок 26"/>
          <p:cNvSpPr>
            <a:spLocks noGrp="1"/>
          </p:cNvSpPr>
          <p:nvPr>
            <p:ph type="pic" sz="quarter" idx="39" hasCustomPrompt="1"/>
          </p:nvPr>
        </p:nvSpPr>
        <p:spPr>
          <a:xfrm>
            <a:off x="6825434" y="3810752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11647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семинара ил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7535863" y="1989137"/>
            <a:ext cx="4321175" cy="2879726"/>
          </a:xfrm>
          <a:prstGeom prst="rect">
            <a:avLst/>
          </a:prstGeom>
          <a:gradFill flip="none" rotWithShape="1">
            <a:gsLst>
              <a:gs pos="49000">
                <a:srgbClr val="1E77BC">
                  <a:alpha val="55000"/>
                </a:srgbClr>
              </a:gs>
              <a:gs pos="100000">
                <a:srgbClr val="CCE1F0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 flipV="1">
            <a:off x="0" y="3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774825" y="4868864"/>
            <a:ext cx="10082212" cy="1439861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00" b="0" i="0" dirty="0">
              <a:latin typeface="Roboto" panose="02000000000000000000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3768214"/>
            <a:ext cx="6481762" cy="744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 smtClean="0"/>
              <a:t>Уточнение названия доклада, если не помещается наверху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19068" y="5462450"/>
            <a:ext cx="4697658" cy="50327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</a:t>
            </a:r>
            <a:r>
              <a:rPr lang="en-US" dirty="0" smtClean="0"/>
              <a:t>Enter</a:t>
            </a:r>
            <a:endParaRPr lang="ru-RU" dirty="0"/>
          </a:p>
        </p:txBody>
      </p:sp>
      <p:sp>
        <p:nvSpPr>
          <p:cNvPr id="34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7535862" y="5229226"/>
            <a:ext cx="3600451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ru-RU" altLang="ru-RU" sz="14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6" hasCustomPrompt="1"/>
          </p:nvPr>
        </p:nvSpPr>
        <p:spPr>
          <a:xfrm>
            <a:off x="7535862" y="1989138"/>
            <a:ext cx="4321175" cy="2879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Фотография/</a:t>
            </a:r>
            <a:br>
              <a:rPr lang="ru-RU" dirty="0"/>
            </a:br>
            <a:r>
              <a:rPr lang="ru-RU" dirty="0" smtClean="0"/>
              <a:t>иллюстрация. После вставки картинки, перенесите её на задний план, а сверху наложите градиент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F8F5745C-1ED7-E64C-BBFC-DB9B08119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1989138"/>
            <a:ext cx="6481761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 smtClean="0"/>
              <a:t>Название доклада в 1-3 строки (обложка для семинара и видео)</a:t>
            </a:r>
            <a:endParaRPr lang="ru-RU" dirty="0"/>
          </a:p>
        </p:txBody>
      </p:sp>
      <p:pic>
        <p:nvPicPr>
          <p:cNvPr id="14" name="Изображение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56648"/>
            <a:ext cx="2881312" cy="711765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25" hasCustomPrompt="1"/>
          </p:nvPr>
        </p:nvSpPr>
        <p:spPr>
          <a:xfrm>
            <a:off x="334964" y="4868864"/>
            <a:ext cx="1439861" cy="14398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выступающего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19065" y="5207959"/>
            <a:ext cx="4697660" cy="2332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</p:spTree>
    <p:extLst>
      <p:ext uri="{BB962C8B-B14F-4D97-AF65-F5344CB8AC3E}">
        <p14:creationId xmlns:p14="http://schemas.microsoft.com/office/powerpoint/2010/main" val="143578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заказчике с тез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1989138"/>
            <a:ext cx="5400675" cy="1079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клиента в одну или две строки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/>
          <p:cNvSpPr>
            <a:spLocks noGrp="1"/>
          </p:cNvSpPr>
          <p:nvPr>
            <p:ph type="pic" sz="quarter" idx="47"/>
          </p:nvPr>
        </p:nvSpPr>
        <p:spPr>
          <a:xfrm>
            <a:off x="8976519" y="912845"/>
            <a:ext cx="2879725" cy="26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48"/>
          </p:nvPr>
        </p:nvSpPr>
        <p:spPr>
          <a:xfrm>
            <a:off x="6096000" y="912845"/>
            <a:ext cx="2879725" cy="26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49"/>
          </p:nvPr>
        </p:nvSpPr>
        <p:spPr>
          <a:xfrm>
            <a:off x="6096000" y="3602883"/>
            <a:ext cx="287972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50"/>
          </p:nvPr>
        </p:nvSpPr>
        <p:spPr>
          <a:xfrm>
            <a:off x="8976519" y="3602883"/>
            <a:ext cx="287972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47035" y="905514"/>
            <a:ext cx="2148515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347034" y="3428999"/>
            <a:ext cx="5388603" cy="287972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Тезисы о клиенте, связанные с проектом (масштаб, структура)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05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3613">
          <p15:clr>
            <a:srgbClr val="FBAE40"/>
          </p15:clr>
        </p15:guide>
        <p15:guide id="3" orient="horz" pos="19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заказчике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345650" y="3429000"/>
            <a:ext cx="3971170" cy="2879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Информация о клиенте сплошным текстом</a:t>
            </a: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43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 smtClean="0"/>
              <a:t>Название клиента в одну или две строки</a:t>
            </a:r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46"/>
          </p:nvPr>
        </p:nvSpPr>
        <p:spPr>
          <a:xfrm>
            <a:off x="7897378" y="4149725"/>
            <a:ext cx="3957931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47"/>
          </p:nvPr>
        </p:nvSpPr>
        <p:spPr>
          <a:xfrm>
            <a:off x="7897377" y="1989138"/>
            <a:ext cx="3957932" cy="1815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48"/>
          </p:nvPr>
        </p:nvSpPr>
        <p:spPr>
          <a:xfrm>
            <a:off x="4656138" y="1996337"/>
            <a:ext cx="287957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49"/>
          </p:nvPr>
        </p:nvSpPr>
        <p:spPr>
          <a:xfrm>
            <a:off x="4656138" y="4484319"/>
            <a:ext cx="2879578" cy="1815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45651" y="2345376"/>
            <a:ext cx="2149900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4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6456363" y="908050"/>
            <a:ext cx="5400674" cy="54006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Фотография или иллюстрация </a:t>
            </a:r>
            <a:br>
              <a:rPr lang="ru-RU" dirty="0"/>
            </a:br>
            <a:r>
              <a:rPr lang="ru-RU" dirty="0"/>
              <a:t>лучше с белым фоном 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5761403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</a:t>
            </a:r>
            <a:r>
              <a:rPr lang="ru-RU" dirty="0" smtClean="0"/>
              <a:t>или две строки + большой рисунок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39545"/>
            <a:ext cx="5761037" cy="396918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19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й рисунок или ик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dirty="0" smtClean="0"/>
              <a:t>Заголовок в одну или две строки + список + маленький рисунок или иконка</a:t>
            </a:r>
            <a:br>
              <a:rPr lang="ru-RU" dirty="0" smtClean="0"/>
            </a:b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8975724" y="3429000"/>
            <a:ext cx="2881313" cy="28797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Фотография или иллюстрация </a:t>
            </a:r>
            <a:br>
              <a:rPr lang="ru-RU" dirty="0"/>
            </a:br>
            <a:r>
              <a:rPr lang="ru-RU" dirty="0"/>
              <a:t>лучше с белым фоном 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499"/>
            <a:ext cx="8281194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 smtClean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 smtClean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416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54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45" y="218893"/>
            <a:ext cx="1436493" cy="33723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54403" y="6447873"/>
            <a:ext cx="199802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fld id="{E85ADF3F-ACB3-744B-91EB-134A234331BC}" type="slidenum">
              <a:rPr lang="ru-RU" sz="1200" b="0" i="0" smtClean="0">
                <a:latin typeface="Roboto" charset="0"/>
                <a:ea typeface="Roboto" charset="0"/>
                <a:cs typeface="Roboto" charset="0"/>
              </a:rPr>
              <a:pPr algn="l"/>
              <a:t>‹#›</a:t>
            </a:fld>
            <a:r>
              <a:rPr lang="en-US" sz="1200" b="0" i="0" dirty="0">
                <a:latin typeface="Roboto" charset="0"/>
                <a:ea typeface="Roboto" charset="0"/>
                <a:cs typeface="Roboto" charset="0"/>
              </a:rPr>
              <a:t>  |  </a:t>
            </a:r>
            <a:r>
              <a:rPr lang="ru-RU" sz="1200" b="0" i="0" dirty="0" smtClean="0">
                <a:latin typeface="Roboto" charset="0"/>
                <a:ea typeface="Roboto" charset="0"/>
                <a:cs typeface="Roboto" charset="0"/>
              </a:rPr>
              <a:t>35</a:t>
            </a:r>
            <a:endParaRPr lang="ru-RU" sz="1200" b="0" i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2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88" r:id="rId6"/>
    <p:sldLayoutId id="2147483687" r:id="rId7"/>
    <p:sldLayoutId id="2147483667" r:id="rId8"/>
    <p:sldLayoutId id="2147483680" r:id="rId9"/>
    <p:sldLayoutId id="2147483677" r:id="rId10"/>
    <p:sldLayoutId id="2147483678" r:id="rId11"/>
    <p:sldLayoutId id="2147483685" r:id="rId12"/>
    <p:sldLayoutId id="2147483694" r:id="rId13"/>
    <p:sldLayoutId id="2147483666" r:id="rId14"/>
    <p:sldLayoutId id="2147483670" r:id="rId15"/>
    <p:sldLayoutId id="2147483668" r:id="rId16"/>
    <p:sldLayoutId id="2147483683" r:id="rId17"/>
    <p:sldLayoutId id="2147483675" r:id="rId18"/>
    <p:sldLayoutId id="2147483674" r:id="rId19"/>
    <p:sldLayoutId id="2147483681" r:id="rId20"/>
    <p:sldLayoutId id="2147483684" r:id="rId21"/>
    <p:sldLayoutId id="2147483669" r:id="rId22"/>
    <p:sldLayoutId id="2147483689" r:id="rId23"/>
    <p:sldLayoutId id="2147483690" r:id="rId24"/>
    <p:sldLayoutId id="2147483673" r:id="rId25"/>
    <p:sldLayoutId id="2147483672" r:id="rId26"/>
    <p:sldLayoutId id="2147483651" r:id="rId27"/>
    <p:sldLayoutId id="2147483665" r:id="rId28"/>
    <p:sldLayoutId id="2147483664" r:id="rId29"/>
    <p:sldLayoutId id="2147483663" r:id="rId30"/>
    <p:sldLayoutId id="2147483696" r:id="rId31"/>
    <p:sldLayoutId id="2147483695" r:id="rId32"/>
    <p:sldLayoutId id="2147483676" r:id="rId33"/>
    <p:sldLayoutId id="2147483671" r:id="rId34"/>
    <p:sldLayoutId id="2147483692" r:id="rId35"/>
    <p:sldLayoutId id="2147483693" r:id="rId36"/>
    <p:sldLayoutId id="2147483655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26" userDrawn="1">
          <p15:clr>
            <a:srgbClr val="F26B43"/>
          </p15:clr>
        </p15:guide>
        <p15:guide id="2" pos="4747" userDrawn="1">
          <p15:clr>
            <a:srgbClr val="F26B43"/>
          </p15:clr>
        </p15:guide>
        <p15:guide id="3" pos="5654" userDrawn="1">
          <p15:clr>
            <a:srgbClr val="F26B43"/>
          </p15:clr>
        </p15:guide>
        <p15:guide id="4" pos="6562" userDrawn="1">
          <p15:clr>
            <a:srgbClr val="F26B43"/>
          </p15:clr>
        </p15:guide>
        <p15:guide id="5" pos="7469" userDrawn="1">
          <p15:clr>
            <a:srgbClr val="547EBF"/>
          </p15:clr>
        </p15:guide>
        <p15:guide id="6" pos="2933" userDrawn="1">
          <p15:clr>
            <a:srgbClr val="F26B43"/>
          </p15:clr>
        </p15:guide>
        <p15:guide id="7" pos="3840" userDrawn="1">
          <p15:clr>
            <a:srgbClr val="9FCC3B"/>
          </p15:clr>
        </p15:guide>
        <p15:guide id="8" pos="1118" userDrawn="1">
          <p15:clr>
            <a:srgbClr val="F26B43"/>
          </p15:clr>
        </p15:guide>
        <p15:guide id="9" pos="211" userDrawn="1">
          <p15:clr>
            <a:srgbClr val="547EBF"/>
          </p15:clr>
        </p15:guide>
        <p15:guide id="10" orient="horz" pos="346" userDrawn="1">
          <p15:clr>
            <a:srgbClr val="547EBF"/>
          </p15:clr>
        </p15:guide>
        <p15:guide id="12" orient="horz" pos="3974" userDrawn="1">
          <p15:clr>
            <a:srgbClr val="547EBF"/>
          </p15:clr>
        </p15:guide>
        <p15:guide id="13" orient="horz" pos="3067" userDrawn="1">
          <p15:clr>
            <a:srgbClr val="F26B43"/>
          </p15:clr>
        </p15:guide>
        <p15:guide id="14" orient="horz" pos="1253" userDrawn="1">
          <p15:clr>
            <a:srgbClr val="F26B43"/>
          </p15:clr>
        </p15:guide>
        <p15:guide id="15" orient="horz" pos="2160" userDrawn="1">
          <p15:clr>
            <a:srgbClr val="9FCC3B"/>
          </p15:clr>
        </p15:guide>
        <p15:guide id="16" orient="horz" pos="2614" userDrawn="1">
          <p15:clr>
            <a:srgbClr val="F26B43"/>
          </p15:clr>
        </p15:guide>
        <p15:guide id="17" orient="horz" pos="1706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3386" userDrawn="1">
          <p15:clr>
            <a:srgbClr val="F26B43"/>
          </p15:clr>
        </p15:guide>
        <p15:guide id="21" pos="4294" userDrawn="1">
          <p15:clr>
            <a:srgbClr val="F26B43"/>
          </p15:clr>
        </p15:guide>
        <p15:guide id="22" pos="5201" userDrawn="1">
          <p15:clr>
            <a:srgbClr val="F26B43"/>
          </p15:clr>
        </p15:guide>
        <p15:guide id="23" pos="6108" userDrawn="1">
          <p15:clr>
            <a:srgbClr val="F26B43"/>
          </p15:clr>
        </p15:guide>
        <p15:guide id="24" pos="7015" userDrawn="1">
          <p15:clr>
            <a:srgbClr val="F26B43"/>
          </p15:clr>
        </p15:guide>
        <p15:guide id="25" pos="2479" userDrawn="1">
          <p15:clr>
            <a:srgbClr val="F26B43"/>
          </p15:clr>
        </p15:guide>
        <p15:guide id="26" pos="1572" userDrawn="1">
          <p15:clr>
            <a:srgbClr val="F26B43"/>
          </p15:clr>
        </p15:guide>
        <p15:guide id="27" pos="665" userDrawn="1">
          <p15:clr>
            <a:srgbClr val="F26B43"/>
          </p15:clr>
        </p15:guide>
        <p15:guide id="28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334894" y="2290264"/>
            <a:ext cx="11522211" cy="2423052"/>
          </a:xfrm>
        </p:spPr>
        <p:txBody>
          <a:bodyPr/>
          <a:lstStyle/>
          <a:p>
            <a:r>
              <a:rPr lang="ru-RU" dirty="0" smtClean="0"/>
              <a:t>Клеверенс Магазин 15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1800" dirty="0"/>
              <a:t>Программное обеспечение для мобильных устройств со встроенным сканером </a:t>
            </a:r>
            <a:r>
              <a:rPr lang="ru-RU" sz="1800" dirty="0" err="1"/>
              <a:t>штрихкодов</a:t>
            </a:r>
            <a:endParaRPr lang="ru-RU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65" y="4713316"/>
            <a:ext cx="2009628" cy="200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Спасибо </a:t>
            </a:r>
            <a:br>
              <a:rPr lang="ru-RU" sz="3200" dirty="0" smtClean="0"/>
            </a:br>
            <a:r>
              <a:rPr lang="ru-RU" sz="3200" dirty="0" smtClean="0"/>
              <a:t>за внимание!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>
          <a:xfrm>
            <a:off x="8275833" y="3053200"/>
            <a:ext cx="2860480" cy="108754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ГК «СофтБаланс»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3"/>
          </p:nvPr>
        </p:nvSpPr>
        <p:spPr>
          <a:xfrm>
            <a:off x="8275833" y="1994273"/>
            <a:ext cx="3038712" cy="71400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Варенцов Александр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8"/>
          </p:nvPr>
        </p:nvSpPr>
        <p:spPr>
          <a:xfrm>
            <a:off x="8256588" y="4521865"/>
            <a:ext cx="2860480" cy="10677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varencov@softbalance.ru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+7 (812) </a:t>
            </a:r>
            <a:r>
              <a:rPr lang="en-US" dirty="0" smtClean="0"/>
              <a:t>32</a:t>
            </a:r>
            <a:r>
              <a:rPr lang="ru-RU" dirty="0" smtClean="0"/>
              <a:t>7</a:t>
            </a:r>
            <a:r>
              <a:rPr lang="en-US" dirty="0" smtClean="0"/>
              <a:t>-</a:t>
            </a:r>
            <a:r>
              <a:rPr lang="ru-RU" dirty="0" smtClean="0"/>
              <a:t>51</a:t>
            </a:r>
            <a:r>
              <a:rPr lang="en-US" dirty="0" smtClean="0"/>
              <a:t>-4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8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336403" y="1471658"/>
            <a:ext cx="1998934" cy="487771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63" name="Текст 62"/>
          <p:cNvSpPr>
            <a:spLocks noGrp="1"/>
          </p:cNvSpPr>
          <p:nvPr>
            <p:ph type="body" sz="quarter" idx="4294967295"/>
          </p:nvPr>
        </p:nvSpPr>
        <p:spPr>
          <a:xfrm>
            <a:off x="336190" y="2185850"/>
            <a:ext cx="10540816" cy="4458790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dirty="0" smtClean="0">
                <a:latin typeface="+mj-lt"/>
              </a:rPr>
              <a:t>Уменьшить пересортицу товара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latin typeface="+mj-lt"/>
              </a:rPr>
              <a:t>Ускорить приёмку товара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latin typeface="+mj-lt"/>
              </a:rPr>
              <a:t>Поддерживать актуальными ценники в торговом зале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latin typeface="+mj-lt"/>
              </a:rPr>
              <a:t>Поддерживать актуальное наличие товара в 1С </a:t>
            </a:r>
            <a:r>
              <a:rPr lang="ru-RU" sz="1800" dirty="0">
                <a:latin typeface="+mj-lt"/>
              </a:rPr>
              <a:t>Розница 2.2</a:t>
            </a:r>
            <a:r>
              <a:rPr lang="ru-RU" sz="18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endParaRPr lang="ru-RU" sz="1800" dirty="0">
              <a:latin typeface="+mj-lt"/>
            </a:endParaRPr>
          </a:p>
          <a:p>
            <a:pPr marL="457200" indent="-457200">
              <a:buAutoNum type="arabicPeriod"/>
            </a:pPr>
            <a:endParaRPr lang="ru-RU" sz="1800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ru-RU" sz="1800" dirty="0">
              <a:latin typeface="+mj-lt"/>
            </a:endParaRP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Дополнительные условия: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+mj-lt"/>
              </a:rPr>
              <a:t>Есть крепкий алкоголь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+mj-lt"/>
              </a:rPr>
              <a:t>Режим работы с 10 до 22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+mj-lt"/>
              </a:rPr>
              <a:t>На складе нет интернета, покрытие </a:t>
            </a:r>
            <a:r>
              <a:rPr lang="en-US" sz="1800" dirty="0" err="1" smtClean="0">
                <a:latin typeface="+mj-lt"/>
              </a:rPr>
              <a:t>WiFi</a:t>
            </a:r>
            <a:r>
              <a:rPr lang="en-US" sz="1800" dirty="0" smtClean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частичное 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4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>
          <a:xfrm>
            <a:off x="334963" y="1354578"/>
            <a:ext cx="11522211" cy="5294812"/>
          </a:xfrm>
        </p:spPr>
        <p:txBody>
          <a:bodyPr/>
          <a:lstStyle/>
          <a:p>
            <a:r>
              <a:rPr lang="ru-RU" dirty="0" smtClean="0"/>
              <a:t>Решение</a:t>
            </a:r>
          </a:p>
          <a:p>
            <a:r>
              <a:rPr lang="en-US" dirty="0">
                <a:solidFill>
                  <a:schemeClr val="accent2"/>
                </a:solidFill>
              </a:rPr>
              <a:t>«Mobile SMARTS: </a:t>
            </a:r>
            <a:r>
              <a:rPr lang="ru-RU" dirty="0">
                <a:solidFill>
                  <a:schemeClr val="accent2"/>
                </a:solidFill>
              </a:rPr>
              <a:t>Магазин 15</a:t>
            </a:r>
            <a:r>
              <a:rPr lang="ru-RU" dirty="0" smtClean="0">
                <a:solidFill>
                  <a:schemeClr val="accent2"/>
                </a:solidFill>
              </a:rPr>
              <a:t>» </a:t>
            </a:r>
            <a:r>
              <a:rPr lang="ru-RU" dirty="0">
                <a:solidFill>
                  <a:schemeClr val="accent2"/>
                </a:solidFill>
              </a:rPr>
              <a:t>Полный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r>
              <a:rPr lang="ru-RU" sz="1800" b="0" dirty="0"/>
              <a:t>«Магазин 15» — </a:t>
            </a:r>
            <a:r>
              <a:rPr lang="ru-RU" sz="1800" b="0" dirty="0" smtClean="0"/>
              <a:t>это </a:t>
            </a:r>
            <a:r>
              <a:rPr lang="ru-RU" sz="1800" b="0" dirty="0"/>
              <a:t>программное обеспечение которое </a:t>
            </a:r>
            <a:r>
              <a:rPr lang="ru-RU" sz="1800" b="0" dirty="0" smtClean="0"/>
              <a:t>устанавливается </a:t>
            </a:r>
            <a:r>
              <a:rPr lang="ru-RU" sz="1800" b="0" dirty="0"/>
              <a:t>на терминал сбора </a:t>
            </a:r>
            <a:r>
              <a:rPr lang="ru-RU" sz="1800" b="0" dirty="0" smtClean="0"/>
              <a:t>данных (ТСД</a:t>
            </a:r>
            <a:r>
              <a:rPr lang="ru-RU" sz="1800" b="0" dirty="0"/>
              <a:t>), </a:t>
            </a:r>
            <a:r>
              <a:rPr lang="ru-RU" sz="1800" b="0" dirty="0" smtClean="0"/>
              <a:t>подключаясь </a:t>
            </a:r>
            <a:r>
              <a:rPr lang="ru-RU" sz="1800" b="0" dirty="0"/>
              <a:t>к </a:t>
            </a:r>
            <a:r>
              <a:rPr lang="ru-RU" sz="1800" b="0" dirty="0" err="1" smtClean="0"/>
              <a:t>товароучётной</a:t>
            </a:r>
            <a:r>
              <a:rPr lang="ru-RU" sz="1800" b="0" dirty="0" smtClean="0"/>
              <a:t> </a:t>
            </a:r>
            <a:r>
              <a:rPr lang="ru-RU" sz="1800" b="0" dirty="0"/>
              <a:t>системе </a:t>
            </a:r>
            <a:r>
              <a:rPr lang="ru-RU" sz="1800" b="0" dirty="0" smtClean="0"/>
              <a:t>магазина.</a:t>
            </a:r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b="0" dirty="0" smtClean="0"/>
              <a:t>Основная цель программы </a:t>
            </a:r>
            <a:r>
              <a:rPr lang="ru-RU" sz="1800" b="0" dirty="0"/>
              <a:t>— </a:t>
            </a:r>
            <a:r>
              <a:rPr lang="ru-RU" sz="1800" b="0" dirty="0" smtClean="0"/>
              <a:t>оптимизировать действия </a:t>
            </a:r>
            <a:r>
              <a:rPr lang="ru-RU" sz="1800" b="0" dirty="0"/>
              <a:t>линейного персонала, а также </a:t>
            </a:r>
            <a:r>
              <a:rPr lang="ru-RU" sz="1800" b="0" dirty="0" smtClean="0"/>
              <a:t>исключить вероятность ошибок </a:t>
            </a:r>
            <a:r>
              <a:rPr lang="ru-RU" sz="1800" b="0" dirty="0"/>
              <a:t>при работе, </a:t>
            </a:r>
            <a:r>
              <a:rPr lang="ru-RU" sz="1800" b="0" dirty="0" smtClean="0"/>
              <a:t>обусловленных </a:t>
            </a:r>
            <a:r>
              <a:rPr lang="ru-RU" sz="1800" b="0" dirty="0"/>
              <a:t>человеческим фактором.</a:t>
            </a:r>
          </a:p>
        </p:txBody>
      </p:sp>
    </p:spTree>
    <p:extLst>
      <p:ext uri="{BB962C8B-B14F-4D97-AF65-F5344CB8AC3E}">
        <p14:creationId xmlns:p14="http://schemas.microsoft.com/office/powerpoint/2010/main" val="1811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>
          <a:xfrm>
            <a:off x="334963" y="1454331"/>
            <a:ext cx="11522211" cy="5294812"/>
          </a:xfrm>
        </p:spPr>
        <p:txBody>
          <a:bodyPr/>
          <a:lstStyle/>
          <a:p>
            <a:r>
              <a:rPr lang="ru-RU" dirty="0" smtClean="0"/>
              <a:t>Решение</a:t>
            </a:r>
          </a:p>
          <a:p>
            <a:r>
              <a:rPr lang="en-US" dirty="0">
                <a:solidFill>
                  <a:schemeClr val="accent2"/>
                </a:solidFill>
              </a:rPr>
              <a:t>«Mobile SMARTS: </a:t>
            </a:r>
            <a:r>
              <a:rPr lang="ru-RU" dirty="0">
                <a:solidFill>
                  <a:schemeClr val="accent2"/>
                </a:solidFill>
              </a:rPr>
              <a:t>Магазин 15</a:t>
            </a:r>
            <a:r>
              <a:rPr lang="ru-RU" dirty="0" smtClean="0">
                <a:solidFill>
                  <a:schemeClr val="accent2"/>
                </a:solidFill>
              </a:rPr>
              <a:t>» </a:t>
            </a:r>
            <a:r>
              <a:rPr lang="ru-RU" dirty="0">
                <a:solidFill>
                  <a:schemeClr val="accent2"/>
                </a:solidFill>
              </a:rPr>
              <a:t>Полный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Закрывает вопросы:</a:t>
            </a:r>
          </a:p>
          <a:p>
            <a:endParaRPr lang="ru-RU" dirty="0" smtClean="0"/>
          </a:p>
          <a:p>
            <a:pPr marL="514350" indent="-514350">
              <a:buAutoNum type="arabicPeriod"/>
            </a:pPr>
            <a:r>
              <a:rPr lang="ru-RU" sz="1800" b="0" dirty="0" smtClean="0"/>
              <a:t>Пересортицы</a:t>
            </a:r>
          </a:p>
          <a:p>
            <a:pPr marL="514350" indent="-514350">
              <a:buAutoNum type="arabicPeriod"/>
            </a:pPr>
            <a:endParaRPr lang="ru-RU" sz="1800" dirty="0" smtClean="0"/>
          </a:p>
          <a:p>
            <a:pPr marL="514350" indent="-514350">
              <a:buAutoNum type="arabicPeriod"/>
            </a:pPr>
            <a:r>
              <a:rPr lang="ru-RU" sz="1800" b="0" dirty="0" smtClean="0"/>
              <a:t>Ускорит и автоматизирует приёмку товара</a:t>
            </a:r>
          </a:p>
          <a:p>
            <a:pPr marL="514350" indent="-514350">
              <a:buAutoNum type="arabicPeriod"/>
            </a:pPr>
            <a:endParaRPr lang="ru-RU" sz="1800" dirty="0" smtClean="0"/>
          </a:p>
          <a:p>
            <a:pPr marL="514350" indent="-514350">
              <a:buAutoNum type="arabicPeriod"/>
            </a:pPr>
            <a:r>
              <a:rPr lang="ru-RU" sz="1800" b="0" dirty="0" smtClean="0"/>
              <a:t>Автоматизирует и ускорит процесс переоценки, возврата, перемещения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0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>
          <a:xfrm>
            <a:off x="334963" y="1454331"/>
            <a:ext cx="11522211" cy="5294812"/>
          </a:xfrm>
        </p:spPr>
        <p:txBody>
          <a:bodyPr/>
          <a:lstStyle/>
          <a:p>
            <a:r>
              <a:rPr lang="ru-RU" dirty="0" smtClean="0"/>
              <a:t>Решение</a:t>
            </a:r>
          </a:p>
          <a:p>
            <a:r>
              <a:rPr lang="en-US" dirty="0">
                <a:solidFill>
                  <a:schemeClr val="accent2"/>
                </a:solidFill>
              </a:rPr>
              <a:t>«Mobile SMARTS: </a:t>
            </a:r>
            <a:r>
              <a:rPr lang="ru-RU" dirty="0">
                <a:solidFill>
                  <a:schemeClr val="accent2"/>
                </a:solidFill>
              </a:rPr>
              <a:t>Магазин 15</a:t>
            </a:r>
            <a:r>
              <a:rPr lang="ru-RU" dirty="0" smtClean="0">
                <a:solidFill>
                  <a:schemeClr val="accent2"/>
                </a:solidFill>
              </a:rPr>
              <a:t>» </a:t>
            </a:r>
            <a:r>
              <a:rPr lang="ru-RU" dirty="0">
                <a:solidFill>
                  <a:schemeClr val="accent2"/>
                </a:solidFill>
              </a:rPr>
              <a:t>Полный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  <a:p>
            <a:r>
              <a:rPr lang="ru-RU" sz="1800" b="0" dirty="0" smtClean="0"/>
              <a:t>5. Интегрируется с учетной системой клиента – 1С Розница 2.2. – тем самым позволит обмениться информацией об остатках товаров, номенклатуре, осуществлять мобильные операции товарного учета (инвентаризация, возврат, перемещение)</a:t>
            </a:r>
          </a:p>
          <a:p>
            <a:endParaRPr lang="ru-RU" sz="1800" dirty="0"/>
          </a:p>
          <a:p>
            <a:r>
              <a:rPr lang="ru-RU" sz="1800" b="0" dirty="0" smtClean="0"/>
              <a:t>6. Закроет вопрос с приемкой, списанием, возвратом алкоголя в ЕГАИС</a:t>
            </a:r>
          </a:p>
          <a:p>
            <a:endParaRPr lang="ru-RU" sz="1800" b="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925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>
          <a:xfrm>
            <a:off x="334963" y="1454331"/>
            <a:ext cx="11522211" cy="5294812"/>
          </a:xfrm>
        </p:spPr>
        <p:txBody>
          <a:bodyPr/>
          <a:lstStyle/>
          <a:p>
            <a:r>
              <a:rPr lang="ru-RU" dirty="0" smtClean="0"/>
              <a:t>Преимущества</a:t>
            </a:r>
          </a:p>
          <a:p>
            <a:r>
              <a:rPr lang="en-US" dirty="0">
                <a:solidFill>
                  <a:schemeClr val="accent2"/>
                </a:solidFill>
              </a:rPr>
              <a:t>«Mobile SMARTS: </a:t>
            </a:r>
            <a:r>
              <a:rPr lang="ru-RU" dirty="0">
                <a:solidFill>
                  <a:schemeClr val="accent2"/>
                </a:solidFill>
              </a:rPr>
              <a:t>Магазин 15</a:t>
            </a:r>
            <a:r>
              <a:rPr lang="ru-RU" dirty="0" smtClean="0">
                <a:solidFill>
                  <a:schemeClr val="accent2"/>
                </a:solidFill>
              </a:rPr>
              <a:t>» </a:t>
            </a:r>
            <a:r>
              <a:rPr lang="ru-RU" dirty="0">
                <a:solidFill>
                  <a:schemeClr val="accent2"/>
                </a:solidFill>
              </a:rPr>
              <a:t>Полный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  <a:p>
            <a:r>
              <a:rPr lang="ru-RU" sz="1800" b="0" dirty="0"/>
              <a:t>«Магазин 15» — сразу готов к работе! Программа разработана на современной, </a:t>
            </a:r>
            <a:r>
              <a:rPr lang="ru-RU" sz="1800" b="0" dirty="0" smtClean="0"/>
              <a:t>мобильной </a:t>
            </a:r>
            <a:r>
              <a:rPr lang="ru-RU" sz="1800" b="0" dirty="0"/>
              <a:t>платформе </a:t>
            </a:r>
            <a:r>
              <a:rPr lang="ru-RU" sz="1800" b="0" dirty="0" err="1"/>
              <a:t>Mobile</a:t>
            </a:r>
            <a:r>
              <a:rPr lang="ru-RU" sz="1800" b="0" dirty="0"/>
              <a:t> SMARTS </a:t>
            </a:r>
            <a:endParaRPr lang="ru-RU" sz="1800" b="0" dirty="0" smtClean="0"/>
          </a:p>
          <a:p>
            <a:endParaRPr lang="ru-RU" sz="1800" b="0" dirty="0" smtClean="0"/>
          </a:p>
          <a:p>
            <a:r>
              <a:rPr lang="ru-RU" sz="1800" b="0" dirty="0" smtClean="0"/>
              <a:t>● Готовая интеграция с </a:t>
            </a:r>
            <a:r>
              <a:rPr lang="ru-RU" sz="1800" b="0" dirty="0"/>
              <a:t>1С </a:t>
            </a:r>
            <a:r>
              <a:rPr lang="ru-RU" sz="1800" b="0" dirty="0" smtClean="0"/>
              <a:t>и учетными системами </a:t>
            </a:r>
          </a:p>
          <a:p>
            <a:r>
              <a:rPr lang="ru-RU" sz="1800" b="0" dirty="0" smtClean="0"/>
              <a:t>● </a:t>
            </a:r>
            <a:r>
              <a:rPr lang="ru-RU" sz="1800" b="0" dirty="0"/>
              <a:t>Онлайн и офлайн работа </a:t>
            </a:r>
            <a:endParaRPr lang="ru-RU" sz="1800" b="0" dirty="0" smtClean="0"/>
          </a:p>
          <a:p>
            <a:r>
              <a:rPr lang="ru-RU" sz="1800" b="0" dirty="0" smtClean="0"/>
              <a:t>● </a:t>
            </a:r>
            <a:r>
              <a:rPr lang="ru-RU" sz="1800" b="0" dirty="0"/>
              <a:t>Средства разработки </a:t>
            </a:r>
            <a:endParaRPr lang="ru-RU" sz="1800" b="0" dirty="0" smtClean="0"/>
          </a:p>
          <a:p>
            <a:r>
              <a:rPr lang="ru-RU" sz="1800" b="0" dirty="0" smtClean="0"/>
              <a:t>● Техническая </a:t>
            </a:r>
            <a:r>
              <a:rPr lang="ru-RU" sz="1800" b="0" dirty="0"/>
              <a:t>поддержка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7643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>
          <a:xfrm>
            <a:off x="334963" y="1454331"/>
            <a:ext cx="11522211" cy="5294812"/>
          </a:xfrm>
        </p:spPr>
        <p:txBody>
          <a:bodyPr/>
          <a:lstStyle/>
          <a:p>
            <a:r>
              <a:rPr lang="ru-RU" dirty="0" smtClean="0"/>
              <a:t>Преимущества</a:t>
            </a:r>
          </a:p>
          <a:p>
            <a:r>
              <a:rPr lang="en-US" dirty="0">
                <a:solidFill>
                  <a:schemeClr val="accent2"/>
                </a:solidFill>
              </a:rPr>
              <a:t>«Mobile SMARTS: </a:t>
            </a:r>
            <a:r>
              <a:rPr lang="ru-RU" dirty="0">
                <a:solidFill>
                  <a:schemeClr val="accent2"/>
                </a:solidFill>
              </a:rPr>
              <a:t>Магазин 15</a:t>
            </a:r>
            <a:r>
              <a:rPr lang="ru-RU" dirty="0" smtClean="0">
                <a:solidFill>
                  <a:schemeClr val="accent2"/>
                </a:solidFill>
              </a:rPr>
              <a:t>» Полный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sz="2000" b="0" dirty="0" smtClean="0"/>
              <a:t>● Быстрая автоматизация всех рабочих операций</a:t>
            </a:r>
          </a:p>
          <a:p>
            <a:endParaRPr lang="ru-RU" sz="2000" b="0" dirty="0" smtClean="0"/>
          </a:p>
          <a:p>
            <a:r>
              <a:rPr lang="ru-RU" sz="2000" b="0" dirty="0" smtClean="0"/>
              <a:t>● Оптимизация действий персонала</a:t>
            </a:r>
          </a:p>
          <a:p>
            <a:endParaRPr lang="ru-RU" sz="2000" b="0" dirty="0"/>
          </a:p>
          <a:p>
            <a:r>
              <a:rPr lang="ru-RU" sz="2000" b="0" dirty="0" smtClean="0"/>
              <a:t>● Исключение вероятных ошибок</a:t>
            </a:r>
          </a:p>
          <a:p>
            <a:endParaRPr lang="ru-RU" sz="2000" b="0" dirty="0"/>
          </a:p>
          <a:p>
            <a:endParaRPr lang="ru-RU" sz="2000" b="0" dirty="0" smtClean="0"/>
          </a:p>
          <a:p>
            <a:endParaRPr lang="ru-RU" sz="2000" b="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53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7"/>
          </p:nvPr>
        </p:nvSpPr>
        <p:spPr>
          <a:xfrm>
            <a:off x="334963" y="1454331"/>
            <a:ext cx="11522211" cy="5294812"/>
          </a:xfrm>
        </p:spPr>
        <p:txBody>
          <a:bodyPr/>
          <a:lstStyle/>
          <a:p>
            <a:r>
              <a:rPr lang="ru-RU" dirty="0" smtClean="0"/>
              <a:t>Преимущества</a:t>
            </a:r>
          </a:p>
          <a:p>
            <a:r>
              <a:rPr lang="en-US" dirty="0">
                <a:solidFill>
                  <a:schemeClr val="accent2"/>
                </a:solidFill>
              </a:rPr>
              <a:t>«Mobile SMARTS: </a:t>
            </a:r>
            <a:r>
              <a:rPr lang="ru-RU" dirty="0">
                <a:solidFill>
                  <a:schemeClr val="accent2"/>
                </a:solidFill>
              </a:rPr>
              <a:t>Магазин 15</a:t>
            </a:r>
            <a:r>
              <a:rPr lang="ru-RU" dirty="0" smtClean="0">
                <a:solidFill>
                  <a:schemeClr val="accent2"/>
                </a:solidFill>
              </a:rPr>
              <a:t>» Полный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sz="2000" b="0" dirty="0" smtClean="0"/>
              <a:t>● Быстрая автоматизация всех рабочих операций</a:t>
            </a:r>
          </a:p>
          <a:p>
            <a:endParaRPr lang="ru-RU" sz="2000" b="0" dirty="0" smtClean="0"/>
          </a:p>
          <a:p>
            <a:r>
              <a:rPr lang="ru-RU" sz="2000" b="0" dirty="0" smtClean="0"/>
              <a:t>● Оптимизация действий персонала</a:t>
            </a:r>
          </a:p>
          <a:p>
            <a:endParaRPr lang="ru-RU" sz="2000" b="0" dirty="0"/>
          </a:p>
          <a:p>
            <a:r>
              <a:rPr lang="ru-RU" sz="2000" b="0" dirty="0" smtClean="0"/>
              <a:t>● Исключение вероятных ошибок</a:t>
            </a:r>
          </a:p>
          <a:p>
            <a:endParaRPr lang="ru-RU" sz="2000" b="0" dirty="0"/>
          </a:p>
          <a:p>
            <a:endParaRPr lang="ru-RU" sz="2000" b="0" dirty="0" smtClean="0"/>
          </a:p>
          <a:p>
            <a:endParaRPr lang="ru-RU" sz="2000" b="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97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5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2" name="Текст 5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330</a:t>
            </a:r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12"/>
          </p:nvPr>
        </p:nvSpPr>
        <p:spPr>
          <a:xfrm>
            <a:off x="6150708" y="2458885"/>
            <a:ext cx="2352430" cy="970115"/>
          </a:xfrm>
        </p:spPr>
        <p:txBody>
          <a:bodyPr/>
          <a:lstStyle/>
          <a:p>
            <a:r>
              <a:rPr lang="ru-RU" dirty="0" smtClean="0"/>
              <a:t>10 000+</a:t>
            </a:r>
            <a:endParaRPr lang="ru-RU" dirty="0"/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13"/>
          </p:nvPr>
        </p:nvSpPr>
        <p:spPr>
          <a:xfrm>
            <a:off x="9309419" y="2458886"/>
            <a:ext cx="2249535" cy="901730"/>
          </a:xfrm>
        </p:spPr>
        <p:txBody>
          <a:bodyPr/>
          <a:lstStyle/>
          <a:p>
            <a:r>
              <a:rPr lang="ru-RU" dirty="0" smtClean="0"/>
              <a:t>22 000+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3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фтБаланс">
      <a:dk1>
        <a:srgbClr val="013163"/>
      </a:dk1>
      <a:lt1>
        <a:srgbClr val="FFFFFF"/>
      </a:lt1>
      <a:dk2>
        <a:srgbClr val="0E75BE"/>
      </a:dk2>
      <a:lt2>
        <a:srgbClr val="F0F1F5"/>
      </a:lt2>
      <a:accent1>
        <a:srgbClr val="0E75BE"/>
      </a:accent1>
      <a:accent2>
        <a:srgbClr val="EC1D23"/>
      </a:accent2>
      <a:accent3>
        <a:srgbClr val="F0F1F5"/>
      </a:accent3>
      <a:accent4>
        <a:srgbClr val="5B9AD5"/>
      </a:accent4>
      <a:accent5>
        <a:srgbClr val="013163"/>
      </a:accent5>
      <a:accent6>
        <a:srgbClr val="F0F1F5"/>
      </a:accent6>
      <a:hlink>
        <a:srgbClr val="013163"/>
      </a:hlink>
      <a:folHlink>
        <a:srgbClr val="0E75BE"/>
      </a:folHlink>
    </a:clrScheme>
    <a:fontScheme name="Presentation SB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офтБалансбло_шаблон" id="{1EDBC166-912E-A249-8B8E-C042751D601A}" vid="{6E412F95-09A3-8940-A78C-B487CE6960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СофтБалансблон_шаблон</Template>
  <TotalTime>26148</TotalTime>
  <Words>319</Words>
  <Application>Microsoft Office PowerPoint</Application>
  <PresentationFormat>Широкоэкранный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Roboto Light</vt:lpstr>
      <vt:lpstr>Roboto Light</vt:lpstr>
      <vt:lpstr>Tahoma</vt:lpstr>
      <vt:lpstr>Segoe UI</vt:lpstr>
      <vt:lpstr>Roboto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sb-vnedr.ru;СофтБаланс</dc:creator>
  <cp:keywords/>
  <dc:description/>
  <cp:lastModifiedBy>Варенцов Александр</cp:lastModifiedBy>
  <cp:revision>798</cp:revision>
  <cp:lastPrinted>2019-09-23T09:03:42Z</cp:lastPrinted>
  <dcterms:created xsi:type="dcterms:W3CDTF">2019-10-17T14:24:11Z</dcterms:created>
  <dcterms:modified xsi:type="dcterms:W3CDTF">2021-02-17T13:49:03Z</dcterms:modified>
  <cp:category/>
</cp:coreProperties>
</file>