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7" r:id="rId5"/>
    <p:sldId id="285" r:id="rId6"/>
    <p:sldId id="271" r:id="rId7"/>
    <p:sldId id="258" r:id="rId8"/>
    <p:sldId id="273" r:id="rId9"/>
    <p:sldId id="274" r:id="rId10"/>
    <p:sldId id="276" r:id="rId11"/>
    <p:sldId id="264" r:id="rId12"/>
    <p:sldId id="265" r:id="rId13"/>
    <p:sldId id="279" r:id="rId14"/>
    <p:sldId id="28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WH15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2891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mobile-smarts/WH15/?filter_license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ic.r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hardware/mdc/atol/smart-pr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https://www.cleverence.ru/upload/iblock/7f5/7f5a000aa9a20bc2cf8030a3dd2940ad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38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69102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5074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u="sng" dirty="0">
                <a:hlinkClick r:id="rId2"/>
              </a:rPr>
              <a:t>Mobile SMARTS: Магазин 15 </a:t>
            </a:r>
            <a:endParaRPr lang="ru-RU" sz="4800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31C165-2112-4133-8E2D-9853F537CC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7811"/>
          <a:stretch>
            <a:fillRect/>
          </a:stretch>
        </p:blipFill>
        <p:spPr>
          <a:xfrm>
            <a:off x="2954338" y="1744663"/>
            <a:ext cx="5877580" cy="2789629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Программное обеспечение для мобильных устройств со встроенным сканером </a:t>
            </a:r>
            <a:r>
              <a:rPr lang="ru-RU" dirty="0" err="1">
                <a:solidFill>
                  <a:schemeClr val="tx1"/>
                </a:solidFill>
              </a:rPr>
              <a:t>штрихкодов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93030" y="244764"/>
            <a:ext cx="2536825" cy="44577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610197" y="813645"/>
            <a:ext cx="6882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Комплексное оснащение предприятий торговли и общественного питания.</a:t>
            </a:r>
          </a:p>
          <a:p>
            <a:r>
              <a:rPr lang="ru-RU" sz="1400" dirty="0"/>
              <a:t>Торговое оборудование, системы безопасности, автоматизация учёта. </a:t>
            </a:r>
          </a:p>
          <a:p>
            <a:r>
              <a:rPr lang="ru-RU" sz="1400" b="1" dirty="0"/>
              <a:t>г</a:t>
            </a:r>
            <a:r>
              <a:rPr lang="ru-RU" sz="1400" b="1" dirty="0" smtClean="0"/>
              <a:t>. Краснодар, </a:t>
            </a:r>
            <a:r>
              <a:rPr lang="ru-RU" sz="1400" b="1" dirty="0" err="1" smtClean="0"/>
              <a:t>ул.Красных</a:t>
            </a:r>
            <a:r>
              <a:rPr lang="ru-RU" sz="1400" b="1" dirty="0" smtClean="0"/>
              <a:t> Партизан 180, </a:t>
            </a:r>
            <a:r>
              <a:rPr lang="ru-RU" sz="1400" b="1" dirty="0"/>
              <a:t>оф. </a:t>
            </a:r>
            <a:r>
              <a:rPr lang="ru-RU" sz="1400" b="1" dirty="0" smtClean="0"/>
              <a:t>202</a:t>
            </a:r>
            <a:r>
              <a:rPr lang="ru-RU" sz="1400" b="1" dirty="0" smtClean="0"/>
              <a:t>. </a:t>
            </a:r>
            <a:r>
              <a:rPr lang="ru-RU" sz="1400" b="1" dirty="0"/>
              <a:t>тел.: </a:t>
            </a:r>
            <a:r>
              <a:rPr lang="ru-RU" sz="1400" b="1" dirty="0" smtClean="0"/>
              <a:t>8-861-991-40-40 </a:t>
            </a:r>
            <a:endParaRPr lang="ru-RU" sz="1400" dirty="0"/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 </a:t>
            </a:r>
            <a:r>
              <a:rPr lang="en-US" sz="1400" b="1" dirty="0" err="1" smtClean="0"/>
              <a:t>krasnodar</a:t>
            </a:r>
            <a:r>
              <a:rPr lang="ru-RU" sz="1400" b="1" dirty="0" smtClean="0"/>
              <a:t>@denvic.ru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Подбор заказа</a:t>
            </a:r>
            <a:r>
              <a:rPr lang="ru-RU" dirty="0"/>
              <a:t> </a:t>
            </a:r>
          </a:p>
          <a:p>
            <a:pPr algn="ctr"/>
            <a:endParaRPr lang="ru-RU" dirty="0"/>
          </a:p>
          <a:p>
            <a:pPr algn="just" fontAlgn="ctr"/>
            <a:r>
              <a:rPr lang="ru-RU" dirty="0"/>
              <a:t>	Документ «Подбор заказа» включает в себя необходимые наименования товаров, их количество, и передается дальше по технологической цепочке. </a:t>
            </a:r>
          </a:p>
          <a:p>
            <a:pPr algn="just" fontAlgn="ctr"/>
            <a:r>
              <a:rPr lang="ru-RU" dirty="0"/>
              <a:t>	Основные достоинства автоматизации данной операции - сокращение затрачиваемого времени, уменьшение количества ошибок, связанным с человеческим фактором.</a:t>
            </a:r>
          </a:p>
          <a:p>
            <a:pPr algn="just" fontAlgn="ctr"/>
            <a:endParaRPr lang="ru-RU" dirty="0"/>
          </a:p>
          <a:p>
            <a:pPr algn="ctr" fontAlgn="ctr"/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https://www.cleverence.ru/software/functions/28914/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854" y="994611"/>
            <a:ext cx="7056095" cy="484423"/>
          </a:xfrm>
        </p:spPr>
        <p:txBody>
          <a:bodyPr/>
          <a:lstStyle/>
          <a:p>
            <a:r>
              <a:rPr lang="ru-RU" sz="2400" dirty="0"/>
              <a:t>Совместимое программное обеспечение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4" y="1781345"/>
            <a:ext cx="8615257" cy="26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75" y="176269"/>
            <a:ext cx="6958741" cy="1644141"/>
          </a:xfrm>
        </p:spPr>
        <p:txBody>
          <a:bodyPr/>
          <a:lstStyle/>
          <a:p>
            <a:r>
              <a:rPr lang="ru-RU" sz="4800" dirty="0"/>
              <a:t>Варианты и стоимость  основных лицензий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84" y="1740715"/>
            <a:ext cx="8732940" cy="453697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«Mobile SMARTS: Склад 15» есть:</a:t>
            </a:r>
            <a:endParaRPr lang="ru-RU" dirty="0"/>
          </a:p>
          <a:p>
            <a:r>
              <a:rPr lang="ru-RU" dirty="0"/>
              <a:t>- 4 уровня лицензии: Минимум, Базовый, Расширенный, Полный</a:t>
            </a:r>
          </a:p>
          <a:p>
            <a:r>
              <a:rPr lang="ru-RU" dirty="0"/>
              <a:t>- Лицензии, «привязанные» к типу </a:t>
            </a:r>
            <a:r>
              <a:rPr lang="ru-RU" dirty="0" err="1"/>
              <a:t>бэк</a:t>
            </a:r>
            <a:r>
              <a:rPr lang="ru-RU" dirty="0"/>
              <a:t>-офиса</a:t>
            </a:r>
          </a:p>
          <a:p>
            <a:r>
              <a:rPr lang="ru-RU" dirty="0"/>
              <a:t>- Платная подписка на обновления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Сравнение функционала лицензии: </a:t>
            </a:r>
            <a:r>
              <a:rPr lang="en-US" dirty="0">
                <a:hlinkClick r:id="rId2"/>
              </a:rPr>
              <a:t>https://www.cleverence.ru/software/mobile-smarts/WH15/?filter_license=1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93" y="3141457"/>
            <a:ext cx="7892731" cy="22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63" y="1030949"/>
            <a:ext cx="8395855" cy="1029855"/>
          </a:xfrm>
        </p:spPr>
        <p:txBody>
          <a:bodyPr/>
          <a:lstStyle/>
          <a:p>
            <a:r>
              <a:rPr lang="ru-RU" sz="4800" dirty="0"/>
              <a:t>Преимущества </a:t>
            </a:r>
            <a:r>
              <a:rPr lang="en-US" sz="4800" dirty="0"/>
              <a:t>«Mobile SMARTS: </a:t>
            </a:r>
            <a:r>
              <a:rPr lang="ru-RU" sz="4800" dirty="0"/>
              <a:t>Магазин 15»?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568" y="2060804"/>
            <a:ext cx="8139151" cy="4021341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Мобильное ПО для автоматизации работы магазина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Подходит для любого типа магазина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Одинаково работает на любых ТСД с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основные операции по приёму товара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Решает задачи поштучного учета (ЕГАИС и т.д.)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Любой тип обмена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кабель/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3G,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онлайн/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оффлайн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доработок.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u="sng" dirty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95" y="902613"/>
            <a:ext cx="7443505" cy="1029855"/>
          </a:xfrm>
        </p:spPr>
        <p:txBody>
          <a:bodyPr/>
          <a:lstStyle/>
          <a:p>
            <a:r>
              <a:rPr lang="ru-RU" sz="4800" dirty="0"/>
              <a:t>Услуги по внедрению и адаптации решения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97" y="2626436"/>
            <a:ext cx="8349899" cy="22664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- Удаленная установка дистрибутива с сайта на ПК</a:t>
            </a:r>
          </a:p>
          <a:p>
            <a:pPr algn="just"/>
            <a:r>
              <a:rPr lang="ru-RU" sz="2400" dirty="0"/>
              <a:t>- Установка программы на ТСД</a:t>
            </a:r>
          </a:p>
          <a:p>
            <a:pPr algn="just"/>
            <a:r>
              <a:rPr lang="ru-RU" sz="2400" dirty="0"/>
              <a:t>- Подключение базы к </a:t>
            </a:r>
            <a:r>
              <a:rPr lang="ru-RU" sz="2400" dirty="0" err="1"/>
              <a:t>товароучетной</a:t>
            </a:r>
            <a:r>
              <a:rPr lang="ru-RU" sz="2400" dirty="0"/>
              <a:t> программе</a:t>
            </a:r>
          </a:p>
          <a:p>
            <a:pPr algn="just"/>
            <a:r>
              <a:rPr lang="ru-RU" sz="2400" dirty="0"/>
              <a:t>- Выгрузка номенклатуры на сервер/ТСД.</a:t>
            </a:r>
          </a:p>
          <a:p>
            <a:pPr algn="just"/>
            <a:r>
              <a:rPr lang="ru-RU" sz="2400" dirty="0"/>
              <a:t>- Обучение пользователей</a:t>
            </a:r>
            <a:endParaRPr lang="en-US" sz="2400" dirty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6" y="1531456"/>
            <a:ext cx="7294019" cy="189797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22923" y="4031501"/>
            <a:ext cx="491019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отдела продаж компании ДЕНВИК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ул.Красных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Партизан, 180, оф.202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+7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928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331 08 65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 +7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861 991 40 40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vaychus@denvic.ru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www.denvic.ru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021" y="2557778"/>
            <a:ext cx="6952497" cy="2655906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которое:</a:t>
            </a:r>
          </a:p>
          <a:p>
            <a:r>
              <a:rPr lang="ru-RU" dirty="0"/>
              <a:t>- Позволяет быстро автоматизировать, оптимизировать рабочие места и бизнес-процессы по учету товара в магазине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Позволяет мобильному оборудованию (ТСД или смартфону) полностью раскрыть свой потенциал 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Закрывает собой все потребности по мобильной автоматизации магазина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66740" y="253677"/>
            <a:ext cx="7766936" cy="1646302"/>
          </a:xfrm>
        </p:spPr>
        <p:txBody>
          <a:bodyPr/>
          <a:lstStyle/>
          <a:p>
            <a:r>
              <a:rPr lang="ru-RU" sz="4800" dirty="0"/>
              <a:t>Для чего?</a:t>
            </a:r>
          </a:p>
        </p:txBody>
      </p:sp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673" y="2847070"/>
            <a:ext cx="7500845" cy="2445366"/>
          </a:xfrm>
        </p:spPr>
        <p:txBody>
          <a:bodyPr>
            <a:normAutofit/>
          </a:bodyPr>
          <a:lstStyle/>
          <a:p>
            <a:r>
              <a:rPr lang="ru-RU" dirty="0"/>
              <a:t>- Терминал сбора данных</a:t>
            </a:r>
          </a:p>
          <a:p>
            <a:r>
              <a:rPr lang="ru-RU" dirty="0"/>
              <a:t>- Программное обеспечение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Услуги по внедрению и адаптации решения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Обучение персонала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45673" y="1949779"/>
            <a:ext cx="6621549" cy="720665"/>
          </a:xfrm>
        </p:spPr>
        <p:txBody>
          <a:bodyPr/>
          <a:lstStyle/>
          <a:p>
            <a:pPr algn="ctr"/>
            <a:r>
              <a:rPr lang="ru-RU" sz="4800" dirty="0"/>
              <a:t>Состав предлагаемого комплекта</a:t>
            </a:r>
          </a:p>
        </p:txBody>
      </p:sp>
    </p:spTree>
    <p:extLst>
      <p:ext uri="{BB962C8B-B14F-4D97-AF65-F5344CB8AC3E}">
        <p14:creationId xmlns:p14="http://schemas.microsoft.com/office/powerpoint/2010/main" val="290139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731" y="224379"/>
            <a:ext cx="8096596" cy="820595"/>
          </a:xfrm>
        </p:spPr>
        <p:txBody>
          <a:bodyPr/>
          <a:lstStyle/>
          <a:p>
            <a:pPr algn="ctr"/>
            <a:r>
              <a:rPr lang="ru-RU" sz="4800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477" y="1044974"/>
            <a:ext cx="7183927" cy="5361709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для реализации нашего решения терминал сбора данных АТОЛ </a:t>
            </a:r>
            <a:r>
              <a:rPr lang="en-US" dirty="0" err="1"/>
              <a:t>Smart.Pro</a:t>
            </a:r>
            <a:r>
              <a:rPr lang="en-US" dirty="0"/>
              <a:t> </a:t>
            </a:r>
            <a:r>
              <a:rPr lang="ru-RU" dirty="0"/>
              <a:t>со следующими характеристиками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 на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https://www.cleverence.ru/hardware/mdc/atol/smart-pro/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417123-391E-45E7-9A12-5A0652FF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54239"/>
              </p:ext>
            </p:extLst>
          </p:nvPr>
        </p:nvGraphicFramePr>
        <p:xfrm>
          <a:off x="2220919" y="1725578"/>
          <a:ext cx="6926408" cy="4000500"/>
        </p:xfrm>
        <a:graphic>
          <a:graphicData uri="http://schemas.openxmlformats.org/drawingml/2006/table">
            <a:tbl>
              <a:tblPr/>
              <a:tblGrid>
                <a:gridCol w="1892691">
                  <a:extLst>
                    <a:ext uri="{9D8B030D-6E8A-4147-A177-3AD203B41FA5}">
                      <a16:colId xmlns:a16="http://schemas.microsoft.com/office/drawing/2014/main" val="3820401275"/>
                    </a:ext>
                  </a:extLst>
                </a:gridCol>
                <a:gridCol w="5033717">
                  <a:extLst>
                    <a:ext uri="{9D8B030D-6E8A-4147-A177-3AD203B41FA5}">
                      <a16:colId xmlns:a16="http://schemas.microsoft.com/office/drawing/2014/main" val="1201268061"/>
                    </a:ext>
                  </a:extLst>
                </a:gridCol>
              </a:tblGrid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solidFill>
                            <a:srgbClr val="6A6A6A"/>
                          </a:solidFill>
                          <a:effectLst/>
                        </a:rPr>
                        <a:t>Wi-Fi: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Да , 802 </a:t>
                      </a: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a/b/g/n/ac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108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solidFill>
                            <a:srgbClr val="6A6A6A"/>
                          </a:solidFill>
                          <a:effectLst/>
                        </a:rPr>
                        <a:t>Bluetooth: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Да , 4.1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726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Рабочая температура: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от -20 °C до +50 °C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68003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Экран: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Цветной, </a:t>
                      </a:r>
                      <a:r>
                        <a:rPr lang="ru-RU" sz="1000" dirty="0" err="1">
                          <a:solidFill>
                            <a:srgbClr val="111111"/>
                          </a:solidFill>
                          <a:effectLst/>
                        </a:rPr>
                        <a:t>тачскрин</a:t>
                      </a:r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, Сенсорный емкостной, (</a:t>
                      </a:r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</a:rPr>
                        <a:t>WVGA 480*854), Gorilla Corning Glass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0003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Операционная система: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</a:rPr>
                        <a:t>Android 9.0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9842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6A6A6A"/>
                          </a:solidFill>
                          <a:effectLst/>
                        </a:rPr>
                        <a:t>CPU: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MediaTek MT6762, 8 </a:t>
                      </a: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ядер, 2.2 ГГц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07754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Аккумулятор: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6000 мАч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60824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Клавиатура: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QWERTY, 5 </a:t>
                      </a: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клавиш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65763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Сканер: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Имиджер (фотосканер), 1</a:t>
                      </a: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</a:rPr>
                        <a:t>D, 2D , Zebra SE4750SR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3509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6A6A6A"/>
                          </a:solidFill>
                          <a:effectLst/>
                        </a:rPr>
                        <a:t>RAM: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3 ГБ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66349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solidFill>
                            <a:srgbClr val="6A6A6A"/>
                          </a:solidFill>
                          <a:effectLst/>
                        </a:rPr>
                        <a:t>ROM: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32 ГБ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42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Диагональ экрана, дюймы: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4,5"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777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solidFill>
                            <a:srgbClr val="6A6A6A"/>
                          </a:solidFill>
                          <a:effectLst/>
                        </a:rPr>
                        <a:t>Ударопрочность</a:t>
                      </a:r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</a:rPr>
                        <a:t>Падения с высоты до 1,8 метра на бетонный пол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419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6A6A6A"/>
                          </a:solidFill>
                          <a:effectLst/>
                        </a:rPr>
                        <a:t>Класс защиты: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</a:rPr>
                        <a:t>IP67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6790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6A6A6A"/>
                          </a:solidFill>
                          <a:effectLst/>
                        </a:rPr>
                        <a:t>Вес: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111111"/>
                          </a:solidFill>
                          <a:effectLst/>
                        </a:rPr>
                        <a:t>375 г.</a:t>
                      </a:r>
                    </a:p>
                  </a:txBody>
                  <a:tcPr marL="95250" marR="952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2475"/>
                  </a:ext>
                </a:extLst>
              </a:tr>
            </a:tbl>
          </a:graphicData>
        </a:graphic>
      </p:graphicFrame>
      <p:pic>
        <p:nvPicPr>
          <p:cNvPr id="1026" name="Picture 2" descr="Терминал сбора данных АТОЛ Smart.Pr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r="33932"/>
          <a:stretch>
            <a:fillRect/>
          </a:stretch>
        </p:blipFill>
        <p:spPr bwMode="auto">
          <a:xfrm>
            <a:off x="527246" y="2074056"/>
            <a:ext cx="1568643" cy="31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снимок экрана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1B587D22-E0F2-4266-A969-34922BEC9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351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 fontAlgn="ctr"/>
            <a:r>
              <a:rPr lang="ru-RU" sz="2400" b="1" dirty="0"/>
              <a:t>Информация о товаре по </a:t>
            </a:r>
            <a:r>
              <a:rPr lang="ru-RU" sz="2400" b="1" dirty="0" err="1"/>
              <a:t>штрихкоду</a:t>
            </a:r>
            <a:endParaRPr lang="ru-RU" sz="2400" b="1" dirty="0"/>
          </a:p>
          <a:p>
            <a:pPr algn="ctr" fontAlgn="ctr"/>
            <a:endParaRPr lang="ru-RU" b="1" dirty="0"/>
          </a:p>
          <a:p>
            <a:pPr algn="just"/>
            <a:r>
              <a:rPr lang="ru-RU" dirty="0"/>
              <a:t>	Для просмотра детальной информации по номенклатурной позиции, достаточно всего лишь выбрать ее из списка или отсканировать </a:t>
            </a:r>
            <a:r>
              <a:rPr lang="ru-RU" dirty="0" err="1"/>
              <a:t>штрихкод</a:t>
            </a:r>
            <a:r>
              <a:rPr lang="ru-RU" dirty="0"/>
              <a:t> товара.</a:t>
            </a:r>
          </a:p>
          <a:p>
            <a:pPr algn="just"/>
            <a:r>
              <a:rPr lang="ru-RU" dirty="0"/>
              <a:t>	На экране отобразятся те данные, которые были заполнены: наименование товара, артикул, </a:t>
            </a:r>
            <a:r>
              <a:rPr lang="ru-RU" dirty="0" err="1"/>
              <a:t>штрихкод,весовой</a:t>
            </a:r>
            <a:r>
              <a:rPr lang="ru-RU" dirty="0"/>
              <a:t> товар, характеристика товара (размер, цвет, и т.д.), цена единицы товара; наличие товара в магазине (складе) и его количество.</a:t>
            </a:r>
          </a:p>
          <a:p>
            <a:pPr algn="just"/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https://www.cleverence.ru/software/functions/16439/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3705727"/>
          </a:xfrm>
        </p:spPr>
        <p:txBody>
          <a:bodyPr>
            <a:normAutofit lnSpcReduction="10000"/>
          </a:bodyPr>
          <a:lstStyle/>
          <a:p>
            <a:pPr algn="ctr" fontAlgn="ctr"/>
            <a:r>
              <a:rPr lang="ru-RU" sz="2400" b="1" dirty="0"/>
              <a:t>Сбор </a:t>
            </a:r>
            <a:r>
              <a:rPr lang="ru-RU" sz="2400" b="1" dirty="0" err="1"/>
              <a:t>штрихкодов</a:t>
            </a:r>
            <a:endParaRPr lang="ru-RU" sz="2400" b="1" dirty="0"/>
          </a:p>
          <a:p>
            <a:pPr algn="just"/>
            <a:r>
              <a:rPr lang="ru-RU" dirty="0"/>
              <a:t>	Простая операция — сканирование </a:t>
            </a:r>
            <a:r>
              <a:rPr lang="ru-RU" dirty="0" err="1"/>
              <a:t>штрихкодов</a:t>
            </a:r>
            <a:r>
              <a:rPr lang="ru-RU" dirty="0"/>
              <a:t> с вводом количества. Результат можно загрузить в любой документ учетной системы, в котором есть товары и количество</a:t>
            </a:r>
          </a:p>
          <a:p>
            <a:pPr algn="just"/>
            <a:r>
              <a:rPr lang="ru-RU" dirty="0"/>
              <a:t>	Если </a:t>
            </a:r>
            <a:r>
              <a:rPr lang="ru-RU" dirty="0" err="1"/>
              <a:t>штрихкоды</a:t>
            </a:r>
            <a:r>
              <a:rPr lang="ru-RU" dirty="0"/>
              <a:t> в системе еще не заведены, нужно привязывать </a:t>
            </a:r>
            <a:r>
              <a:rPr lang="ru-RU" dirty="0" err="1"/>
              <a:t>штрихкоды</a:t>
            </a:r>
            <a:r>
              <a:rPr lang="ru-RU" dirty="0"/>
              <a:t> к известным товарам прямо во время сканирования. Если карточка товара еще не заведена, всё равно есть возможность сканировать </a:t>
            </a:r>
            <a:r>
              <a:rPr lang="ru-RU" dirty="0" err="1"/>
              <a:t>штрихкод</a:t>
            </a:r>
            <a:r>
              <a:rPr lang="ru-RU" dirty="0"/>
              <a:t> и привязать его к новой заведенной карточке позднее.</a:t>
            </a:r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https://www.cleverence.ru/software/functions/16438/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функциях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2445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Инвентаризация в магазине</a:t>
            </a:r>
          </a:p>
          <a:p>
            <a:pPr algn="just"/>
            <a:r>
              <a:rPr lang="ru-RU" dirty="0"/>
              <a:t>	Инвентаризация - это очень важная операция, которую необходимо проводить регулярно, чтобы всегда поддерживать информацию о товарах в магазине в актуальном состоянии. Инвентаризация поможет избежать недостач товара, связанных с ошибками в учете и воровством среди персонала. Во время инвентаризации проверяется не только количество товара, но и соответствие его нормам качества, хранения и срокам годности. </a:t>
            </a:r>
          </a:p>
          <a:p>
            <a:pPr algn="just"/>
            <a:r>
              <a:rPr lang="ru-RU" dirty="0"/>
              <a:t>	По итогам проведенной операции выявляются излишки, недостачи, а также товары, подлежащие списанию.</a:t>
            </a:r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https://www.cleverence.ru/software/functions/50740</a:t>
            </a:r>
            <a:r>
              <a:rPr lang="ru-RU" dirty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2" y="259081"/>
            <a:ext cx="7982535" cy="615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Подробнее</a:t>
            </a:r>
            <a:r>
              <a:rPr lang="en-US" sz="5400" dirty="0"/>
              <a:t> о </a:t>
            </a:r>
            <a:r>
              <a:rPr lang="en-US" sz="5400" dirty="0" err="1"/>
              <a:t>функциях</a:t>
            </a:r>
            <a:endParaRPr lang="en-US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0423" y="4050833"/>
            <a:ext cx="4410720" cy="2026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50AB3-0C28-4418-93B4-7B3E09884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4997" y="965792"/>
            <a:ext cx="9398151" cy="47919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7" y="5991904"/>
            <a:ext cx="3765692" cy="9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18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461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Аспект</vt:lpstr>
      <vt:lpstr>Mobile SMARTS: Магазин 15 </vt:lpstr>
      <vt:lpstr>Для чего?</vt:lpstr>
      <vt:lpstr>Состав предлагаемого комплекта</vt:lpstr>
      <vt:lpstr>Терминал сбора данных</vt:lpstr>
      <vt:lpstr>Презентация PowerPoint</vt:lpstr>
      <vt:lpstr>Подробнее о функциях</vt:lpstr>
      <vt:lpstr>Подробнее о функциях</vt:lpstr>
      <vt:lpstr>Подробнее о функциях </vt:lpstr>
      <vt:lpstr>Подробнее о функциях</vt:lpstr>
      <vt:lpstr>Подробнее о функциях</vt:lpstr>
      <vt:lpstr>Совместимое программное обеспечение</vt:lpstr>
      <vt:lpstr>Варианты и стоимость  основных лицензий</vt:lpstr>
      <vt:lpstr>Преимущества «Mobile SMARTS: Магазин 15»? </vt:lpstr>
      <vt:lpstr>Услуги по внедрению и адаптации решения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 </dc:title>
  <dc:creator>Владимир А. Скляренко</dc:creator>
  <cp:lastModifiedBy>Дмитрий Александрович Вайчюс</cp:lastModifiedBy>
  <cp:revision>10</cp:revision>
  <dcterms:created xsi:type="dcterms:W3CDTF">2020-12-14T12:53:26Z</dcterms:created>
  <dcterms:modified xsi:type="dcterms:W3CDTF">2021-02-19T08:25:02Z</dcterms:modified>
</cp:coreProperties>
</file>