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4660"/>
  </p:normalViewPr>
  <p:slideViewPr>
    <p:cSldViewPr>
      <p:cViewPr varScale="1">
        <p:scale>
          <a:sx n="69" d="100"/>
          <a:sy n="69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EF1A-75AF-46CC-B660-1A17EF964CE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09A52-1B9F-489B-8AFF-B08E38628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1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09A52-1B9F-489B-8AFF-B08E38628C0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oftware/functions/69022/" TargetMode="External"/><Relationship Id="rId2" Type="http://schemas.openxmlformats.org/officeDocument/2006/relationships/hyperlink" Target="https://www.cleverence.ru/software/functions/6910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leverence.ru/support/83439/" TargetMode="External"/><Relationship Id="rId4" Type="http://schemas.openxmlformats.org/officeDocument/2006/relationships/hyperlink" Target="https://www.cleverence.ru/software/functions/69024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oftware/functions/69096/" TargetMode="External"/><Relationship Id="rId2" Type="http://schemas.openxmlformats.org/officeDocument/2006/relationships/hyperlink" Target="https://www.cleverence.ru/software/functions/6910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leverence.ru/software/functions/69101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everence.ru/support/44197/" TargetMode="External"/><Relationship Id="rId2" Type="http://schemas.openxmlformats.org/officeDocument/2006/relationships/hyperlink" Target="https://www.cleverence.ru/support/20257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everence.ru/KR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www.cleverence.ru/upload/iblock/aa1/aa11c79f36281ccea0e8e9e4cc4b6f7f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5"/>
          <a:stretch/>
        </p:blipFill>
        <p:spPr bwMode="auto">
          <a:xfrm>
            <a:off x="3419872" y="2492896"/>
            <a:ext cx="23812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«Mobile SMARTS: </a:t>
            </a:r>
            <a:r>
              <a:rPr lang="ru-RU" dirty="0" err="1">
                <a:solidFill>
                  <a:srgbClr val="FFC000"/>
                </a:solidFill>
              </a:rPr>
              <a:t>Кировка</a:t>
            </a:r>
            <a:r>
              <a:rPr lang="ru-RU" dirty="0">
                <a:solidFill>
                  <a:srgbClr val="FFC000"/>
                </a:solidFill>
              </a:rPr>
              <a:t>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3" t="20265" r="72223" b="69057"/>
          <a:stretch/>
        </p:blipFill>
        <p:spPr bwMode="auto">
          <a:xfrm>
            <a:off x="11654" y="188640"/>
            <a:ext cx="4982933" cy="1645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user\Desktop\Cleverence-logo-ru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5877272"/>
            <a:ext cx="47625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64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Агрегация, </a:t>
            </a:r>
            <a:r>
              <a:rPr lang="ru-RU" dirty="0" err="1"/>
              <a:t>переагрегация</a:t>
            </a:r>
            <a:r>
              <a:rPr lang="ru-RU" dirty="0"/>
              <a:t>, </a:t>
            </a:r>
            <a:r>
              <a:rPr lang="ru-RU" dirty="0" err="1"/>
              <a:t>разагрегация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Автоматизация упаковки отдельных единиц товара в коробки и коробок в </a:t>
            </a:r>
            <a:r>
              <a:rPr lang="ru-RU" dirty="0" err="1"/>
              <a:t>палету</a:t>
            </a:r>
            <a:r>
              <a:rPr lang="ru-RU" dirty="0"/>
              <a:t> с помощью ТСД.</a:t>
            </a:r>
          </a:p>
          <a:p>
            <a:r>
              <a:rPr lang="ru-RU" dirty="0"/>
              <a:t>Актуальная информация о КМ, коробках и </a:t>
            </a:r>
            <a:r>
              <a:rPr lang="ru-RU" dirty="0" err="1"/>
              <a:t>палетах</a:t>
            </a:r>
            <a:r>
              <a:rPr lang="ru-RU" dirty="0"/>
              <a:t> всегда хранится в базе данных «</a:t>
            </a:r>
            <a:r>
              <a:rPr lang="ru-RU" dirty="0" err="1"/>
              <a:t>Кировки</a:t>
            </a:r>
            <a:r>
              <a:rPr lang="ru-RU" dirty="0"/>
              <a:t>» и обновляется с завершением документа агрегации на ТСД.</a:t>
            </a:r>
          </a:p>
        </p:txBody>
      </p:sp>
    </p:spTree>
    <p:extLst>
      <p:ext uri="{BB962C8B-B14F-4D97-AF65-F5344CB8AC3E}">
        <p14:creationId xmlns:p14="http://schemas.microsoft.com/office/powerpoint/2010/main" val="22124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Упрощённая маркировка остатков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Программа позволяет очень быстро промаркировать остатки по упрощённой схеме, используя любое мобильное устройство на </a:t>
            </a:r>
            <a:r>
              <a:rPr lang="ru-RU" dirty="0" err="1"/>
              <a:t>Android</a:t>
            </a:r>
            <a:r>
              <a:rPr lang="ru-RU" dirty="0" smtClean="0"/>
              <a:t>.</a:t>
            </a:r>
          </a:p>
          <a:p>
            <a:r>
              <a:rPr lang="ru-RU" dirty="0"/>
              <a:t>Используйте мобильный или стационарный принтер. Печатайте сразу и много красивых этикеток. Подтверждайте ввод кодов маркировки в оборот в ГИС МТ в одно касание.</a:t>
            </a:r>
          </a:p>
        </p:txBody>
      </p:sp>
      <p:pic>
        <p:nvPicPr>
          <p:cNvPr id="5122" name="Picture 2" descr="https://termoprint.com.ua/image/cache/catalog/mobilnyj_printer/mx30/full_mx30_1-800x8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12411"/>
            <a:ext cx="1536105" cy="15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m0-tub-ru.yandex.net/i?id=73586af6aec96c7834c2bcd5b508dcfa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312412"/>
            <a:ext cx="1460004" cy="150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9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Отгрузка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Отгружаются только те упаковки, которые ранее были агрегированы. Отгрузка производится путем сканирования кода на транспортной упаковке, без сканирования товара внутри.</a:t>
            </a:r>
          </a:p>
          <a:p>
            <a:r>
              <a:rPr lang="ru-RU" dirty="0"/>
              <a:t>После завершения документа на ТСД, в него автоматически переносится информация о всех отгружаемых КМ, которые содержатся в отсканированных транспортных упаковках.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3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Multilingual product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Интерфейс приложения переведен на английский язык. Это значит, что работа с «</a:t>
            </a:r>
            <a:r>
              <a:rPr lang="ru-RU" dirty="0" err="1"/>
              <a:t>Кировкой</a:t>
            </a:r>
            <a:r>
              <a:rPr lang="ru-RU" dirty="0"/>
              <a:t>» возможна по всему миру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 есть необходимость работать с зарубежным производством или складом, то разумно установить «</a:t>
            </a:r>
            <a:r>
              <a:rPr lang="ru-RU" dirty="0" err="1"/>
              <a:t>Кировку</a:t>
            </a:r>
            <a:r>
              <a:rPr lang="ru-RU" dirty="0"/>
              <a:t>» на ТСД с английским переводом и работать. Это позволит контролировать работника за рубежом, получать информацию о работе онлайн.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Кировку</a:t>
            </a:r>
            <a:r>
              <a:rPr lang="ru-RU" dirty="0"/>
              <a:t>» можно самостоятельно перевести на любой язык, нужный для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23681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</a:t>
            </a:r>
            <a:r>
              <a:rPr lang="ru-RU" dirty="0" smtClean="0"/>
              <a:t>арианты </a:t>
            </a:r>
            <a:r>
              <a:rPr lang="ru-RU" dirty="0"/>
              <a:t>лицензий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334840"/>
              </p:ext>
            </p:extLst>
          </p:nvPr>
        </p:nvGraphicFramePr>
        <p:xfrm>
          <a:off x="395536" y="1124744"/>
          <a:ext cx="8229600" cy="330563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200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Мобильные операции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КЛЕИМ КОДЫ НА </a:t>
                      </a:r>
                      <a:r>
                        <a:rPr lang="ru-RU" sz="1400" b="0" dirty="0" err="1">
                          <a:solidFill>
                            <a:srgbClr val="403A3A"/>
                          </a:solidFill>
                          <a:effectLst/>
                        </a:rPr>
                        <a:t>ОСТАТКИ</a:t>
                      </a:r>
                      <a:r>
                        <a:rPr lang="ru-RU" sz="1400" b="1" dirty="0" err="1">
                          <a:solidFill>
                            <a:srgbClr val="403A3A"/>
                          </a:solidFill>
                          <a:effectLst/>
                        </a:rPr>
                        <a:t>от</a:t>
                      </a:r>
                      <a:r>
                        <a:rPr lang="ru-RU" sz="1400" b="1" dirty="0">
                          <a:solidFill>
                            <a:srgbClr val="403A3A"/>
                          </a:solidFill>
                          <a:effectLst/>
                        </a:rPr>
                        <a:t> 9 945.-.-</a:t>
                      </a: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>
                          <a:solidFill>
                            <a:srgbClr val="403A3A"/>
                          </a:solidFill>
                          <a:effectLst/>
                        </a:rPr>
                        <a:t>КЛЕИМ КОДЫ</a:t>
                      </a:r>
                      <a:r>
                        <a:rPr lang="ru-RU" sz="1400" b="1">
                          <a:solidFill>
                            <a:srgbClr val="403A3A"/>
                          </a:solidFill>
                          <a:effectLst/>
                        </a:rPr>
                        <a:t>от 19 945.-.-</a:t>
                      </a: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>
                          <a:solidFill>
                            <a:srgbClr val="403A3A"/>
                          </a:solidFill>
                          <a:effectLst/>
                        </a:rPr>
                        <a:t>ЗАРУБЕЖНЫЙ СКЛАД</a:t>
                      </a:r>
                      <a:r>
                        <a:rPr lang="ru-RU" sz="1400" b="1">
                          <a:solidFill>
                            <a:srgbClr val="403A3A"/>
                          </a:solidFill>
                          <a:effectLst/>
                        </a:rPr>
                        <a:t>от 66 175.-.-</a:t>
                      </a: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2"/>
                        </a:rPr>
                        <a:t>Заказ и получение КМ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  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3"/>
                        </a:rPr>
                        <a:t>Нанесение КМ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4"/>
                        </a:rPr>
                        <a:t>Ввод КМ в оборот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+/-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8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Агрегация, переагрегация, разагрегация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5"/>
                        </a:rPr>
                        <a:t>Упрощённая маркировка остатков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Отгрузка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10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1845"/>
              </p:ext>
            </p:extLst>
          </p:nvPr>
        </p:nvGraphicFramePr>
        <p:xfrm>
          <a:off x="395536" y="620688"/>
          <a:ext cx="8229600" cy="2019057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Интеграция и обмен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>
                          <a:solidFill>
                            <a:srgbClr val="209DCC"/>
                          </a:solidFill>
                          <a:effectLst/>
                          <a:hlinkClick r:id="rId2"/>
                        </a:rPr>
                        <a:t>Готовый обмен с «Честным знаком»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+/-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+/-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Обмен данными через TXT и Excel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Обмен данными через REST API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75414"/>
              </p:ext>
            </p:extLst>
          </p:nvPr>
        </p:nvGraphicFramePr>
        <p:xfrm>
          <a:off x="395536" y="2996952"/>
          <a:ext cx="8229600" cy="237679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19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Варианты работы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Мобильная печать кодов маркировки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3"/>
                        </a:rPr>
                        <a:t>Маркировка (1-й способ)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>
                          <a:solidFill>
                            <a:srgbClr val="209DCC"/>
                          </a:solidFill>
                          <a:effectLst/>
                          <a:hlinkClick r:id="rId4"/>
                        </a:rPr>
                        <a:t>Работа полностью онлайн</a:t>
                      </a:r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dirty="0">
                          <a:solidFill>
                            <a:srgbClr val="111111"/>
                          </a:solidFill>
                          <a:effectLst/>
                        </a:rPr>
                        <a:t>Multilingual product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354356"/>
              </p:ext>
            </p:extLst>
          </p:nvPr>
        </p:nvGraphicFramePr>
        <p:xfrm>
          <a:off x="395536" y="1340768"/>
          <a:ext cx="8280920" cy="1147162"/>
        </p:xfrm>
        <a:graphic>
          <a:graphicData uri="http://schemas.openxmlformats.org/drawingml/2006/table">
            <a:tbl>
              <a:tblPr/>
              <a:tblGrid>
                <a:gridCol w="1894292"/>
                <a:gridCol w="2246168"/>
                <a:gridCol w="2070230"/>
                <a:gridCol w="2070230"/>
              </a:tblGrid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Работа с документами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Создание документов прямо на ТСД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79813"/>
              </p:ext>
            </p:extLst>
          </p:nvPr>
        </p:nvGraphicFramePr>
        <p:xfrm>
          <a:off x="395536" y="2636912"/>
          <a:ext cx="8280920" cy="1303581"/>
        </p:xfrm>
        <a:graphic>
          <a:graphicData uri="http://schemas.openxmlformats.org/drawingml/2006/table">
            <a:tbl>
              <a:tblPr/>
              <a:tblGrid>
                <a:gridCol w="2093404"/>
                <a:gridCol w="2093404"/>
                <a:gridCol w="2093404"/>
                <a:gridCol w="2000708"/>
              </a:tblGrid>
              <a:tr h="5191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Доработка мобильных операций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8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Изменение существующих операций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01629"/>
              </p:ext>
            </p:extLst>
          </p:nvPr>
        </p:nvGraphicFramePr>
        <p:xfrm>
          <a:off x="395536" y="4077072"/>
          <a:ext cx="8280920" cy="2019057"/>
        </p:xfrm>
        <a:graphic>
          <a:graphicData uri="http://schemas.openxmlformats.org/drawingml/2006/table">
            <a:tbl>
              <a:tblPr/>
              <a:tblGrid>
                <a:gridCol w="2070230"/>
                <a:gridCol w="2070230"/>
                <a:gridCol w="2070230"/>
                <a:gridCol w="2070230"/>
              </a:tblGrid>
              <a:tr h="4331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dirty="0">
                          <a:solidFill>
                            <a:srgbClr val="403A3A"/>
                          </a:solidFill>
                          <a:effectLst/>
                        </a:rPr>
                        <a:t>Информация о подписке</a:t>
                      </a:r>
                    </a:p>
                  </a:txBody>
                  <a:tcPr marL="144379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>
                        <a:solidFill>
                          <a:srgbClr val="403A3A"/>
                        </a:solidFill>
                        <a:effectLst/>
                      </a:endParaRPr>
                    </a:p>
                  </a:txBody>
                  <a:tcPr marL="69302" marR="69302" marT="34651" marB="57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2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Бессрочные лицензии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Лицензия до 01 мая 2020.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 smtClean="0">
                          <a:solidFill>
                            <a:srgbClr val="111111"/>
                          </a:solidFill>
                          <a:effectLst/>
                        </a:rPr>
                        <a:t>+</a:t>
                      </a:r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60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Подписка на обновление (включена)</a:t>
                      </a:r>
                    </a:p>
                  </a:txBody>
                  <a:tcPr marL="144379" marR="72189" marT="72189" marB="72189" anchor="ctr">
                    <a:lnL>
                      <a:noFill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>
                          <a:solidFill>
                            <a:srgbClr val="111111"/>
                          </a:solidFill>
                          <a:effectLst/>
                        </a:rPr>
                        <a:t>1 год</a:t>
                      </a: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dirty="0">
                          <a:solidFill>
                            <a:srgbClr val="111111"/>
                          </a:solidFill>
                          <a:effectLst/>
                        </a:rPr>
                        <a:t>1 год</a:t>
                      </a:r>
                    </a:p>
                  </a:txBody>
                  <a:tcPr marL="72189" marR="72189" marT="72189" marB="7218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6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301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Совместимое программное обеспечение</a:t>
            </a:r>
            <a:br>
              <a:rPr lang="ru-RU" dirty="0"/>
            </a:br>
            <a:endParaRPr lang="ru-RU" dirty="0"/>
          </a:p>
        </p:txBody>
      </p:sp>
      <p:pic>
        <p:nvPicPr>
          <p:cNvPr id="7171" name="Picture 3" descr="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4702"/>
            <a:ext cx="2123728" cy="161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EST A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08920"/>
            <a:ext cx="19335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exc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50307"/>
            <a:ext cx="2718567" cy="1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2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Перечень поддерживаемых конфигураций, Для самостоятельной интеграции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816722"/>
              </p:ext>
            </p:extLst>
          </p:nvPr>
        </p:nvGraphicFramePr>
        <p:xfrm>
          <a:off x="457200" y="2519321"/>
          <a:ext cx="8229600" cy="26877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43200"/>
                <a:gridCol w="2743200"/>
                <a:gridCol w="2743200"/>
              </a:tblGrid>
              <a:tr h="335348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Версия платформы</a:t>
                      </a:r>
                      <a:endParaRPr lang="ru-RU" sz="1600" b="0" dirty="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Наименование</a:t>
                      </a:r>
                      <a:endParaRPr lang="ru-RU" sz="1600" b="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Редакция</a:t>
                      </a:r>
                      <a:endParaRPr lang="ru-RU" sz="1600" b="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 anchor="ctr"/>
                </a:tc>
              </a:tr>
              <a:tr h="33534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(x32, x64)</a:t>
                      </a:r>
                      <a:endParaRPr lang="en-US" sz="160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hlinkClick r:id="rId2"/>
                        </a:rPr>
                        <a:t>«TXT, CSV, Excel»</a:t>
                      </a:r>
                      <a:endParaRPr lang="en-US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</a:rPr>
                        <a:t>2009-2013</a:t>
                      </a:r>
                      <a:endParaRPr lang="ru-RU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</a:tr>
              <a:tr h="80878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</a:rPr>
                        <a:t>(8.3)</a:t>
                      </a:r>
                      <a:endParaRPr lang="ru-RU" sz="160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</a:rPr>
                        <a:t>«Самостоятельная интеграция конфигурации на платформе «1С:Предприятия» 8.3»</a:t>
                      </a:r>
                      <a:endParaRPr lang="ru-RU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</a:tr>
              <a:tr h="33534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effectLst/>
                        </a:rPr>
                        <a:t>(3.0.46.46642)</a:t>
                      </a:r>
                      <a:endParaRPr lang="ru-RU" sz="160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  <a:hlinkClick r:id="rId3"/>
                        </a:rPr>
                        <a:t>«Интеграция через </a:t>
                      </a:r>
                      <a:r>
                        <a:rPr lang="en-US" sz="1600" u="none" strike="noStrike">
                          <a:effectLst/>
                          <a:hlinkClick r:id="rId3"/>
                        </a:rPr>
                        <a:t>REST API»</a:t>
                      </a:r>
                      <a:endParaRPr lang="en-US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OData(4.0)</a:t>
                      </a:r>
                      <a:endParaRPr lang="en-US" sz="160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</a:tr>
              <a:tr h="57206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effectLst/>
                        </a:rPr>
                        <a:t>( )</a:t>
                      </a:r>
                      <a:endParaRPr lang="ru-RU" sz="1600" dirty="0">
                        <a:solidFill>
                          <a:srgbClr val="6A6A6A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 smtClean="0">
                          <a:effectLst/>
                        </a:rPr>
                        <a:t>«Самостоятельная интеграция»</a:t>
                      </a:r>
                      <a:endParaRPr lang="ru-RU" sz="1600" dirty="0">
                        <a:solidFill>
                          <a:srgbClr val="111111"/>
                        </a:solidFill>
                        <a:effectLst/>
                      </a:endParaRPr>
                    </a:p>
                  </a:txBody>
                  <a:tcPr marL="82193" marR="82193" marT="49316" marB="49316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78906" marR="78906" marT="39453" marB="3945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9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u="sng" dirty="0"/>
              <a:t>Все программы на сайте доступны для свободного скачивания. Вы можете в любой момент скачать, установить и проверить работоспособность программы. В отсутствие лицензии программа будет работать в </a:t>
            </a:r>
            <a:r>
              <a:rPr lang="ru-RU" i="1" u="sng" dirty="0" err="1"/>
              <a:t>демо</a:t>
            </a:r>
            <a:r>
              <a:rPr lang="ru-RU" i="1" u="sng" dirty="0"/>
              <a:t> </a:t>
            </a:r>
            <a:r>
              <a:rPr lang="ru-RU" i="1" u="sng" dirty="0" smtClean="0"/>
              <a:t>режиме: </a:t>
            </a:r>
            <a:r>
              <a:rPr lang="ru-RU" u="sng" dirty="0">
                <a:hlinkClick r:id="rId2"/>
              </a:rPr>
              <a:t>https://www.cleverence.ru/KRV/</a:t>
            </a: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258922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Кировка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-данное решение создано для маркировки обуви .</a:t>
            </a:r>
          </a:p>
          <a:p>
            <a:pPr marL="0" indent="0">
              <a:buNone/>
            </a:pPr>
            <a:r>
              <a:rPr lang="ru-RU" dirty="0" smtClean="0"/>
              <a:t>-Позволяет </a:t>
            </a:r>
            <a:r>
              <a:rPr lang="ru-RU" dirty="0"/>
              <a:t>легко начать работать с маркированными товарами — быстро и без ошибок.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4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9412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решения «</a:t>
            </a:r>
            <a:r>
              <a:rPr lang="en-US" dirty="0"/>
              <a:t>Mobile SMARTS: </a:t>
            </a:r>
            <a:r>
              <a:rPr lang="ru-RU" dirty="0" err="1"/>
              <a:t>Кировка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Заказ и получение КМ</a:t>
            </a:r>
          </a:p>
          <a:p>
            <a:r>
              <a:rPr lang="ru-RU" dirty="0"/>
              <a:t>Нанесение </a:t>
            </a:r>
            <a:r>
              <a:rPr lang="ru-RU" dirty="0" smtClean="0"/>
              <a:t>КМ</a:t>
            </a:r>
          </a:p>
          <a:p>
            <a:r>
              <a:rPr lang="ru-RU" dirty="0"/>
              <a:t>Ввод КМ в </a:t>
            </a:r>
            <a:r>
              <a:rPr lang="ru-RU" dirty="0" smtClean="0"/>
              <a:t>оборот</a:t>
            </a:r>
          </a:p>
          <a:p>
            <a:r>
              <a:rPr lang="ru-RU" dirty="0"/>
              <a:t>Агрегация, </a:t>
            </a:r>
            <a:r>
              <a:rPr lang="ru-RU" dirty="0" err="1"/>
              <a:t>переагрегация</a:t>
            </a:r>
            <a:r>
              <a:rPr lang="ru-RU" dirty="0"/>
              <a:t>, </a:t>
            </a:r>
            <a:r>
              <a:rPr lang="ru-RU" dirty="0" err="1" smtClean="0"/>
              <a:t>разагрегация</a:t>
            </a:r>
            <a:endParaRPr lang="ru-RU" dirty="0" smtClean="0"/>
          </a:p>
          <a:p>
            <a:r>
              <a:rPr lang="ru-RU" dirty="0"/>
              <a:t>Упрощённая маркировка </a:t>
            </a:r>
            <a:r>
              <a:rPr lang="ru-RU" dirty="0" smtClean="0"/>
              <a:t>остатков</a:t>
            </a:r>
          </a:p>
          <a:p>
            <a:r>
              <a:rPr lang="ru-RU" dirty="0" smtClean="0"/>
              <a:t>Отгрузка</a:t>
            </a:r>
          </a:p>
          <a:p>
            <a:r>
              <a:rPr lang="en-US" dirty="0"/>
              <a:t>Multilingual product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1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Заказ и получение КМ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 помощью данного ПО можно получать нужные коды маркировки для печати этикеток на любом принтере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770196"/>
            <a:ext cx="396044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2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canport.ru/1sh%20(9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54"/>
          <a:stretch/>
        </p:blipFill>
        <p:spPr bwMode="auto">
          <a:xfrm>
            <a:off x="6516216" y="2204864"/>
            <a:ext cx="2627784" cy="258810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Нанесение КМ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1961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Продукт </a:t>
            </a:r>
            <a:r>
              <a:rPr lang="ru-RU" b="1" dirty="0"/>
              <a:t>«</a:t>
            </a:r>
            <a:r>
              <a:rPr lang="ru-RU" b="1" dirty="0" err="1"/>
              <a:t>Кировка</a:t>
            </a:r>
            <a:r>
              <a:rPr lang="ru-RU" b="1" dirty="0"/>
              <a:t>»</a:t>
            </a:r>
            <a:r>
              <a:rPr lang="ru-RU" dirty="0"/>
              <a:t> позволяет нанести </a:t>
            </a:r>
            <a:r>
              <a:rPr lang="ru-RU" dirty="0" err="1"/>
              <a:t>DataMatrix</a:t>
            </a:r>
            <a:r>
              <a:rPr lang="ru-RU" dirty="0"/>
              <a:t> по трём сценариям:</a:t>
            </a:r>
          </a:p>
          <a:p>
            <a:r>
              <a:rPr lang="ru-RU" dirty="0"/>
              <a:t>Отсканировать GTIN коробки.</a:t>
            </a:r>
          </a:p>
          <a:p>
            <a:r>
              <a:rPr lang="ru-RU" dirty="0"/>
              <a:t>Использовать временные коды маркировки.</a:t>
            </a:r>
          </a:p>
          <a:p>
            <a:r>
              <a:rPr lang="ru-RU" dirty="0"/>
              <a:t>Выбрать нужный товар на экране мобильного устройства (предпочтительный вариант).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2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80728"/>
            <a:ext cx="6607245" cy="4525963"/>
          </a:xfrm>
        </p:spPr>
      </p:pic>
    </p:spTree>
    <p:extLst>
      <p:ext uri="{BB962C8B-B14F-4D97-AF65-F5344CB8AC3E}">
        <p14:creationId xmlns:p14="http://schemas.microsoft.com/office/powerpoint/2010/main" val="394505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 первом случае сканируется </a:t>
            </a:r>
            <a:r>
              <a:rPr lang="ru-RU" dirty="0" err="1"/>
              <a:t>штрихкод</a:t>
            </a:r>
            <a:r>
              <a:rPr lang="ru-RU" dirty="0"/>
              <a:t> товара (GTIN, код товара, кассовый или внутренний </a:t>
            </a:r>
            <a:r>
              <a:rPr lang="ru-RU" dirty="0" err="1"/>
              <a:t>штрихкод</a:t>
            </a:r>
            <a:r>
              <a:rPr lang="ru-RU" dirty="0"/>
              <a:t>). В </a:t>
            </a:r>
            <a:r>
              <a:rPr lang="ru-RU" dirty="0" err="1"/>
              <a:t>штрихкоде</a:t>
            </a:r>
            <a:r>
              <a:rPr lang="ru-RU" dirty="0"/>
              <a:t> может быть не записана вся необходимая информация для печати этикетки, но «</a:t>
            </a:r>
            <a:r>
              <a:rPr lang="ru-RU" dirty="0" err="1"/>
              <a:t>Кировка</a:t>
            </a:r>
            <a:r>
              <a:rPr lang="ru-RU" dirty="0"/>
              <a:t>» предоставляет возможность добавлять её вручную. Таким образом добавляется всё, чего не хватает для печати правильной этикетки с кодом маркировки.</a:t>
            </a:r>
          </a:p>
          <a:p>
            <a:pPr marL="0" indent="0">
              <a:buNone/>
            </a:pPr>
            <a:r>
              <a:rPr lang="ru-RU" dirty="0"/>
              <a:t>Во втором случае сканируется временный код маркировки. Он уже содержит всю необходимую информацию.</a:t>
            </a:r>
          </a:p>
          <a:p>
            <a:pPr marL="0" indent="0">
              <a:buNone/>
            </a:pPr>
            <a:r>
              <a:rPr lang="ru-RU" dirty="0"/>
              <a:t>Далее идет печать кода маркировки. Печатать можно:</a:t>
            </a:r>
          </a:p>
          <a:p>
            <a:pPr marL="0" indent="0">
              <a:buNone/>
            </a:pPr>
            <a:r>
              <a:rPr lang="ru-RU" dirty="0"/>
              <a:t>на мобильном принтере этикеток;</a:t>
            </a:r>
          </a:p>
          <a:p>
            <a:pPr marL="0" indent="0">
              <a:buNone/>
            </a:pPr>
            <a:r>
              <a:rPr lang="ru-RU" dirty="0"/>
              <a:t>на стационарном принтере этикеток (настольном);</a:t>
            </a:r>
          </a:p>
          <a:p>
            <a:pPr marL="0" indent="0">
              <a:buNone/>
            </a:pPr>
            <a:r>
              <a:rPr lang="ru-RU" dirty="0"/>
              <a:t>на обычном офисном принтере.</a:t>
            </a:r>
          </a:p>
          <a:p>
            <a:pPr marL="0" indent="0">
              <a:buNone/>
            </a:pPr>
            <a:r>
              <a:rPr lang="ru-RU" dirty="0"/>
              <a:t>После печати нужно отсканировать КМ на этикетке. Это делается для того чтобы проверить качество напечатанной этикетки, и, в случае некачественной печати, распечатать дубликат КМ.</a:t>
            </a:r>
          </a:p>
          <a:p>
            <a:pPr marL="0" indent="0">
              <a:buNone/>
            </a:pPr>
            <a:r>
              <a:rPr lang="ru-RU" dirty="0"/>
              <a:t>Далее товар оклеивается этикеткой с кодом маркировки, и можно приступать к сканированию следующего (весь вышеописанный цикл повторяется). После того как весь товар оклеен,  операция завершается.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25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im0-tub-ru.yandex.net/i?id=75ec8acef8f86fc64f83c1319f377495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75054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Ввод КМ в </a:t>
            </a:r>
            <a:r>
              <a:rPr lang="ru-RU" dirty="0" smtClean="0"/>
              <a:t>оборот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Просто так наклеенный код маркировки считается </a:t>
            </a:r>
            <a:r>
              <a:rPr lang="ru-RU" dirty="0" smtClean="0"/>
              <a:t>недействительным.</a:t>
            </a:r>
          </a:p>
          <a:p>
            <a:pPr marL="0" indent="0">
              <a:buNone/>
            </a:pPr>
            <a:r>
              <a:rPr lang="ru-RU" dirty="0" smtClean="0"/>
              <a:t>Нужно </a:t>
            </a:r>
            <a:r>
              <a:rPr lang="ru-RU" dirty="0"/>
              <a:t>подать отчет о нанесении КМ в систему ГИС МТ, прямо с мобильного устройства или через учетную систему. Данная операция называется «Ввод в оборот», и только после нее товары разрешены к обороту (продажа, возврат, списание).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65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В </a:t>
            </a:r>
            <a:r>
              <a:rPr lang="ru-RU" dirty="0"/>
              <a:t>продукте «</a:t>
            </a:r>
            <a:r>
              <a:rPr lang="ru-RU" dirty="0" err="1"/>
              <a:t>Кировка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/>
              <a:t>Ввод в оборот производит только сотрудник с уровнем доступа «менеджер». Только ему на мобильном устройстве доступна операция «Ввод в оборот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dirty="0"/>
              <a:t>Все завершенные документы «Нанесение КМ» автоматически конвертируются в документы «Ввод в оборот», и находятся в ожидании подтверждения. </a:t>
            </a:r>
          </a:p>
          <a:p>
            <a:r>
              <a:rPr lang="ru-RU" dirty="0"/>
              <a:t>В пункте меню «Ввод в оборот» на мобильном устройстве менеджер заполняет необходимые данные для отчета и отправляет его в ГИС МТ. Если какие-то данные, необходимые для отчета не заполнены на прошлых этапах, то программа попросит внести их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     В </a:t>
            </a:r>
            <a:r>
              <a:rPr lang="ru-RU" b="1" dirty="0"/>
              <a:t>продукте «Склад 15 с </a:t>
            </a:r>
            <a:r>
              <a:rPr lang="ru-RU" b="1" dirty="0" err="1"/>
              <a:t>Кировкой</a:t>
            </a:r>
            <a:r>
              <a:rPr lang="ru-RU" b="1" dirty="0"/>
              <a:t>» </a:t>
            </a:r>
            <a:endParaRPr lang="ru-RU" dirty="0"/>
          </a:p>
          <a:p>
            <a:r>
              <a:rPr lang="ru-RU" dirty="0"/>
              <a:t>Итоговые документы с ТСД </a:t>
            </a:r>
            <a:r>
              <a:rPr lang="ru-RU" dirty="0" smtClean="0">
                <a:solidFill>
                  <a:sysClr val="windowText" lastClr="000000"/>
                </a:solidFill>
              </a:rPr>
              <a:t>(«Нанесение» КМ</a:t>
            </a:r>
            <a:r>
              <a:rPr lang="ru-RU" dirty="0">
                <a:solidFill>
                  <a:sysClr val="windowText" lastClr="000000"/>
                </a:solidFill>
              </a:rPr>
              <a:t> </a:t>
            </a:r>
            <a:r>
              <a:rPr lang="ru-RU" dirty="0" smtClean="0">
                <a:solidFill>
                  <a:sysClr val="windowText" lastClr="000000"/>
                </a:solidFill>
              </a:rPr>
              <a:t>или «ввод в оборот»</a:t>
            </a:r>
            <a:r>
              <a:rPr lang="ru-RU" dirty="0">
                <a:solidFill>
                  <a:sysClr val="windowText" lastClr="000000"/>
                </a:solidFill>
              </a:rPr>
              <a:t> )</a:t>
            </a:r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  <a:r>
              <a:rPr lang="ru-RU" dirty="0"/>
              <a:t>отправляются в учетную систему, в которой настроен обмен с ЦРПТ.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773</Words>
  <Application>Microsoft Office PowerPoint</Application>
  <PresentationFormat>Экран (4:3)</PresentationFormat>
  <Paragraphs>130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«Mobile SMARTS: Кировка»</vt:lpstr>
      <vt:lpstr>Кировка</vt:lpstr>
      <vt:lpstr>Функции решения «Mobile SMARTS: Кировка»</vt:lpstr>
      <vt:lpstr>Заказ и получение КМ </vt:lpstr>
      <vt:lpstr>Нанесение КМ </vt:lpstr>
      <vt:lpstr>Презентация PowerPoint</vt:lpstr>
      <vt:lpstr>Презентация PowerPoint</vt:lpstr>
      <vt:lpstr>Ввод КМ в оборот</vt:lpstr>
      <vt:lpstr>Презентация PowerPoint</vt:lpstr>
      <vt:lpstr>Агрегация, переагрегация, разагрегация</vt:lpstr>
      <vt:lpstr>Упрощённая маркировка остатков</vt:lpstr>
      <vt:lpstr>Отгрузка</vt:lpstr>
      <vt:lpstr>Multilingual product</vt:lpstr>
      <vt:lpstr>Варианты лицензий </vt:lpstr>
      <vt:lpstr>Презентация PowerPoint</vt:lpstr>
      <vt:lpstr>Презентация PowerPoint</vt:lpstr>
      <vt:lpstr>Совместимое программное обеспечение </vt:lpstr>
      <vt:lpstr>Перечень поддерживаемых конфигураций, Для самостоятельной интеграции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«Mobile SMARTS: Кировка»</dc:title>
  <dc:creator>user</dc:creator>
  <cp:lastModifiedBy>user</cp:lastModifiedBy>
  <cp:revision>11</cp:revision>
  <dcterms:created xsi:type="dcterms:W3CDTF">2020-04-04T12:43:12Z</dcterms:created>
  <dcterms:modified xsi:type="dcterms:W3CDTF">2020-04-05T03:08:38Z</dcterms:modified>
</cp:coreProperties>
</file>