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0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56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530"/>
    <a:srgbClr val="CF4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0DE2-C6F9-45EB-865A-7D7ED4F4321E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30AD-7029-44EE-8A80-229860BE3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30AD-7029-44EE-8A80-229860BE32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9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DB023AC-BEE9-4ACF-A296-8F9586D21E1D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45-7B79-4546-8B36-61E64F59572E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9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F4-475A-440D-BA7E-B275DE937517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0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CDD-2750-4425-9AE1-B433E94855BA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0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181D-5D82-474D-8C5F-6619D45DADE9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CC6-3CA9-49E8-AE7D-B61602B83464}" type="datetime1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4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012-0022-449C-AD5D-075E350B9541}" type="datetime1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1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8C4-9904-4C2C-B602-59955CCC8335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8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C35-F691-4764-9911-982721EE97D5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E90C-8523-43C7-AC44-F2CC39B326BB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2C0-A5AB-4A55-A144-190ED6F5E4AF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A290-72FA-4319-A80F-5CD844D18436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1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47E-860D-4FDD-BACD-F46B91AA42F6}" type="datetime1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2B73-0A89-4AC2-86E5-C00F513A5413}" type="datetime1">
              <a:rPr lang="ru-RU" smtClean="0"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B17-71A5-4B3A-9D88-72FB70E779F4}" type="datetime1">
              <a:rPr lang="ru-RU" smtClean="0"/>
              <a:t>30.06.2020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FC1A-5C01-4CE6-AEF5-96770046D7B8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9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2106-9895-478C-932D-BDBCE71F6735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9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A95D15-B710-40A0-BF4B-C20047E51634}" type="datetime1">
              <a:rPr lang="ru-RU" smtClean="0"/>
              <a:t>30.06.2020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imbios-project.ru/" TargetMode="External"/><Relationship Id="rId2" Type="http://schemas.openxmlformats.org/officeDocument/2006/relationships/hyperlink" Target="mailto:Simbios_project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502920"/>
            <a:ext cx="1828800" cy="1828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23187" y="1086284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083092" y="3503611"/>
            <a:ext cx="6293103" cy="102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6989970" y="3421310"/>
            <a:ext cx="621792" cy="102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7300866" y="3503611"/>
            <a:ext cx="2948431" cy="1027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9795382" y="3503611"/>
            <a:ext cx="1154887" cy="1027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simbios-project.ru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12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69" y="627017"/>
            <a:ext cx="5264735" cy="5364480"/>
          </a:xfrm>
          <a:prstGeom prst="rect">
            <a:avLst/>
          </a:prstGeom>
        </p:spPr>
      </p:pic>
      <p:sp>
        <p:nvSpPr>
          <p:cNvPr id="4" name="object 8"/>
          <p:cNvSpPr txBox="1"/>
          <p:nvPr/>
        </p:nvSpPr>
        <p:spPr>
          <a:xfrm>
            <a:off x="8105704" y="2908521"/>
            <a:ext cx="941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ER</a:t>
            </a:r>
            <a:r>
              <a:rPr sz="1800" b="0" spc="-114" dirty="0">
                <a:latin typeface="Calibri Light"/>
                <a:cs typeface="Calibri Light"/>
              </a:rPr>
              <a:t>P</a:t>
            </a:r>
            <a:r>
              <a:rPr sz="1800" b="0" spc="-5" dirty="0">
                <a:latin typeface="Calibri Light"/>
                <a:cs typeface="Calibri Light"/>
              </a:rPr>
              <a:t>/</a:t>
            </a:r>
            <a:r>
              <a:rPr sz="1800" b="0" spc="-10" dirty="0">
                <a:latin typeface="Calibri Light"/>
                <a:cs typeface="Calibri Light"/>
              </a:rPr>
              <a:t>W</a:t>
            </a:r>
            <a:r>
              <a:rPr sz="1800" b="0" dirty="0">
                <a:latin typeface="Calibri Light"/>
                <a:cs typeface="Calibri Light"/>
              </a:rPr>
              <a:t>MS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54" y="2808740"/>
            <a:ext cx="1377815" cy="499915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105704" y="4926028"/>
            <a:ext cx="331882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HYDB™ </a:t>
            </a:r>
            <a:r>
              <a:rPr lang="ru-RU" sz="1400" b="0" spc="-5" dirty="0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(гибридные справочники) </a:t>
            </a:r>
            <a:r>
              <a:rPr sz="1400" b="0" spc="-5" dirty="0" err="1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</a:t>
            </a:r>
            <a:r>
              <a:rPr sz="1400" b="0" spc="-5" dirty="0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Mobile 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SMARTS™  позволяет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ограничиваться  одним местом хранения,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 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хранить данные там, где это  удобно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настоящий</a:t>
            </a:r>
            <a:r>
              <a:rPr sz="1400" b="0" spc="-1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момент.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431" y="429071"/>
            <a:ext cx="56697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56" y="1358537"/>
            <a:ext cx="8251856" cy="4641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00" y="425389"/>
            <a:ext cx="5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Политика лицензирования и цены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110" y="2490039"/>
            <a:ext cx="11038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Лицензируется конкретный терминал сбора данных (по уникальному коду ТСД).  Для каждого нового терминала нужно получать отдельную лицензию. Без  лицензии ТСД работает в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демо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-режиме.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110" y="3609942"/>
            <a:ext cx="10951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 выбрать лицензию?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Какая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целом стоит задача? (например, проводить инвентаризацию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складе),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Какая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у вас учетная система? (например, «1С:КА 2.0» или «УТ 11.4»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Какой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способ обмена? (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оффлайн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или онлайн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Какое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планируется оборудование? (например,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Zebra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MC2180 с 2D сканером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Какое количество мобильных рабочих мест? (например, для трёх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специалистов).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91" y="503765"/>
            <a:ext cx="5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Варианты лицензий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9" name="object 2"/>
          <p:cNvSpPr txBox="1"/>
          <p:nvPr/>
        </p:nvSpPr>
        <p:spPr>
          <a:xfrm>
            <a:off x="456607" y="4699710"/>
            <a:ext cx="145057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3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</a:t>
            </a:r>
            <a:r>
              <a:rPr sz="2400" b="1" spc="-125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sz="2400" b="1" spc="-13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</a:t>
            </a:r>
            <a:r>
              <a:rPr sz="2400" b="1" spc="-125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sz="2400" b="1" spc="-13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</a:t>
            </a:r>
            <a:r>
              <a:rPr sz="2400" b="1" spc="-5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3205560" y="3995506"/>
            <a:ext cx="20300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10" dirty="0">
                <a:solidFill>
                  <a:srgbClr val="F892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БАЗОВЫЙ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6317006" y="3189195"/>
            <a:ext cx="188646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14" dirty="0">
                <a:solidFill>
                  <a:srgbClr val="00AF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РАСШИРЕННЫЙ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bject 14"/>
          <p:cNvSpPr txBox="1">
            <a:spLocks/>
          </p:cNvSpPr>
          <p:nvPr/>
        </p:nvSpPr>
        <p:spPr bwMode="gray">
          <a:xfrm>
            <a:off x="9209696" y="2315968"/>
            <a:ext cx="1914525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2400" b="1" spc="-120" dirty="0" smtClean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2400" b="1" spc="-125" dirty="0" smtClean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b="1" spc="-130" dirty="0" smtClean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ЛН</a:t>
            </a:r>
            <a:r>
              <a:rPr lang="ru-RU" sz="2400" b="1" spc="-125" dirty="0" smtClean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Ы</a:t>
            </a:r>
            <a:r>
              <a:rPr lang="ru-RU" sz="2400" b="1" spc="-5" dirty="0" smtClean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Й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456608" y="5066744"/>
            <a:ext cx="2338844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2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Самые </a:t>
            </a:r>
            <a:r>
              <a:rPr sz="1200" b="0" spc="-5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дешевые</a:t>
            </a:r>
            <a:r>
              <a:rPr sz="12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200" b="0" spc="-5" dirty="0" err="1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лицензии</a:t>
            </a:r>
            <a:r>
              <a:rPr lang="ru-RU" sz="120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1200" b="0" spc="-5" dirty="0" smtClean="0">
              <a:solidFill>
                <a:srgbClr val="25252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200" b="0" dirty="0" err="1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Батч</a:t>
            </a:r>
            <a:r>
              <a:rPr sz="1200" b="0" dirty="0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2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или Wi-Fi </a:t>
            </a:r>
            <a:r>
              <a:rPr sz="1200" b="0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</a:t>
            </a:r>
            <a:r>
              <a:rPr sz="1200" b="0" spc="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200" b="0" dirty="0" err="1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выбор</a:t>
            </a:r>
            <a:r>
              <a:rPr lang="ru-RU" sz="1200" b="0" dirty="0" smtClean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2700" marR="5080" algn="just">
              <a:spcBef>
                <a:spcPts val="100"/>
              </a:spcBef>
            </a:pP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Сканирование </a:t>
            </a:r>
            <a:r>
              <a:rPr lang="ru-R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штрихкодов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информация о товаре и инвентаризация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2700" marR="5080" algn="just">
              <a:spcBef>
                <a:spcPts val="100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2 449 руб.</a:t>
            </a:r>
            <a:endParaRPr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0252" y="4398532"/>
            <a:ext cx="2577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1111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Самый популярный вариант.</a:t>
            </a:r>
          </a:p>
          <a:p>
            <a:pPr algn="just"/>
            <a:r>
              <a:rPr lang="ru-RU" sz="1200" dirty="0" smtClean="0">
                <a:solidFill>
                  <a:srgbClr val="1111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Все необходимые базовые операции для любого склада + ЕГАИС</a:t>
            </a:r>
            <a:r>
              <a:rPr lang="ru-RU" sz="1200" dirty="0">
                <a:solidFill>
                  <a:srgbClr val="1111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МОТП, </a:t>
            </a:r>
            <a:r>
              <a:rPr lang="ru-RU" sz="1200" dirty="0" smtClean="0">
                <a:solidFill>
                  <a:srgbClr val="1111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КИРОВКА опционально.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10 259 руб.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44046" y="3509154"/>
            <a:ext cx="239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Возможность проектных доработок и работы в </a:t>
            </a:r>
            <a:r>
              <a:rPr lang="ru-R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онлайне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ru-RU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Полностью 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автоматический  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обмен.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18 779 руб. </a:t>
            </a:r>
            <a:endParaRPr lang="ru-RU" sz="1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09165" y="2693546"/>
            <a:ext cx="248194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Все операции для </a:t>
            </a:r>
            <a:r>
              <a:rPr lang="ru-RU" sz="1200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склада.</a:t>
            </a:r>
          </a:p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Коллективное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200" spc="-15" dirty="0">
                <a:latin typeface="Courier New" panose="02070309020205020404" pitchFamily="49" charset="0"/>
                <a:cs typeface="Courier New" panose="02070309020205020404" pitchFamily="49" charset="0"/>
              </a:rPr>
              <a:t>выполнение </a:t>
            </a:r>
            <a:r>
              <a:rPr lang="ru-RU" sz="1200" spc="-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операций.</a:t>
            </a:r>
          </a:p>
          <a:p>
            <a:pPr marL="12700" marR="508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30 899 руб.</a:t>
            </a:r>
            <a:endParaRPr lang="ru-RU" sz="12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47" y="486348"/>
            <a:ext cx="5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Подписка на обновления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65" y="490342"/>
            <a:ext cx="573074" cy="573074"/>
          </a:xfrm>
          <a:prstGeom prst="rect">
            <a:avLst/>
          </a:prstGeom>
        </p:spPr>
      </p:pic>
      <p:sp>
        <p:nvSpPr>
          <p:cNvPr id="7" name="object 6"/>
          <p:cNvSpPr txBox="1">
            <a:spLocks/>
          </p:cNvSpPr>
          <p:nvPr/>
        </p:nvSpPr>
        <p:spPr bwMode="gray">
          <a:xfrm>
            <a:off x="7955689" y="3782113"/>
            <a:ext cx="3858260" cy="227754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0320">
              <a:spcBef>
                <a:spcPts val="100"/>
              </a:spcBef>
            </a:pPr>
            <a:r>
              <a:rPr lang="ru-RU" sz="3600" spc="-30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20% </a:t>
            </a:r>
            <a:r>
              <a:rPr lang="ru-RU" sz="3600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3600" spc="-185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spc="-20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</a:t>
            </a:r>
            <a:endParaRPr lang="ru-RU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>
              <a:spcBef>
                <a:spcPts val="4725"/>
              </a:spcBef>
            </a:pPr>
            <a:r>
              <a:rPr lang="ru-RU" sz="3600" spc="-30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30% </a:t>
            </a:r>
            <a:r>
              <a:rPr lang="ru-RU" sz="3600" spc="-15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 </a:t>
            </a:r>
            <a:r>
              <a:rPr lang="ru-RU" sz="3600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3600" spc="-305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spc="-30" dirty="0" smtClean="0">
                <a:solidFill>
                  <a:srgbClr val="403D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года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561110" y="3381537"/>
            <a:ext cx="7267799" cy="2791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1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5" name="object 4"/>
          <p:cNvSpPr txBox="1"/>
          <p:nvPr/>
        </p:nvSpPr>
        <p:spPr>
          <a:xfrm>
            <a:off x="708456" y="2100529"/>
            <a:ext cx="10717190" cy="2628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050" marR="5080" indent="-514350" algn="just">
              <a:lnSpc>
                <a:spcPct val="100000"/>
              </a:lnSpc>
              <a:spcBef>
                <a:spcPts val="95"/>
              </a:spcBef>
              <a:buClr>
                <a:srgbClr val="FF5142"/>
              </a:buClr>
              <a:buSzPct val="67857"/>
              <a:buFont typeface="Wingdings" panose="05000000000000000000" pitchFamily="2" charset="2"/>
              <a:buChar char="Ø"/>
              <a:tabLst>
                <a:tab pos="440690" algn="l"/>
                <a:tab pos="441325" algn="l"/>
              </a:tabLst>
            </a:pPr>
            <a:r>
              <a:rPr sz="2800" b="0" spc="-15" dirty="0" smtClean="0">
                <a:solidFill>
                  <a:srgbClr val="FF51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Mobile </a:t>
            </a:r>
            <a:r>
              <a:rPr sz="2800" b="0" spc="-30" dirty="0">
                <a:solidFill>
                  <a:srgbClr val="FF51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SMARTS: </a:t>
            </a:r>
            <a:r>
              <a:rPr sz="2800" b="0" spc="-20" dirty="0">
                <a:solidFill>
                  <a:srgbClr val="FF51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Склад </a:t>
            </a:r>
            <a:r>
              <a:rPr sz="2800" b="0" spc="-10" dirty="0">
                <a:solidFill>
                  <a:srgbClr val="FF51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</a:t>
            </a: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Коробочное решение для </a:t>
            </a:r>
            <a:r>
              <a:rPr sz="2800" b="0" spc="-20" dirty="0">
                <a:solidFill>
                  <a:srgbClr val="FF51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быстрой </a:t>
            </a:r>
            <a:r>
              <a:rPr sz="2800" b="0" spc="-2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автоматизации</a:t>
            </a:r>
            <a:r>
              <a:rPr sz="2800" b="0" spc="-1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склада</a:t>
            </a:r>
            <a:endParaRPr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27050" indent="-514350" algn="just">
              <a:lnSpc>
                <a:spcPct val="100000"/>
              </a:lnSpc>
              <a:spcBef>
                <a:spcPts val="1205"/>
              </a:spcBef>
              <a:buClr>
                <a:srgbClr val="FF5142"/>
              </a:buClr>
              <a:buSzPct val="80357"/>
              <a:buFont typeface="Wingdings" panose="05000000000000000000" pitchFamily="2" charset="2"/>
              <a:buChar char="Ø"/>
              <a:tabLst>
                <a:tab pos="372110" algn="l"/>
                <a:tab pos="372745" algn="l"/>
              </a:tabLst>
            </a:pP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Готовые</a:t>
            </a:r>
            <a:r>
              <a:rPr sz="2800" b="0" spc="-4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интеграции</a:t>
            </a:r>
            <a:endParaRPr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27050" indent="-514350" algn="just">
              <a:lnSpc>
                <a:spcPct val="100000"/>
              </a:lnSpc>
              <a:spcBef>
                <a:spcPts val="1200"/>
              </a:spcBef>
              <a:buClr>
                <a:srgbClr val="FF5142"/>
              </a:buClr>
              <a:buSzPct val="80357"/>
              <a:buFont typeface="Wingdings" panose="05000000000000000000" pitchFamily="2" charset="2"/>
              <a:buChar char="Ø"/>
              <a:tabLst>
                <a:tab pos="372110" algn="l"/>
                <a:tab pos="372745" algn="l"/>
              </a:tabLst>
            </a:pP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Закрывает все </a:t>
            </a:r>
            <a:r>
              <a:rPr sz="2800" b="0" spc="-1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потребности большинства</a:t>
            </a:r>
            <a:r>
              <a:rPr sz="2800" b="0" spc="5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заказчиков</a:t>
            </a:r>
            <a:endParaRPr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27050" indent="-514350" algn="just">
              <a:lnSpc>
                <a:spcPct val="100000"/>
              </a:lnSpc>
              <a:spcBef>
                <a:spcPts val="1200"/>
              </a:spcBef>
              <a:buClr>
                <a:srgbClr val="FF5142"/>
              </a:buClr>
              <a:buSzPct val="80357"/>
              <a:buFont typeface="Wingdings" panose="05000000000000000000" pitchFamily="2" charset="2"/>
              <a:buChar char="Ø"/>
              <a:tabLst>
                <a:tab pos="372110" algn="l"/>
                <a:tab pos="372745" algn="l"/>
              </a:tabLst>
            </a:pP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Простой в</a:t>
            </a:r>
            <a:r>
              <a:rPr sz="2800" b="0" spc="1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использовании</a:t>
            </a:r>
            <a:endParaRPr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92" y="437503"/>
            <a:ext cx="573074" cy="57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94" y="535084"/>
            <a:ext cx="1176630" cy="1329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68" y="565566"/>
            <a:ext cx="1170533" cy="1298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096" y="571663"/>
            <a:ext cx="1164437" cy="1292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9" y="4826955"/>
            <a:ext cx="1822463" cy="14667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43" y="4826955"/>
            <a:ext cx="1078486" cy="1466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7" y="4863590"/>
            <a:ext cx="1850842" cy="1484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63" y="4826956"/>
            <a:ext cx="1842134" cy="14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7898" y="2537477"/>
            <a:ext cx="1050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Мы решаем не только типовые, но и любые нетиповые задачи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9" y="4030184"/>
            <a:ext cx="1856558" cy="1856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179" y="3592970"/>
            <a:ext cx="203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Наши контакты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46171" y="352697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 сайт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6" y="3896304"/>
            <a:ext cx="2090058" cy="20900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9458" y="814960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20668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710" y="889241"/>
            <a:ext cx="8825658" cy="26776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1359" y="4101737"/>
            <a:ext cx="3974514" cy="1314993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rgbClr val="F8B530"/>
                </a:solidFill>
              </a:rPr>
              <a:t>Шаповалов Виталий</a:t>
            </a:r>
          </a:p>
          <a:p>
            <a:r>
              <a:rPr lang="ru-RU" sz="2600" b="1" dirty="0" smtClean="0">
                <a:solidFill>
                  <a:srgbClr val="F8B530"/>
                </a:solidFill>
              </a:rPr>
              <a:t>+7 989 5301313</a:t>
            </a:r>
          </a:p>
          <a:p>
            <a:r>
              <a:rPr lang="en-US" sz="2600" b="1" dirty="0" smtClean="0">
                <a:hlinkClick r:id="rId2"/>
              </a:rPr>
              <a:t>Simbios_project@mail.ru</a:t>
            </a:r>
            <a:endParaRPr lang="en-US" sz="2600" b="1" dirty="0" smtClean="0"/>
          </a:p>
          <a:p>
            <a:r>
              <a:rPr lang="en-US" sz="2600" b="1" dirty="0">
                <a:hlinkClick r:id="rId3"/>
              </a:rPr>
              <a:t>http://</a:t>
            </a:r>
            <a:r>
              <a:rPr lang="en-US" sz="2600" b="1" dirty="0" smtClean="0">
                <a:hlinkClick r:id="rId3"/>
              </a:rPr>
              <a:t>simbios-project.ru</a:t>
            </a:r>
            <a:endParaRPr lang="en-US" sz="2600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10" y="354393"/>
            <a:ext cx="1828959" cy="1828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9720" y="987658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18737" cy="34163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 компании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Кто мы и чем занимаемся?</a:t>
            </a:r>
          </a:p>
          <a:p>
            <a:pPr algn="just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Софт от компании </a:t>
            </a:r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Что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такое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SMARTS: Склад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от </a:t>
            </a:r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 Зачем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нужен этот продукт?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поможет бизнесу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Возможности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продукта и операции, которые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можно автоматизировать с помощью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SMARTS: Склад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Технологии, которые использует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софт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возможности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интеграции.</a:t>
            </a:r>
          </a:p>
          <a:p>
            <a:pPr algn="just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Политика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лицензирования и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цены. Как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и что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лицензируется и как приобрести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продукцию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79" y="530679"/>
            <a:ext cx="571500" cy="5715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simbios-project.ru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0" y="530679"/>
            <a:ext cx="7059780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 компании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SIMBIOS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731" y="2603500"/>
            <a:ext cx="10833463" cy="364054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Наша команда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- это люди, которые имеют большой практический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опыт в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области автоматизации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бизнеса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и работы с маркированными товарами мы предлагаем широкий выбор услуг от консультаций и подбора решений до интеграции и сложной доработки программного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обеспечения.</a:t>
            </a:r>
          </a:p>
          <a:p>
            <a:pPr marL="0" indent="0" algn="just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Мы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являемся официальным партнером и интегратором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компании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Наши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услуги:</a:t>
            </a:r>
          </a:p>
          <a:p>
            <a:pPr algn="just"/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автоматизация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бизнес-процессов,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внедрение ЕГАИС,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внедрение работы с маркировкой обуви, духов, молочной продукции, табачной продукции, лекарств, постельного, столового и кухонного белья, текстильной продукции и верхней одежды, шин и покрышек, фотокамер и вспышек,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 и продажа оборудования для автоматизации и маркировки: терминалы сбора данных, принтеры этикеток, сканеры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штрихкодов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и др.,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подбор, установка и интеграция программного обеспечения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Smarts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1С,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 и продажа кассового оборудования,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программирование и системное администрирование, в том числе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800" y="547309"/>
            <a:ext cx="573074" cy="57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91" y="3159517"/>
            <a:ext cx="281732" cy="28173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Софт от компании </a:t>
            </a:r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2811" y="2603500"/>
            <a:ext cx="5257301" cy="34163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Позволяет быстро автоматизировать </a:t>
            </a:r>
            <a:r>
              <a:rPr lang="ru-RU" dirty="0" smtClean="0"/>
              <a:t>рабочее место </a:t>
            </a:r>
            <a:r>
              <a:rPr lang="ru-RU" dirty="0"/>
              <a:t>сотрудника.</a:t>
            </a:r>
          </a:p>
          <a:p>
            <a:endParaRPr lang="ru-RU" dirty="0"/>
          </a:p>
          <a:p>
            <a:r>
              <a:rPr lang="ru-RU" dirty="0" smtClean="0"/>
              <a:t>Гибкий </a:t>
            </a:r>
            <a:r>
              <a:rPr lang="ru-RU" dirty="0"/>
              <a:t>софт, который можно дорабатывать.</a:t>
            </a:r>
          </a:p>
          <a:p>
            <a:endParaRPr lang="ru-RU" dirty="0"/>
          </a:p>
          <a:p>
            <a:r>
              <a:rPr lang="ru-RU" dirty="0"/>
              <a:t>Работает на </a:t>
            </a:r>
            <a:r>
              <a:rPr lang="ru-RU" dirty="0" err="1"/>
              <a:t>виндовых</a:t>
            </a:r>
            <a:r>
              <a:rPr lang="ru-RU" dirty="0"/>
              <a:t> терминалах, так и на  новых </a:t>
            </a:r>
            <a:r>
              <a:rPr lang="ru-RU" dirty="0" err="1"/>
              <a:t>андроидах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Готовые </a:t>
            </a:r>
            <a:r>
              <a:rPr lang="ru-RU" dirty="0"/>
              <a:t>интеграции с </a:t>
            </a:r>
            <a:r>
              <a:rPr lang="ru-RU" dirty="0" err="1"/>
              <a:t>бэк</a:t>
            </a:r>
            <a:r>
              <a:rPr lang="ru-RU" dirty="0"/>
              <a:t>-офисами и др.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893" y="503766"/>
            <a:ext cx="566977" cy="57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3598908"/>
            <a:ext cx="5068389" cy="142548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31" y="512475"/>
            <a:ext cx="566977" cy="573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02" y="2333897"/>
            <a:ext cx="9419271" cy="414245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113" y="960826"/>
            <a:ext cx="9852680" cy="72848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Mobile SMARTS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Склад 15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1851" y="2970213"/>
            <a:ext cx="11016343" cy="274261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smtClean="0">
                <a:solidFill>
                  <a:srgbClr val="403E3E"/>
                </a:solidFill>
                <a:effectLst/>
                <a:latin typeface="dinL"/>
              </a:rPr>
              <a:t>Специализированное программное обеспечение для терминалов сбора данных со встроенным сканером штрих кода.</a:t>
            </a:r>
          </a:p>
          <a:p>
            <a:pPr algn="just"/>
            <a:r>
              <a:rPr lang="ru-RU" b="0" i="0" dirty="0" smtClean="0">
                <a:solidFill>
                  <a:srgbClr val="403E3E"/>
                </a:solidFill>
                <a:effectLst/>
                <a:latin typeface="dinL"/>
              </a:rPr>
              <a:t>Предназначено для автоматизации всех </a:t>
            </a:r>
            <a:r>
              <a:rPr lang="ru-RU" b="0" i="0" dirty="0" err="1" smtClean="0">
                <a:solidFill>
                  <a:srgbClr val="403E3E"/>
                </a:solidFill>
                <a:effectLst/>
                <a:latin typeface="dinL"/>
              </a:rPr>
              <a:t>товароучетных</a:t>
            </a:r>
            <a:r>
              <a:rPr lang="ru-RU" b="0" i="0" dirty="0" smtClean="0">
                <a:solidFill>
                  <a:srgbClr val="403E3E"/>
                </a:solidFill>
                <a:effectLst/>
                <a:latin typeface="dinL"/>
              </a:rPr>
              <a:t> операций на складах, обычных и адресного хранения. </a:t>
            </a:r>
            <a:endParaRPr lang="en-US" b="0" i="0" dirty="0" smtClean="0">
              <a:solidFill>
                <a:srgbClr val="403E3E"/>
              </a:solidFill>
              <a:effectLst/>
              <a:latin typeface="dinL"/>
            </a:endParaRPr>
          </a:p>
          <a:p>
            <a:pPr algn="just"/>
            <a:r>
              <a:rPr lang="ru-RU" dirty="0" smtClean="0">
                <a:solidFill>
                  <a:srgbClr val="403E3E"/>
                </a:solidFill>
                <a:latin typeface="dinL"/>
              </a:rPr>
              <a:t>Позволяет </a:t>
            </a:r>
            <a:r>
              <a:rPr lang="ru-RU" dirty="0">
                <a:solidFill>
                  <a:srgbClr val="403E3E"/>
                </a:solidFill>
                <a:latin typeface="dinL"/>
              </a:rPr>
              <a:t>быстро автоматизировать все рабочие </a:t>
            </a:r>
            <a:r>
              <a:rPr lang="ru-RU" dirty="0" smtClean="0">
                <a:solidFill>
                  <a:srgbClr val="403E3E"/>
                </a:solidFill>
                <a:latin typeface="dinL"/>
              </a:rPr>
              <a:t>операции, оптимизировать </a:t>
            </a:r>
            <a:r>
              <a:rPr lang="ru-RU" dirty="0">
                <a:solidFill>
                  <a:srgbClr val="403E3E"/>
                </a:solidFill>
                <a:latin typeface="dinL"/>
              </a:rPr>
              <a:t>и контролировать действия линейного  </a:t>
            </a:r>
            <a:r>
              <a:rPr lang="ru-RU" dirty="0" smtClean="0">
                <a:solidFill>
                  <a:srgbClr val="403E3E"/>
                </a:solidFill>
                <a:latin typeface="dinL"/>
              </a:rPr>
              <a:t>персонала и исключить </a:t>
            </a:r>
            <a:r>
              <a:rPr lang="ru-RU" dirty="0">
                <a:solidFill>
                  <a:srgbClr val="403E3E"/>
                </a:solidFill>
                <a:latin typeface="dinL"/>
              </a:rPr>
              <a:t>вероятность </a:t>
            </a:r>
            <a:r>
              <a:rPr lang="ru-RU" dirty="0" smtClean="0">
                <a:solidFill>
                  <a:srgbClr val="403E3E"/>
                </a:solidFill>
                <a:latin typeface="dinL"/>
              </a:rPr>
              <a:t>ошибок.</a:t>
            </a:r>
          </a:p>
          <a:p>
            <a:pPr algn="just"/>
            <a:r>
              <a:rPr lang="ru-RU" dirty="0" smtClean="0">
                <a:solidFill>
                  <a:srgbClr val="403E3E"/>
                </a:solidFill>
                <a:latin typeface="dinL"/>
              </a:rPr>
              <a:t>Увеличивает эффективность труда сотрудников на 50%.</a:t>
            </a:r>
            <a:endParaRPr lang="ru-RU" dirty="0">
              <a:solidFill>
                <a:srgbClr val="403E3E"/>
              </a:solidFill>
              <a:latin typeface="dinL"/>
            </a:endParaRPr>
          </a:p>
          <a:p>
            <a:pPr algn="just"/>
            <a:endParaRPr lang="ru-RU" b="0" i="0" dirty="0" smtClean="0">
              <a:solidFill>
                <a:srgbClr val="403E3E"/>
              </a:solidFill>
              <a:effectLst/>
              <a:latin typeface="dinL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05" y="514183"/>
            <a:ext cx="566977" cy="57307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570" y="4740465"/>
            <a:ext cx="2244785" cy="18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Возможности продукта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110" y="2545096"/>
            <a:ext cx="1092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Операции, которые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можно автоматизировать с помощью 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SMARTS: Склад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139" y="512475"/>
            <a:ext cx="566977" cy="5730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0194" y="330412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Приемка товара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Инвентаризация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Перемещение по ячейкам и складам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 заказа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Сбор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штрихкодов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Упаковочный лист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Просмотр остатков и цен по товару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Операции с алкоголем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Операции с табаком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Операции с обувью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663" y="2203269"/>
            <a:ext cx="2656114" cy="4640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101" y="2868261"/>
            <a:ext cx="1900875" cy="29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557" y="460223"/>
            <a:ext cx="566977" cy="57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3" y="1008550"/>
            <a:ext cx="9601660" cy="5383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023" y="322217"/>
            <a:ext cx="560832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Технологии</a:t>
            </a:r>
            <a:endParaRPr lang="ru-RU" sz="3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Поддержка операционных  систем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6769" y="532975"/>
            <a:ext cx="566977" cy="57307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simbios-project.ru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61" y="2777237"/>
            <a:ext cx="816935" cy="1554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601" y="3213138"/>
            <a:ext cx="609653" cy="682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140" y="2792354"/>
            <a:ext cx="856318" cy="1956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525" y="3148925"/>
            <a:ext cx="323547" cy="34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603" y="2785815"/>
            <a:ext cx="1740635" cy="1849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074" y="3014433"/>
            <a:ext cx="1402715" cy="1184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286" y="3086573"/>
            <a:ext cx="570861" cy="603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3114" y="2651691"/>
            <a:ext cx="1133954" cy="28287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5177" y="4206306"/>
            <a:ext cx="573074" cy="603556"/>
          </a:xfrm>
          <a:prstGeom prst="rect">
            <a:avLst/>
          </a:prstGeom>
        </p:spPr>
      </p:pic>
      <p:sp>
        <p:nvSpPr>
          <p:cNvPr id="17" name="object 16"/>
          <p:cNvSpPr txBox="1"/>
          <p:nvPr/>
        </p:nvSpPr>
        <p:spPr>
          <a:xfrm>
            <a:off x="1745754" y="4421043"/>
            <a:ext cx="6451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ndara"/>
                <a:cs typeface="Candara"/>
              </a:rPr>
              <a:t>Android</a:t>
            </a:r>
          </a:p>
          <a:p>
            <a:pPr marL="12700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4.3 и</a:t>
            </a:r>
            <a:r>
              <a:rPr sz="1050" spc="-9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выше</a:t>
            </a:r>
          </a:p>
        </p:txBody>
      </p:sp>
      <p:sp>
        <p:nvSpPr>
          <p:cNvPr id="18" name="object 8"/>
          <p:cNvSpPr txBox="1"/>
          <p:nvPr/>
        </p:nvSpPr>
        <p:spPr>
          <a:xfrm>
            <a:off x="3686110" y="4814362"/>
            <a:ext cx="9683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ndara"/>
                <a:cs typeface="Candara"/>
              </a:rPr>
              <a:t>Windows</a:t>
            </a:r>
            <a:r>
              <a:rPr sz="1050" spc="-8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Mobile</a:t>
            </a:r>
          </a:p>
        </p:txBody>
      </p:sp>
      <p:sp>
        <p:nvSpPr>
          <p:cNvPr id="19" name="object 12"/>
          <p:cNvSpPr txBox="1"/>
          <p:nvPr/>
        </p:nvSpPr>
        <p:spPr>
          <a:xfrm>
            <a:off x="6387304" y="4814362"/>
            <a:ext cx="7188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ndara"/>
                <a:cs typeface="Candara"/>
              </a:rPr>
              <a:t>Windows</a:t>
            </a:r>
            <a:r>
              <a:rPr sz="1050" spc="-10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CE</a:t>
            </a:r>
          </a:p>
        </p:txBody>
      </p:sp>
      <p:sp>
        <p:nvSpPr>
          <p:cNvPr id="20" name="object 18"/>
          <p:cNvSpPr txBox="1"/>
          <p:nvPr/>
        </p:nvSpPr>
        <p:spPr>
          <a:xfrm>
            <a:off x="8852761" y="5681233"/>
            <a:ext cx="10179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ndara"/>
                <a:cs typeface="Candara"/>
              </a:rPr>
              <a:t>Windows </a:t>
            </a:r>
            <a:r>
              <a:rPr sz="1050" dirty="0">
                <a:latin typeface="Candara"/>
                <a:cs typeface="Candara"/>
              </a:rPr>
              <a:t>7 / 8 /</a:t>
            </a:r>
            <a:r>
              <a:rPr sz="1050" spc="-14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10</a:t>
            </a:r>
            <a:endParaRPr sz="105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35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</TotalTime>
  <Words>653</Words>
  <Application>Microsoft Office PowerPoint</Application>
  <PresentationFormat>Широкоэкранный</PresentationFormat>
  <Paragraphs>115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Century Gothic</vt:lpstr>
      <vt:lpstr>Courier New</vt:lpstr>
      <vt:lpstr>dinL</vt:lpstr>
      <vt:lpstr>Wingdings</vt:lpstr>
      <vt:lpstr>Wingdings 3</vt:lpstr>
      <vt:lpstr>Ион (конференц-зал)</vt:lpstr>
      <vt:lpstr>Презентация PowerPoint</vt:lpstr>
      <vt:lpstr>Презентация PowerPoint</vt:lpstr>
      <vt:lpstr>О компании SIMBIOS PROJECT</vt:lpstr>
      <vt:lpstr>Софт от компании Клеверенс</vt:lpstr>
      <vt:lpstr>Презентация PowerPoint</vt:lpstr>
      <vt:lpstr>Mobile SMARTS: Склад 15</vt:lpstr>
      <vt:lpstr>Возможности продукта</vt:lpstr>
      <vt:lpstr>Презентация PowerPoint</vt:lpstr>
      <vt:lpstr>Поддержка операционных  систем</vt:lpstr>
      <vt:lpstr>Презентация PowerPoint</vt:lpstr>
      <vt:lpstr>Презентация PowerPoint</vt:lpstr>
      <vt:lpstr>Политика лицензирования и цены</vt:lpstr>
      <vt:lpstr>Варианты лицензий</vt:lpstr>
      <vt:lpstr>Подписка на обновления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Склад 15</dc:title>
  <dc:creator>elle.sommelier@gmail.com</dc:creator>
  <cp:lastModifiedBy>elle.sommelier@gmail.com</cp:lastModifiedBy>
  <cp:revision>22</cp:revision>
  <dcterms:created xsi:type="dcterms:W3CDTF">2020-06-17T17:44:08Z</dcterms:created>
  <dcterms:modified xsi:type="dcterms:W3CDTF">2020-06-30T21:02:41Z</dcterms:modified>
</cp:coreProperties>
</file>