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0"/>
  </p:notesMasterIdLst>
  <p:sldIdLst>
    <p:sldId id="302" r:id="rId2"/>
    <p:sldId id="325" r:id="rId3"/>
    <p:sldId id="362" r:id="rId4"/>
    <p:sldId id="321" r:id="rId5"/>
    <p:sldId id="363" r:id="rId6"/>
    <p:sldId id="367" r:id="rId7"/>
    <p:sldId id="368" r:id="rId8"/>
    <p:sldId id="364" r:id="rId9"/>
    <p:sldId id="365" r:id="rId10"/>
    <p:sldId id="366" r:id="rId11"/>
    <p:sldId id="370" r:id="rId12"/>
    <p:sldId id="371" r:id="rId13"/>
    <p:sldId id="342" r:id="rId14"/>
    <p:sldId id="373" r:id="rId15"/>
    <p:sldId id="374" r:id="rId16"/>
    <p:sldId id="372" r:id="rId17"/>
    <p:sldId id="375" r:id="rId18"/>
    <p:sldId id="378" r:id="rId19"/>
    <p:sldId id="376" r:id="rId20"/>
    <p:sldId id="377" r:id="rId21"/>
    <p:sldId id="379" r:id="rId22"/>
    <p:sldId id="380" r:id="rId23"/>
    <p:sldId id="382" r:id="rId24"/>
    <p:sldId id="383" r:id="rId25"/>
    <p:sldId id="386" r:id="rId26"/>
    <p:sldId id="387" r:id="rId27"/>
    <p:sldId id="381" r:id="rId28"/>
    <p:sldId id="352" r:id="rId29"/>
    <p:sldId id="353" r:id="rId30"/>
    <p:sldId id="349" r:id="rId31"/>
    <p:sldId id="348" r:id="rId32"/>
    <p:sldId id="350" r:id="rId33"/>
    <p:sldId id="354" r:id="rId34"/>
    <p:sldId id="355" r:id="rId35"/>
    <p:sldId id="360" r:id="rId36"/>
    <p:sldId id="344" r:id="rId37"/>
    <p:sldId id="369" r:id="rId38"/>
    <p:sldId id="303" r:id="rId39"/>
  </p:sldIdLst>
  <p:sldSz cx="12192000" cy="6858000"/>
  <p:notesSz cx="6858000" cy="9144000"/>
  <p:embeddedFontLst>
    <p:embeddedFont>
      <p:font typeface="Arial Black" panose="020B0A04020102020204" pitchFamily="34" charset="0"/>
      <p:bold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ndara" panose="020E0502030303020204" pitchFamily="34" charset="0"/>
      <p:regular r:id="rId48"/>
      <p:bold r:id="rId49"/>
      <p:italic r:id="rId50"/>
      <p:boldItalic r:id="rId51"/>
    </p:embeddedFont>
    <p:embeddedFont>
      <p:font typeface="Segoe UI Light" panose="020B0502040204020203" pitchFamily="34" charset="0"/>
      <p:regular r:id="rId52"/>
      <p:italic r:id="rId53"/>
    </p:embeddedFont>
    <p:embeddedFont>
      <p:font typeface="Gilroy ExtraBold" panose="00000900000000000000" charset="-52"/>
      <p:bold r:id="rId54"/>
    </p:embeddedFont>
    <p:embeddedFont>
      <p:font typeface="Roboto" panose="020B0604020202020204" charset="0"/>
      <p:regular r:id="rId55"/>
    </p:embeddedFont>
    <p:embeddedFont>
      <p:font typeface="Gilroy Light" panose="00000400000000000000" charset="-52"/>
      <p:regular r:id="rId5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F3297C-DEE7-4DFB-A69C-C1D8BEC1D01A}">
          <p14:sldIdLst>
            <p14:sldId id="302"/>
            <p14:sldId id="325"/>
            <p14:sldId id="362"/>
            <p14:sldId id="321"/>
            <p14:sldId id="363"/>
            <p14:sldId id="367"/>
            <p14:sldId id="368"/>
            <p14:sldId id="364"/>
            <p14:sldId id="365"/>
            <p14:sldId id="366"/>
            <p14:sldId id="370"/>
            <p14:sldId id="371"/>
            <p14:sldId id="342"/>
            <p14:sldId id="373"/>
            <p14:sldId id="374"/>
            <p14:sldId id="372"/>
            <p14:sldId id="375"/>
            <p14:sldId id="378"/>
            <p14:sldId id="376"/>
            <p14:sldId id="377"/>
            <p14:sldId id="379"/>
            <p14:sldId id="380"/>
            <p14:sldId id="382"/>
            <p14:sldId id="383"/>
            <p14:sldId id="386"/>
            <p14:sldId id="387"/>
            <p14:sldId id="381"/>
            <p14:sldId id="352"/>
            <p14:sldId id="353"/>
            <p14:sldId id="349"/>
            <p14:sldId id="348"/>
            <p14:sldId id="350"/>
            <p14:sldId id="354"/>
            <p14:sldId id="355"/>
            <p14:sldId id="360"/>
            <p14:sldId id="344"/>
            <p14:sldId id="369"/>
            <p14:sldId id="30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42"/>
    <a:srgbClr val="0083B0"/>
    <a:srgbClr val="00834C"/>
    <a:srgbClr val="F8F8F8"/>
    <a:srgbClr val="828282"/>
    <a:srgbClr val="7E9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444" autoAdjust="0"/>
  </p:normalViewPr>
  <p:slideViewPr>
    <p:cSldViewPr snapToGrid="0">
      <p:cViewPr>
        <p:scale>
          <a:sx n="109" d="100"/>
          <a:sy n="109" d="100"/>
        </p:scale>
        <p:origin x="-516" y="162"/>
      </p:cViewPr>
      <p:guideLst>
        <p:guide orient="horz" pos="1253"/>
        <p:guide pos="3840"/>
      </p:guideLst>
    </p:cSldViewPr>
  </p:slideViewPr>
  <p:outlineViewPr>
    <p:cViewPr>
      <p:scale>
        <a:sx n="33" d="100"/>
        <a:sy n="33" d="100"/>
      </p:scale>
      <p:origin x="0" y="-5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-354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8D03-B668-490D-B712-2F86D8A4273E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0EB8A-A449-4F8A-A206-CDAD73980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3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86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Мониторинг позволяет отслеживать в каком состоянии находятся мобильные устройства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(ТСД):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работают ли на них в данный момент и когда работали в последний раз;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кто и где работает на устройстве;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лицензировано устройство или нет;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уровень заряда батареи на устройстве;</a:t>
            </a:r>
          </a:p>
          <a:p>
            <a:pPr marL="0" indent="0">
              <a:buFontTx/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какой документ находится в работе в данный момент на ТСД</a:t>
            </a:r>
          </a:p>
          <a:p>
            <a:pPr marL="0" indent="0">
              <a:buFontTx/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Отправлять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сообщения пользователям ТСД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77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Мониторинг позволяет отслеживать в каком состоянии находятся мобильные устройства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(ТСД):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работают ли на них в данный момент и когда работали в последний раз;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кто и где работает на устройстве;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лицензировано устройство или нет;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уровень заряда батареи на устройстве;</a:t>
            </a:r>
          </a:p>
          <a:p>
            <a:pPr marL="0" indent="0">
              <a:buFontTx/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какой документ находится в работе в данный момент на ТСД</a:t>
            </a:r>
          </a:p>
          <a:p>
            <a:pPr marL="0" indent="0">
              <a:buFontTx/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Отправлять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сообщения пользователям ТСД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77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96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34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20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20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20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 вернемся к более насущным вопросам. Зачем на</a:t>
            </a:r>
            <a:r>
              <a:rPr lang="ru-RU" baseline="0" dirty="0" smtClean="0"/>
              <a:t> складе нужны ТСД? </a:t>
            </a:r>
            <a:r>
              <a:rPr lang="ru-RU" dirty="0" smtClean="0"/>
              <a:t>Помимо пресловутого человеческого фактора, от которого множество компаний уже избавляется с помощью внедрения ТСД нас ждет глобальный проект по маркировке обширной группы товаров, после старта которого без специальных средств уже будет невозможно работать…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4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«Склад 15» — это мобильное ПО для автоматизации работы склада.  Формально это конфигурация для мобильной платформы </a:t>
            </a:r>
            <a:r>
              <a:rPr lang="ru-RU" dirty="0" err="1" smtClean="0"/>
              <a:t>Mobile</a:t>
            </a:r>
            <a:r>
              <a:rPr lang="ru-RU" dirty="0" smtClean="0"/>
              <a:t> SMARTS, которая позволяет автоматизировать бизнес процессы при помощи ТСД или других мобильных устройств.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65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Функционал конфигурации «Склад 15» ограничен только возможностями платформы и способностями конкретного разработчика доработать конфигурацию. Функционал можно расширить при помощи доработки существующих или написания новых экранов и алгоритмов работы на ТСД в конфигураторе </a:t>
            </a:r>
            <a:r>
              <a:rPr lang="ru-RU" dirty="0" err="1" smtClean="0"/>
              <a:t>Mobile</a:t>
            </a:r>
            <a:r>
              <a:rPr lang="ru-RU" dirty="0" smtClean="0"/>
              <a:t> SMARTS.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8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Помимо своих основных функций «</a:t>
            </a:r>
            <a:r>
              <a:rPr lang="ru-RU" dirty="0" err="1" smtClean="0"/>
              <a:t>Mobile</a:t>
            </a:r>
            <a:r>
              <a:rPr lang="ru-RU" dirty="0" smtClean="0"/>
              <a:t> SMARTS: Склад 15» предоставляет широкий спектр дополнительных возможностей.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9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Обеспечивает быстрое внедрение продукта.</a:t>
            </a:r>
            <a:r>
              <a:rPr lang="ru-RU" baseline="0" dirty="0" smtClean="0"/>
              <a:t> Список постоянно пополняется.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69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003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Коллективная работа с документами позволяет нескольким сотрудникам с ТСД одновременно работать с одним документом </a:t>
            </a:r>
            <a:r>
              <a:rPr lang="ru-RU" dirty="0" err="1" smtClean="0"/>
              <a:t>Mobile</a:t>
            </a:r>
            <a:r>
              <a:rPr lang="ru-RU" dirty="0" smtClean="0"/>
              <a:t> SMARTS (например, выполнять одновременный подбор общего заказа или коллективную инвентаризацию)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77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Полезная функция для торговой сети с большим количеством магазинов. Позволяет упрощать учет и работу с документами по разным торговым точкам.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торговых объектов с подключением частных баз позволяет разбивать одну большую, перегруженную информацией базу данных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SMARTS  по всем магазинам на несколько баз поменьше, которые содержат информацию только по отдельным торговым точкам. Это поможет избежать путаницы и ускорит процесс работы с базой каждого отдельного склада. А также позволит без использования онлайн-подключения видеть документы, цены и остатки для выбранного торгового объекта. Если у одной компании много складов, нужно как-то организовывать с ними работу, учитывая то, что у каждого склада могут быть разные цены, разные остатки, может быть по-разному настроен обмен документами между ТСД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товароучетной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системой. В этом случае на помощь приходит использование торговых объектов с подключаемыми к ним частными базами. Одна частная база подключается к одному торговому объекту.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77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Серии — это способ учесть дату производства, лот или партию конкретной поставки. Отличие серии и серийного номера в том, что серийный номер есть у каждой единицы товара, а серия может быть одинаковой у большого количества одного и того же товара.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SMARTS: Склад 15» поддерживает работу с сериями в документах приемки, перемещения и инвентаризации. Необходимость серийного учета включается и выключается отдельно для каждого документа в пункте меню «Настройка товаров» прямо на ТСД.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7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8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1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3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0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7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8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3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8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8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9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02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2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microsoft.com/office/2007/relationships/hdphoto" Target="../media/hdphoto7.wdp"/><Relationship Id="rId18" Type="http://schemas.openxmlformats.org/officeDocument/2006/relationships/image" Target="../media/image45.png"/><Relationship Id="rId26" Type="http://schemas.openxmlformats.org/officeDocument/2006/relationships/image" Target="../media/image50.png"/><Relationship Id="rId3" Type="http://schemas.microsoft.com/office/2007/relationships/hdphoto" Target="../media/hdphoto3.wdp"/><Relationship Id="rId21" Type="http://schemas.microsoft.com/office/2007/relationships/hdphoto" Target="../media/hdphoto11.wdp"/><Relationship Id="rId34" Type="http://schemas.openxmlformats.org/officeDocument/2006/relationships/image" Target="../media/image54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17" Type="http://schemas.microsoft.com/office/2007/relationships/hdphoto" Target="../media/hdphoto9.wdp"/><Relationship Id="rId25" Type="http://schemas.microsoft.com/office/2007/relationships/hdphoto" Target="../media/hdphoto12.wdp"/><Relationship Id="rId33" Type="http://schemas.microsoft.com/office/2007/relationships/hdphoto" Target="../media/hdphoto16.wdp"/><Relationship Id="rId2" Type="http://schemas.openxmlformats.org/officeDocument/2006/relationships/image" Target="../media/image36.png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29" Type="http://schemas.microsoft.com/office/2007/relationships/hdphoto" Target="../media/hdphoto14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11" Type="http://schemas.microsoft.com/office/2007/relationships/hdphoto" Target="../media/hdphoto6.wdp"/><Relationship Id="rId24" Type="http://schemas.openxmlformats.org/officeDocument/2006/relationships/image" Target="../media/image49.png"/><Relationship Id="rId32" Type="http://schemas.openxmlformats.org/officeDocument/2006/relationships/image" Target="../media/image53.png"/><Relationship Id="rId37" Type="http://schemas.openxmlformats.org/officeDocument/2006/relationships/image" Target="../media/image56.png"/><Relationship Id="rId5" Type="http://schemas.microsoft.com/office/2007/relationships/hdphoto" Target="../media/hdphoto4.wdp"/><Relationship Id="rId15" Type="http://schemas.microsoft.com/office/2007/relationships/hdphoto" Target="../media/hdphoto8.wdp"/><Relationship Id="rId23" Type="http://schemas.openxmlformats.org/officeDocument/2006/relationships/image" Target="../media/image48.png"/><Relationship Id="rId28" Type="http://schemas.openxmlformats.org/officeDocument/2006/relationships/image" Target="../media/image51.png"/><Relationship Id="rId36" Type="http://schemas.openxmlformats.org/officeDocument/2006/relationships/image" Target="../media/image55.jpeg"/><Relationship Id="rId10" Type="http://schemas.openxmlformats.org/officeDocument/2006/relationships/image" Target="../media/image41.png"/><Relationship Id="rId19" Type="http://schemas.microsoft.com/office/2007/relationships/hdphoto" Target="../media/hdphoto10.wdp"/><Relationship Id="rId31" Type="http://schemas.microsoft.com/office/2007/relationships/hdphoto" Target="../media/hdphoto15.wdp"/><Relationship Id="rId4" Type="http://schemas.openxmlformats.org/officeDocument/2006/relationships/image" Target="../media/image37.png"/><Relationship Id="rId9" Type="http://schemas.microsoft.com/office/2007/relationships/hdphoto" Target="../media/hdphoto5.wdp"/><Relationship Id="rId14" Type="http://schemas.openxmlformats.org/officeDocument/2006/relationships/image" Target="../media/image43.png"/><Relationship Id="rId22" Type="http://schemas.openxmlformats.org/officeDocument/2006/relationships/image" Target="../media/image47.png"/><Relationship Id="rId27" Type="http://schemas.microsoft.com/office/2007/relationships/hdphoto" Target="../media/hdphoto13.wdp"/><Relationship Id="rId30" Type="http://schemas.openxmlformats.org/officeDocument/2006/relationships/image" Target="../media/image52.png"/><Relationship Id="rId35" Type="http://schemas.microsoft.com/office/2007/relationships/hdphoto" Target="../media/hdphoto17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hdphoto" Target="../media/hdphoto18.wdp"/><Relationship Id="rId7" Type="http://schemas.microsoft.com/office/2007/relationships/hdphoto" Target="../media/hdphoto20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microsoft.com/office/2007/relationships/hdphoto" Target="../media/hdphoto19.wdp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017" y="1579835"/>
            <a:ext cx="11232455" cy="23526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6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Mobile SMARTS</a:t>
            </a:r>
            <a:r>
              <a:rPr lang="ru-RU" sz="66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: Склад 15</a:t>
            </a:r>
            <a:endParaRPr lang="ru-RU" sz="6600" dirty="0">
              <a:solidFill>
                <a:schemeClr val="bg1"/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286943-DD3E-4BE7-8428-B8DBB507433D}"/>
              </a:ext>
            </a:extLst>
          </p:cNvPr>
          <p:cNvSpPr txBox="1"/>
          <p:nvPr/>
        </p:nvSpPr>
        <p:spPr>
          <a:xfrm>
            <a:off x="646112" y="3318284"/>
            <a:ext cx="905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Отраслевой программный продукт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для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автоматизации операций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по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учёту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товара на складе при помощи ТСД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75FDF13-E51A-497E-BBB0-CF8ACE7C6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37" y="538162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Операции с алкоголем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Автоматизируемые операции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6685" y="1628570"/>
            <a:ext cx="76374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Агрегация (упаковка в коробки и паллеты)</a:t>
            </a:r>
            <a:endParaRPr lang="ru-RU" sz="2400" dirty="0"/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Отгрузка 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Приемка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Постановка на баланс (на 3-й регистр)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106" y="1628570"/>
            <a:ext cx="2354452" cy="392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Добавляйте свои операции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Автоматизируемые операции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lh3.googleusercontent.com/_AJcEPTKT6j6SvVwFet-5wYPGuUnO-1XZTfb1hx60YEwaycCIFiSwsaN83-Zolr2uxP4JhSC8kfo4YY7JqBvkPohvsUFUoc7NkSxNYJh5HysHITl6R96EZZdHck2ChhLeASzQc9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28" y="1563558"/>
            <a:ext cx="5045414" cy="459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Возможности </a:t>
            </a:r>
            <a:r>
              <a:rPr lang="en-US" sz="40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«Mobile SMARTS: </a:t>
            </a:r>
            <a:r>
              <a:rPr lang="ru-RU" sz="40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Склад 15» 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B7BAC28-5528-4F7C-B6F9-19EFC788F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979" y="2190354"/>
            <a:ext cx="838975" cy="8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Работа по готовым бизнес процессам</a:t>
            </a:r>
            <a:endParaRPr lang="ru-RU" sz="44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3742" y="3109841"/>
            <a:ext cx="12197239" cy="3748159"/>
            <a:chOff x="-3742" y="3109841"/>
            <a:chExt cx="12197239" cy="3748159"/>
          </a:xfrm>
        </p:grpSpPr>
        <p:pic>
          <p:nvPicPr>
            <p:cNvPr id="12" name="Picture 2" descr="http://stimul.kiev.ua/img/materialy_raschety-s-postavshchikami/image04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9598" y="3380014"/>
              <a:ext cx="3903899" cy="2488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stimul.kiev.ua/img/materialy_raschety-s-postavshchikami/image04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42" y="3502479"/>
              <a:ext cx="3839860" cy="244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/>
            <a:srcRect l="16551" r="10789"/>
            <a:stretch/>
          </p:blipFill>
          <p:spPr>
            <a:xfrm>
              <a:off x="4408715" y="3109841"/>
              <a:ext cx="3135086" cy="3748159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446620" y="4098471"/>
              <a:ext cx="2973697" cy="1172551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Заказ поставщику</a:t>
              </a:r>
              <a:endPara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128431" y="3633107"/>
              <a:ext cx="3880884" cy="188483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Поступление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(с контролем кол-ва)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852500" y="4017721"/>
              <a:ext cx="2973697" cy="1294647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Поступление товаров и услуг</a:t>
              </a:r>
              <a:endPara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53225" y="1869440"/>
            <a:ext cx="904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На основе документа из </a:t>
            </a:r>
            <a:r>
              <a:rPr lang="ru-RU" sz="3200" dirty="0" err="1" smtClean="0"/>
              <a:t>бэк</a:t>
            </a:r>
            <a:r>
              <a:rPr lang="ru-RU" sz="3200" dirty="0" smtClean="0"/>
              <a:t>-офиса (по накладной).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489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121693" cy="925131"/>
          </a:xfrm>
        </p:spPr>
        <p:txBody>
          <a:bodyPr>
            <a:normAutofit/>
          </a:bodyPr>
          <a:lstStyle/>
          <a:p>
            <a:r>
              <a:rPr lang="ru-RU" sz="4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Готовая интеграция с учетными системами</a:t>
            </a:r>
            <a:endParaRPr lang="ru-RU" sz="42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1729404"/>
            <a:ext cx="7610475" cy="414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5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Интеграция с </a:t>
            </a:r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произвольными системами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A738EE-20D0-4BB0-8699-F5F300F3F088}"/>
              </a:ext>
            </a:extLst>
          </p:cNvPr>
          <p:cNvSpPr txBox="1"/>
          <p:nvPr/>
        </p:nvSpPr>
        <p:spPr>
          <a:xfrm>
            <a:off x="1585881" y="2273663"/>
            <a:ext cx="5110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TXT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CSV,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Excel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OLE/COM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REST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A738EE-20D0-4BB0-8699-F5F300F3F088}"/>
              </a:ext>
            </a:extLst>
          </p:cNvPr>
          <p:cNvSpPr txBox="1"/>
          <p:nvPr/>
        </p:nvSpPr>
        <p:spPr>
          <a:xfrm>
            <a:off x="6258080" y="2273300"/>
            <a:ext cx="535616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«1С:Предприятия» 7.7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«1С:Предприятия» 8.1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«1С:Предприятия» 8.2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«1С:Предприятия» 8.3</a:t>
            </a:r>
          </a:p>
        </p:txBody>
      </p:sp>
    </p:spTree>
    <p:extLst>
      <p:ext uri="{BB962C8B-B14F-4D97-AF65-F5344CB8AC3E}">
        <p14:creationId xmlns:p14="http://schemas.microsoft.com/office/powerpoint/2010/main" val="28868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Коллективная работа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lh3.googleusercontent.com/65p2dn9gvHdxzqXX2vqzX7xNqcI1hYescVgkSv1XlqJ2RV2bbDZjTB5AlzsV9FwhJcsGFs-w6W7CMWFkbM0ccwMG-0oCSJMWga7OczMIJjnJJ4rWcfcC1CAQAMSCUcf_4wzV3k0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615" y="2014629"/>
            <a:ext cx="57150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0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Работа с торговыми объектами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20" name="Picture 4" descr="https://www.cleverence.ru/upload/medialibrary/fe2/fe2fedfa1f2af352724874a7c14e13c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01" y="1680627"/>
            <a:ext cx="7951208" cy="42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4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Работа с сериями товаров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395" y="1839806"/>
            <a:ext cx="104328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Работа с сериями в операциях: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Приемка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Перемещение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Инвентаризация</a:t>
            </a:r>
          </a:p>
          <a:p>
            <a:pPr>
              <a:lnSpc>
                <a:spcPct val="150000"/>
              </a:lnSpc>
              <a:buClr>
                <a:srgbClr val="FF5142"/>
              </a:buClr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02" y="2846811"/>
            <a:ext cx="4643029" cy="26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Мониторинг мобильных устройств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395" y="1839806"/>
            <a:ext cx="104328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Позволяет </a:t>
            </a:r>
            <a:r>
              <a:rPr lang="ru-RU" sz="2400" dirty="0"/>
              <a:t>отслеживать в каком состоянии находятся </a:t>
            </a:r>
            <a:r>
              <a:rPr lang="ru-RU" sz="2400" dirty="0" smtClean="0"/>
              <a:t>ТСД: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работают </a:t>
            </a:r>
            <a:r>
              <a:rPr lang="ru-RU" sz="2400" dirty="0"/>
              <a:t>ли на них в данный момент и когда работали в последний раз;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кто</a:t>
            </a:r>
            <a:r>
              <a:rPr lang="ru-RU" sz="2400" dirty="0"/>
              <a:t> и где работает на устройстве;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лицензировано </a:t>
            </a:r>
            <a:r>
              <a:rPr lang="ru-RU" sz="2400" dirty="0"/>
              <a:t>устройство или нет;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уровень </a:t>
            </a:r>
            <a:r>
              <a:rPr lang="ru-RU" sz="2400" dirty="0"/>
              <a:t>заряда батареи на устройстве;</a:t>
            </a:r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какой </a:t>
            </a:r>
            <a:r>
              <a:rPr lang="ru-RU" sz="2400" dirty="0"/>
              <a:t>документ находится в работе в данный момент на </a:t>
            </a:r>
            <a:r>
              <a:rPr lang="ru-RU" sz="2400" dirty="0" smtClean="0"/>
              <a:t>ТСД;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отправлять </a:t>
            </a:r>
            <a:r>
              <a:rPr lang="ru-RU" sz="2400" dirty="0"/>
              <a:t>сообщения пользователям </a:t>
            </a:r>
            <a:r>
              <a:rPr lang="ru-RU" sz="2400" dirty="0" smtClean="0"/>
              <a:t>ТСД.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43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В этой презентации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AFB07BA-9FBD-447B-84F5-AE7391EB031A}"/>
              </a:ext>
            </a:extLst>
          </p:cNvPr>
          <p:cNvSpPr/>
          <p:nvPr/>
        </p:nvSpPr>
        <p:spPr>
          <a:xfrm>
            <a:off x="575429" y="1787164"/>
            <a:ext cx="110316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Что такое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«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Mobile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SMARTS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Склад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15» и кому он подойдет?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Автоматизируемые операции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Дополнительные возможности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Лицензирование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93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Мониторинг мобильных устройств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</a:rPr>
              <a:t>www.cleverence.ru</a:t>
            </a:r>
            <a:endParaRPr lang="ru-RU" sz="1400" dirty="0">
              <a:solidFill>
                <a:srgbClr val="FF514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Возможности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s://www.cleverence.ru/upload/iblock/846/846ff8fdc656769a5189a01be0a8b9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281" y="1706754"/>
            <a:ext cx="7560219" cy="425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Лицензирование </a:t>
            </a:r>
            <a:r>
              <a:rPr lang="en-US" sz="36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«Mobile SMARTS: </a:t>
            </a:r>
            <a:r>
              <a:rPr lang="ru-RU" sz="36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Склад 15» 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B7BAC28-5528-4F7C-B6F9-19EFC788F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979" y="2190354"/>
            <a:ext cx="838975" cy="8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Лицензирование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Лицензирование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39955" y="1955263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 smtClean="0"/>
              <a:t>Ничего не изменилось!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лицензия = 1 ТСД!</a:t>
            </a:r>
          </a:p>
          <a:p>
            <a:r>
              <a:rPr lang="ru-RU" dirty="0" smtClean="0"/>
              <a:t>Лицензия выдается по уникальному коду ТСД</a:t>
            </a:r>
          </a:p>
          <a:p>
            <a:r>
              <a:rPr lang="ru-RU" dirty="0" smtClean="0"/>
              <a:t>Лицензия привязывается к конкретному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6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9623" y="1587840"/>
            <a:ext cx="10772775" cy="16581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МИНИМУМ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624" y="2991583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 smtClean="0"/>
              <a:t>Самые дешевые лицензии</a:t>
            </a:r>
          </a:p>
          <a:p>
            <a:r>
              <a:rPr lang="ru-RU" dirty="0" smtClean="0"/>
              <a:t>Аналог </a:t>
            </a:r>
            <a:r>
              <a:rPr lang="en-US" dirty="0" smtClean="0"/>
              <a:t>DOS</a:t>
            </a:r>
            <a:r>
              <a:rPr lang="ru-RU" dirty="0" smtClean="0"/>
              <a:t>-</a:t>
            </a:r>
            <a:r>
              <a:rPr lang="ru-RU" dirty="0" err="1" smtClean="0"/>
              <a:t>овских</a:t>
            </a:r>
            <a:r>
              <a:rPr lang="ru-RU" dirty="0" smtClean="0"/>
              <a:t> прошивок</a:t>
            </a:r>
          </a:p>
          <a:p>
            <a:r>
              <a:rPr lang="ru-RU" dirty="0"/>
              <a:t>Батч или </a:t>
            </a:r>
            <a:r>
              <a:rPr lang="en-US" dirty="0"/>
              <a:t>Wi-Fi </a:t>
            </a:r>
            <a:r>
              <a:rPr lang="ru-RU" dirty="0"/>
              <a:t>на выбор</a:t>
            </a:r>
            <a:endParaRPr lang="ru-RU" dirty="0" smtClean="0"/>
          </a:p>
          <a:p>
            <a:r>
              <a:rPr lang="ru-RU" dirty="0" smtClean="0"/>
              <a:t>Только сбор штрихкодов и инвентаризация</a:t>
            </a:r>
          </a:p>
          <a:p>
            <a:r>
              <a:rPr lang="ru-RU" dirty="0" smtClean="0"/>
              <a:t>Изменять существующие операции нельзя</a:t>
            </a:r>
          </a:p>
          <a:p>
            <a:r>
              <a:rPr lang="ru-RU" dirty="0"/>
              <a:t>Новые операции добавлять нельзя</a:t>
            </a:r>
          </a:p>
          <a:p>
            <a:r>
              <a:rPr lang="ru-RU" dirty="0" smtClean="0"/>
              <a:t>Нет возможности сверяться по накладной</a:t>
            </a:r>
            <a:endParaRPr lang="ru-RU" dirty="0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809624" y="6519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Уровни лицензий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Лицензирование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43" y="3625002"/>
            <a:ext cx="4253890" cy="263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202943" y="4850675"/>
            <a:ext cx="721857" cy="133241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9623" y="1605521"/>
            <a:ext cx="10772775" cy="16581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8931D"/>
                </a:solidFill>
              </a:rPr>
              <a:t>БАЗОВЫЙ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491" y="31215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 err="1" smtClean="0"/>
              <a:t>Батч</a:t>
            </a:r>
            <a:r>
              <a:rPr lang="ru-RU" dirty="0" smtClean="0"/>
              <a:t> или </a:t>
            </a:r>
            <a:r>
              <a:rPr lang="en-US" dirty="0" smtClean="0"/>
              <a:t>Wi-Fi </a:t>
            </a:r>
            <a:r>
              <a:rPr lang="ru-RU" dirty="0" smtClean="0"/>
              <a:t>на выбор</a:t>
            </a:r>
          </a:p>
          <a:p>
            <a:r>
              <a:rPr lang="ru-RU" b="1" dirty="0" smtClean="0"/>
              <a:t>Все складские операции </a:t>
            </a:r>
          </a:p>
          <a:p>
            <a:r>
              <a:rPr lang="ru-RU" b="1" dirty="0" smtClean="0"/>
              <a:t>Работа </a:t>
            </a:r>
            <a:r>
              <a:rPr lang="ru-RU" b="1" dirty="0"/>
              <a:t>с </a:t>
            </a:r>
            <a:r>
              <a:rPr lang="ru-RU" b="1" dirty="0" smtClean="0"/>
              <a:t>коробами и паллетами</a:t>
            </a:r>
          </a:p>
          <a:p>
            <a:r>
              <a:rPr lang="ru-RU" b="1" dirty="0" smtClean="0"/>
              <a:t>Можно изменять существующие операции</a:t>
            </a:r>
          </a:p>
          <a:p>
            <a:r>
              <a:rPr lang="ru-RU" dirty="0"/>
              <a:t>Н</a:t>
            </a:r>
            <a:r>
              <a:rPr lang="ru-RU" dirty="0" smtClean="0"/>
              <a:t>ет </a:t>
            </a:r>
            <a:r>
              <a:rPr lang="ru-RU" dirty="0" err="1" smtClean="0"/>
              <a:t>онлайна</a:t>
            </a:r>
            <a:r>
              <a:rPr lang="ru-RU" dirty="0" smtClean="0"/>
              <a:t> и авто-обмена</a:t>
            </a:r>
          </a:p>
          <a:p>
            <a:r>
              <a:rPr lang="ru-RU" b="1" dirty="0" smtClean="0"/>
              <a:t>Печать на мобильный принтер</a:t>
            </a:r>
          </a:p>
          <a:p>
            <a:r>
              <a:rPr lang="ru-RU" b="1" dirty="0"/>
              <a:t>ЕГАИС опционально</a:t>
            </a:r>
          </a:p>
          <a:p>
            <a:endParaRPr lang="ru-RU" dirty="0"/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09624" y="6519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Уровни лицензий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Лицензирование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43" y="3625002"/>
            <a:ext cx="4253890" cy="263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924800" y="4519745"/>
            <a:ext cx="923109" cy="171905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9623" y="1605521"/>
            <a:ext cx="10772775" cy="16581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РАСШИРЕННЫЙ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491" y="31215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 err="1"/>
              <a:t>Батч</a:t>
            </a:r>
            <a:r>
              <a:rPr lang="ru-RU" dirty="0"/>
              <a:t>, </a:t>
            </a:r>
            <a:r>
              <a:rPr lang="ru-RU" dirty="0" err="1"/>
              <a:t>Wi-Fi</a:t>
            </a:r>
            <a:r>
              <a:rPr lang="ru-RU" dirty="0"/>
              <a:t> или </a:t>
            </a:r>
            <a:r>
              <a:rPr lang="ru-RU" b="1" dirty="0"/>
              <a:t>онлайн</a:t>
            </a:r>
            <a:r>
              <a:rPr lang="ru-RU" dirty="0"/>
              <a:t> на выбор</a:t>
            </a:r>
          </a:p>
          <a:p>
            <a:r>
              <a:rPr lang="ru-RU" b="1" dirty="0"/>
              <a:t>Полностью автоматический обмен</a:t>
            </a:r>
          </a:p>
          <a:p>
            <a:r>
              <a:rPr lang="ru-RU" b="1" dirty="0" smtClean="0"/>
              <a:t>Можно добавлять </a:t>
            </a:r>
            <a:r>
              <a:rPr lang="ru-RU" b="1" dirty="0"/>
              <a:t>свои операции</a:t>
            </a:r>
          </a:p>
          <a:p>
            <a:r>
              <a:rPr lang="ru-RU" dirty="0"/>
              <a:t>ЕГАИС опционально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09624" y="6519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Уровни лицензий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Лицензирование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43" y="3625002"/>
            <a:ext cx="4253890" cy="263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847909" y="4162694"/>
            <a:ext cx="1149531" cy="21109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9623" y="1605521"/>
            <a:ext cx="10772775" cy="1658198"/>
          </a:xfrm>
        </p:spPr>
        <p:txBody>
          <a:bodyPr>
            <a:normAutofit/>
          </a:bodyPr>
          <a:lstStyle/>
          <a:p>
            <a:r>
              <a:rPr lang="ru-RU" dirty="0" smtClean="0"/>
              <a:t>ПОЛНЫЙ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491" y="3121571"/>
            <a:ext cx="10515600" cy="3969791"/>
          </a:xfrm>
        </p:spPr>
        <p:txBody>
          <a:bodyPr>
            <a:normAutofit/>
          </a:bodyPr>
          <a:lstStyle/>
          <a:p>
            <a:r>
              <a:rPr lang="ru-RU" dirty="0"/>
              <a:t>Все операции для </a:t>
            </a:r>
            <a:r>
              <a:rPr lang="ru-RU" dirty="0" smtClean="0"/>
              <a:t>склада</a:t>
            </a:r>
            <a:endParaRPr lang="ru-RU" dirty="0"/>
          </a:p>
          <a:p>
            <a:r>
              <a:rPr lang="ru-RU" b="1" dirty="0"/>
              <a:t>Коллективное выполнение </a:t>
            </a:r>
            <a:r>
              <a:rPr lang="ru-RU" b="1" dirty="0" smtClean="0"/>
              <a:t>операций</a:t>
            </a:r>
          </a:p>
          <a:p>
            <a:r>
              <a:rPr lang="ru-RU" dirty="0" smtClean="0"/>
              <a:t>Лицензия ПОЛНЫЙ с </a:t>
            </a:r>
            <a:r>
              <a:rPr lang="en-US" b="1" dirty="0" smtClean="0"/>
              <a:t>Check</a:t>
            </a:r>
            <a:r>
              <a:rPr lang="ru-RU" b="1" dirty="0" smtClean="0"/>
              <a:t> </a:t>
            </a:r>
            <a:r>
              <a:rPr lang="en-US" b="1" dirty="0" smtClean="0"/>
              <a:t>Mark </a:t>
            </a:r>
            <a:r>
              <a:rPr lang="ru-RU" b="1" dirty="0" smtClean="0"/>
              <a:t>2</a:t>
            </a:r>
            <a:r>
              <a:rPr lang="en-US" dirty="0" smtClean="0"/>
              <a:t> </a:t>
            </a:r>
            <a:r>
              <a:rPr lang="ru-RU" b="1" dirty="0" smtClean="0"/>
              <a:t>или без него</a:t>
            </a:r>
            <a:endParaRPr lang="ru-RU" b="1" dirty="0"/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09624" y="6519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Уровни лицензий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Лицензирование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43" y="3625002"/>
            <a:ext cx="4253890" cy="263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023567" y="3500843"/>
            <a:ext cx="1459393" cy="28477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Уровни лицензий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Лицензирование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952942"/>
              </p:ext>
            </p:extLst>
          </p:nvPr>
        </p:nvGraphicFramePr>
        <p:xfrm>
          <a:off x="853282" y="2182678"/>
          <a:ext cx="10475910" cy="3076870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4122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0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8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74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7449"/>
              </a:tblGrid>
              <a:tr h="670875">
                <a:tc>
                  <a:txBody>
                    <a:bodyPr/>
                    <a:lstStyle/>
                    <a:p>
                      <a:r>
                        <a:rPr lang="ru-RU" dirty="0"/>
                        <a:t>Функции  \  уровень лицензии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Минимум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от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2 449р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Базовый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от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8 549р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Расширенный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от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15 649р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Полный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от 25 749р.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867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Возможность доработки логики работы программы к зависимости от уровня </a:t>
                      </a:r>
                      <a:r>
                        <a:rPr lang="ru-RU" sz="1400" b="1" dirty="0" smtClean="0"/>
                        <a:t>лицензии</a:t>
                      </a:r>
                      <a:endParaRPr lang="ru-RU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8661">
                <a:tc>
                  <a:txBody>
                    <a:bodyPr/>
                    <a:lstStyle/>
                    <a:p>
                      <a:r>
                        <a:rPr lang="ru-RU" sz="1800" dirty="0"/>
                        <a:t>Возможность</a:t>
                      </a:r>
                      <a:r>
                        <a:rPr lang="ru-RU" sz="1800" baseline="0" dirty="0"/>
                        <a:t> доработок программы</a:t>
                      </a:r>
                      <a:endParaRPr lang="ru-RU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>
                          <a:solidFill>
                            <a:srgbClr val="FF514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DengXian" panose="03000509000000000000" pitchFamily="65" charset="-122"/>
                          <a:cs typeface="+mn-cs"/>
                        </a:rPr>
                        <a:t>+</a:t>
                      </a:r>
                      <a:endParaRPr lang="ru-RU" sz="36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36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36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8661">
                <a:tc>
                  <a:txBody>
                    <a:bodyPr/>
                    <a:lstStyle/>
                    <a:p>
                      <a:r>
                        <a:rPr lang="ru-RU" sz="1800" dirty="0"/>
                        <a:t>Возможность добавления своих операций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>
                          <a:solidFill>
                            <a:srgbClr val="FF514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>
                          <a:solidFill>
                            <a:srgbClr val="FF5142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36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kern="1200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ru-RU" sz="3600" kern="1200" dirty="0">
                        <a:solidFill>
                          <a:srgbClr val="00B05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3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системы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чего состоит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4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системы</a:t>
            </a:r>
            <a:endParaRPr lang="ru-RU" dirty="0"/>
          </a:p>
        </p:txBody>
      </p:sp>
      <p:sp>
        <p:nvSpPr>
          <p:cNvPr id="21" name="Rounded Rectangle 3"/>
          <p:cNvSpPr/>
          <p:nvPr/>
        </p:nvSpPr>
        <p:spPr>
          <a:xfrm>
            <a:off x="825500" y="1962150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2" name="Rounded Rectangle 4"/>
          <p:cNvSpPr/>
          <p:nvPr/>
        </p:nvSpPr>
        <p:spPr>
          <a:xfrm>
            <a:off x="825499" y="2622550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3" name="Rounded Rectangle 5"/>
          <p:cNvSpPr/>
          <p:nvPr/>
        </p:nvSpPr>
        <p:spPr>
          <a:xfrm>
            <a:off x="825499" y="3282950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4" name="Rounded Rectangle 6"/>
          <p:cNvSpPr/>
          <p:nvPr/>
        </p:nvSpPr>
        <p:spPr>
          <a:xfrm>
            <a:off x="825499" y="4342493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5" name="Rounded Rectangle 7"/>
          <p:cNvSpPr/>
          <p:nvPr/>
        </p:nvSpPr>
        <p:spPr>
          <a:xfrm>
            <a:off x="825499" y="5002893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94850" y="5156072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5B9BD5">
                    <a:lumMod val="75000"/>
                  </a:srgbClr>
                </a:solidFill>
                <a:latin typeface="Candara" panose="020E0502030303020204" pitchFamily="34" charset="0"/>
              </a:rPr>
              <a:t>оф</a:t>
            </a:r>
            <a:r>
              <a:rPr lang="ru-RU" dirty="0" err="1">
                <a:solidFill>
                  <a:srgbClr val="5B9BD5">
                    <a:lumMod val="75000"/>
                  </a:srgbClr>
                </a:solidFill>
                <a:latin typeface="Candara" panose="020E0502030303020204" pitchFamily="34" charset="0"/>
              </a:rPr>
              <a:t>ф</a:t>
            </a:r>
            <a:r>
              <a:rPr lang="ru-RU" dirty="0" err="1" smtClean="0">
                <a:solidFill>
                  <a:srgbClr val="5B9BD5">
                    <a:lumMod val="75000"/>
                  </a:srgbClr>
                </a:solidFill>
                <a:latin typeface="Candara" panose="020E0502030303020204" pitchFamily="34" charset="0"/>
              </a:rPr>
              <a:t>лайн</a:t>
            </a:r>
            <a:endParaRPr lang="ru-RU" dirty="0">
              <a:solidFill>
                <a:srgbClr val="5B9BD5">
                  <a:lumMod val="75000"/>
                </a:srgbClr>
              </a:solidFill>
              <a:latin typeface="Candara" panose="020E0502030303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87824" y="2729296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AD47"/>
                </a:solidFill>
                <a:latin typeface="Candara" panose="020E0502030303020204" pitchFamily="34" charset="0"/>
              </a:rPr>
              <a:t>онлайн</a:t>
            </a:r>
            <a:endParaRPr lang="ru-RU" dirty="0">
              <a:solidFill>
                <a:srgbClr val="70AD47"/>
              </a:solidFill>
              <a:latin typeface="Candara" panose="020E0502030303020204" pitchFamily="34" charset="0"/>
            </a:endParaRPr>
          </a:p>
        </p:txBody>
      </p:sp>
      <p:sp>
        <p:nvSpPr>
          <p:cNvPr id="28" name="Rounded Rectangle 10"/>
          <p:cNvSpPr/>
          <p:nvPr/>
        </p:nvSpPr>
        <p:spPr>
          <a:xfrm>
            <a:off x="825499" y="5663293"/>
            <a:ext cx="2583543" cy="537029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Клиент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9" name="Rounded Rectangle 11"/>
          <p:cNvSpPr/>
          <p:nvPr/>
        </p:nvSpPr>
        <p:spPr>
          <a:xfrm>
            <a:off x="4512128" y="1962150"/>
            <a:ext cx="4180114" cy="3577772"/>
          </a:xfrm>
          <a:prstGeom prst="roundRect">
            <a:avLst>
              <a:gd name="adj" fmla="val 2063"/>
            </a:avLst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Сервер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0" name="Left-Right Arrow 13"/>
          <p:cNvSpPr/>
          <p:nvPr/>
        </p:nvSpPr>
        <p:spPr>
          <a:xfrm>
            <a:off x="3459844" y="2292349"/>
            <a:ext cx="972456" cy="1197429"/>
          </a:xfrm>
          <a:prstGeom prst="leftRightArrow">
            <a:avLst>
              <a:gd name="adj1" fmla="val 56490"/>
              <a:gd name="adj2" fmla="val 30851"/>
            </a:avLst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http:/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algn="ctr"/>
            <a:r>
              <a:rPr lang="en-US" sz="1200" kern="0" dirty="0" smtClean="0">
                <a:solidFill>
                  <a:prstClr val="white"/>
                </a:solidFill>
                <a:latin typeface="Candara" panose="020E0502030303020204" pitchFamily="34" charset="0"/>
              </a:rPr>
              <a:t>http</a:t>
            </a:r>
            <a:r>
              <a:rPr lang="en-US" sz="1200" kern="0" dirty="0">
                <a:solidFill>
                  <a:prstClr val="white"/>
                </a:solidFill>
                <a:latin typeface="Candara" panose="020E0502030303020204" pitchFamily="34" charset="0"/>
              </a:rPr>
              <a:t>s</a:t>
            </a:r>
            <a:r>
              <a:rPr lang="en-US" sz="1200" kern="0" dirty="0" smtClean="0">
                <a:solidFill>
                  <a:prstClr val="white"/>
                </a:solidFill>
                <a:latin typeface="Candara" panose="020E0502030303020204" pitchFamily="34" charset="0"/>
              </a:rPr>
              <a:t>:/</a:t>
            </a:r>
            <a:endParaRPr lang="ru-RU" sz="1200" kern="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31" name="Left-Right Arrow 14"/>
          <p:cNvSpPr/>
          <p:nvPr/>
        </p:nvSpPr>
        <p:spPr>
          <a:xfrm>
            <a:off x="3497578" y="4542060"/>
            <a:ext cx="926012" cy="794660"/>
          </a:xfrm>
          <a:prstGeom prst="leftRightArrow">
            <a:avLst>
              <a:gd name="adj1" fmla="val 56490"/>
              <a:gd name="adj2" fmla="val 30851"/>
            </a:avLst>
          </a:prstGeom>
          <a:solidFill>
            <a:sysClr val="window" lastClr="FFFFFF"/>
          </a:solidFill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http:/</a:t>
            </a:r>
          </a:p>
          <a:p>
            <a:pPr algn="ctr"/>
            <a:r>
              <a:rPr lang="en-US" sz="1200" b="1" kern="0" dirty="0" smtClean="0">
                <a:solidFill>
                  <a:srgbClr val="5B9BD5">
                    <a:lumMod val="75000"/>
                  </a:srgbClr>
                </a:solidFill>
                <a:latin typeface="Candara" panose="020E0502030303020204" pitchFamily="34" charset="0"/>
              </a:rPr>
              <a:t>https:/</a:t>
            </a:r>
            <a:endParaRPr lang="ru-RU" sz="1200" b="1" kern="0" dirty="0">
              <a:solidFill>
                <a:srgbClr val="5B9BD5">
                  <a:lumMod val="75000"/>
                </a:srgbClr>
              </a:solidFill>
              <a:latin typeface="Candara" panose="020E0502030303020204" pitchFamily="34" charset="0"/>
            </a:endParaRPr>
          </a:p>
        </p:txBody>
      </p:sp>
      <p:sp>
        <p:nvSpPr>
          <p:cNvPr id="32" name="Rounded Rectangle 16"/>
          <p:cNvSpPr/>
          <p:nvPr/>
        </p:nvSpPr>
        <p:spPr>
          <a:xfrm>
            <a:off x="9011556" y="1962150"/>
            <a:ext cx="2695620" cy="4455886"/>
          </a:xfrm>
          <a:prstGeom prst="roundRect">
            <a:avLst>
              <a:gd name="adj" fmla="val 2063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Учетная система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3" name="Rounded Rectangle 17"/>
          <p:cNvSpPr/>
          <p:nvPr/>
        </p:nvSpPr>
        <p:spPr>
          <a:xfrm>
            <a:off x="9316357" y="4353378"/>
            <a:ext cx="2113642" cy="1846944"/>
          </a:xfrm>
          <a:prstGeom prst="roundRect">
            <a:avLst>
              <a:gd name="adj" fmla="val 2063"/>
            </a:avLst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Компонента доступа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 серверу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и клиенту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Mobile SMARTS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4" name="Left-Right Arrow 18"/>
          <p:cNvSpPr/>
          <p:nvPr/>
        </p:nvSpPr>
        <p:spPr>
          <a:xfrm>
            <a:off x="8416472" y="4611007"/>
            <a:ext cx="899885" cy="537030"/>
          </a:xfrm>
          <a:prstGeom prst="leftRightArrow">
            <a:avLst>
              <a:gd name="adj1" fmla="val 56490"/>
              <a:gd name="adj2" fmla="val 30851"/>
            </a:avLst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http:/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5" name="Rounded Rectangle 20"/>
          <p:cNvSpPr/>
          <p:nvPr/>
        </p:nvSpPr>
        <p:spPr>
          <a:xfrm>
            <a:off x="6377213" y="3510612"/>
            <a:ext cx="2039259" cy="1284143"/>
          </a:xfrm>
          <a:prstGeom prst="roundRect">
            <a:avLst>
              <a:gd name="adj" fmla="val 8427"/>
            </a:avLst>
          </a:prstGeom>
          <a:solidFill>
            <a:srgbClr val="FFC000"/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Коннектор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к конкретной учетной системе</a:t>
            </a:r>
          </a:p>
        </p:txBody>
      </p:sp>
      <p:cxnSp>
        <p:nvCxnSpPr>
          <p:cNvPr id="36" name="Straight Arrow Connector 22"/>
          <p:cNvCxnSpPr/>
          <p:nvPr/>
        </p:nvCxnSpPr>
        <p:spPr>
          <a:xfrm>
            <a:off x="8416472" y="3714024"/>
            <a:ext cx="643709" cy="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ysDot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37" name="Left-Right Arrow 15"/>
          <p:cNvSpPr/>
          <p:nvPr/>
        </p:nvSpPr>
        <p:spPr>
          <a:xfrm>
            <a:off x="3539670" y="5663293"/>
            <a:ext cx="5776687" cy="537030"/>
          </a:xfrm>
          <a:prstGeom prst="leftRightArrow">
            <a:avLst>
              <a:gd name="adj1" fmla="val 56490"/>
              <a:gd name="adj2" fmla="val 30851"/>
            </a:avLst>
          </a:prstGeom>
          <a:solidFill>
            <a:sysClr val="window" lastClr="FFFFFF"/>
          </a:solidFill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файловый обмен / конвертация</a:t>
            </a:r>
          </a:p>
        </p:txBody>
      </p:sp>
      <p:pic>
        <p:nvPicPr>
          <p:cNvPr id="38" name="Picture 36" descr="http://www.iconhot.com/icon/png/rrze/720/database-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781" y="1440814"/>
            <a:ext cx="1703069" cy="170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/>
          <p:cNvGrpSpPr/>
          <p:nvPr/>
        </p:nvGrpSpPr>
        <p:grpSpPr>
          <a:xfrm>
            <a:off x="4622794" y="3398330"/>
            <a:ext cx="1710150" cy="1779107"/>
            <a:chOff x="3848212" y="3289157"/>
            <a:chExt cx="909820" cy="946506"/>
          </a:xfrm>
        </p:grpSpPr>
        <p:pic>
          <p:nvPicPr>
            <p:cNvPr id="39" name="Picture 8" descr="http://www.livdigital.co.za/wp-content/uploads/2012/11/Serv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12" b="93253" l="9771" r="93021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798" y="3289157"/>
              <a:ext cx="821234" cy="946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0" descr="http://www.serversideup.net/wp-content/uploads/2011/08/Servic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artisticPhotocopy/>
                      </a14:imgEffect>
                      <a14:imgEffect>
                        <a14:saturation sat="33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212" y="3726508"/>
              <a:ext cx="499203" cy="49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54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Mobile SMARTS: </a:t>
            </a:r>
            <a:r>
              <a:rPr lang="ru-RU" sz="44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Склад 15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B7BAC28-5528-4F7C-B6F9-19EFC788F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979" y="2190354"/>
            <a:ext cx="838975" cy="8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входит в платформу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Средства разработки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Средства администрирования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Сервер терминалов и сервер печати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Клиенты для ПК / </a:t>
            </a:r>
            <a:r>
              <a:rPr lang="en-US" dirty="0" smtClean="0"/>
              <a:t>Windows CE / Windows Mobile </a:t>
            </a:r>
            <a:r>
              <a:rPr lang="ru-RU" dirty="0" smtClean="0"/>
              <a:t>и </a:t>
            </a:r>
            <a:r>
              <a:rPr lang="en-US" dirty="0" smtClean="0"/>
              <a:t>Android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Компоненты доступа из </a:t>
            </a:r>
            <a:r>
              <a:rPr lang="en-US" dirty="0" smtClean="0"/>
              <a:t>ERP (OLE/COM)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Утилиты </a:t>
            </a:r>
            <a:r>
              <a:rPr lang="ru-RU" dirty="0" smtClean="0"/>
              <a:t>конвертации для </a:t>
            </a:r>
            <a:r>
              <a:rPr lang="en-US" dirty="0" smtClean="0"/>
              <a:t>TXT/CSV/Excel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3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SMARTS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Компоненты решения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Средства разработки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Средства администрирования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Сервер терминалов и сервер печати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Клиенты для ПК / </a:t>
            </a:r>
            <a:r>
              <a:rPr lang="en-US" dirty="0"/>
              <a:t>Windows CE / Windows Mobile </a:t>
            </a:r>
            <a:r>
              <a:rPr lang="ru-RU" dirty="0"/>
              <a:t>и </a:t>
            </a:r>
            <a:r>
              <a:rPr lang="en-US" dirty="0"/>
              <a:t>Android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Компоненты доступа из </a:t>
            </a:r>
            <a:r>
              <a:rPr lang="en-US" dirty="0"/>
              <a:t>ERP (OLE/COM)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Утилиты конвертации для </a:t>
            </a:r>
            <a:r>
              <a:rPr lang="en-US" dirty="0"/>
              <a:t>TXT/CSV/Excel</a:t>
            </a:r>
            <a:endParaRPr lang="ru-RU" dirty="0"/>
          </a:p>
          <a:p>
            <a:endParaRPr lang="ru-RU" dirty="0"/>
          </a:p>
        </p:txBody>
      </p:sp>
      <p:grpSp>
        <p:nvGrpSpPr>
          <p:cNvPr id="100" name="Группа 99"/>
          <p:cNvGrpSpPr/>
          <p:nvPr/>
        </p:nvGrpSpPr>
        <p:grpSpPr>
          <a:xfrm>
            <a:off x="356315" y="313067"/>
            <a:ext cx="7005221" cy="6182636"/>
            <a:chOff x="-1597683" y="-3787303"/>
            <a:chExt cx="13651193" cy="12048208"/>
          </a:xfrm>
        </p:grpSpPr>
        <p:grpSp>
          <p:nvGrpSpPr>
            <p:cNvPr id="19" name="Group 7"/>
            <p:cNvGrpSpPr/>
            <p:nvPr/>
          </p:nvGrpSpPr>
          <p:grpSpPr>
            <a:xfrm>
              <a:off x="5207036" y="2012255"/>
              <a:ext cx="1772981" cy="1844473"/>
              <a:chOff x="7901242" y="1576644"/>
              <a:chExt cx="1772981" cy="1844473"/>
            </a:xfrm>
          </p:grpSpPr>
          <p:pic>
            <p:nvPicPr>
              <p:cNvPr id="20" name="Picture 8" descr="http://www.livdigital.co.za/wp-content/uploads/2012/11/Server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412" b="93253" l="9771" r="93021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3871" y="1576644"/>
                <a:ext cx="1600352" cy="1844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0" descr="http://www.serversideup.net/wp-content/uploads/2011/08/Service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  <a14:imgEffect>
                          <a14:artisticPhotocopy/>
                        </a14:imgEffect>
                        <a14:imgEffect>
                          <a14:saturation sat="3300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1242" y="2428917"/>
                <a:ext cx="972805" cy="972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19"/>
            <p:cNvGrpSpPr/>
            <p:nvPr/>
          </p:nvGrpSpPr>
          <p:grpSpPr>
            <a:xfrm>
              <a:off x="9146726" y="1456375"/>
              <a:ext cx="2690555" cy="2959612"/>
              <a:chOff x="1771233" y="1440400"/>
              <a:chExt cx="2690555" cy="2690556"/>
            </a:xfrm>
          </p:grpSpPr>
          <p:pic>
            <p:nvPicPr>
              <p:cNvPr id="23" name="Picture 2" descr="http://t2.gstatic.com/images?q=tbn:ANd9GcTMQgkblON9buPJdnRoHo2vybR9jvlh2lyV-_33vsbzC4JqVoKW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3" y="1440400"/>
                <a:ext cx="2690555" cy="2690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18"/>
              <p:cNvGrpSpPr/>
              <p:nvPr/>
            </p:nvGrpSpPr>
            <p:grpSpPr>
              <a:xfrm>
                <a:off x="2366654" y="2002214"/>
                <a:ext cx="1318661" cy="1093888"/>
                <a:chOff x="2370193" y="1960084"/>
                <a:chExt cx="1437011" cy="1192065"/>
              </a:xfrm>
            </p:grpSpPr>
            <p:pic>
              <p:nvPicPr>
                <p:cNvPr id="25" name="Picture 16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6044739">
                  <a:off x="2508526" y="1880577"/>
                  <a:ext cx="1160347" cy="1319361"/>
                </a:xfrm>
                <a:prstGeom prst="rect">
                  <a:avLst/>
                </a:prstGeom>
              </p:spPr>
            </p:pic>
            <p:pic>
              <p:nvPicPr>
                <p:cNvPr id="26" name="Picture 15"/>
                <p:cNvPicPr>
                  <a:picLocks noChangeAspect="1"/>
                </p:cNvPicPr>
                <p:nvPr/>
              </p:nvPicPr>
              <p:blipFill>
                <a:blip r:embed="rId8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98026" l="0" r="100000">
                              <a14:foregroundMark x1="8187" y1="10526" x2="8187" y2="1052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0193" y="2172300"/>
                  <a:ext cx="1437011" cy="97984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" name="Group 67"/>
            <p:cNvGrpSpPr/>
            <p:nvPr/>
          </p:nvGrpSpPr>
          <p:grpSpPr>
            <a:xfrm>
              <a:off x="402497" y="-723300"/>
              <a:ext cx="3065071" cy="2453053"/>
              <a:chOff x="231047" y="259133"/>
              <a:chExt cx="3065071" cy="2453053"/>
            </a:xfrm>
          </p:grpSpPr>
          <p:grpSp>
            <p:nvGrpSpPr>
              <p:cNvPr id="28" name="Group 9"/>
              <p:cNvGrpSpPr/>
              <p:nvPr/>
            </p:nvGrpSpPr>
            <p:grpSpPr>
              <a:xfrm>
                <a:off x="1397621" y="259133"/>
                <a:ext cx="719696" cy="1636143"/>
                <a:chOff x="5459896" y="1116587"/>
                <a:chExt cx="719696" cy="1636143"/>
              </a:xfrm>
            </p:grpSpPr>
            <p:pic>
              <p:nvPicPr>
                <p:cNvPr id="30" name="Picture 14" descr="http://www.royaltech.it/3356-4738-thickbox/mc9190-gj0swgya6wr-motorola-mc9190-g-wi-fi-bluetooth-laser-lorax-1d-vt-53-key-windows-ce-60.jp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artisticPhotocopy trans="0" detail="10"/>
                          </a14:imgEffect>
                          <a14:imgEffect>
                            <a14:colorTemperature colorTemp="6147"/>
                          </a14:imgEffect>
                          <a14:imgEffect>
                            <a14:saturation sat="286000"/>
                          </a14:imgEffect>
                          <a14:imgEffect>
                            <a14:brightnessContrast bright="8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524" t="13217" r="35244" b="13507"/>
                <a:stretch/>
              </p:blipFill>
              <p:spPr bwMode="auto">
                <a:xfrm>
                  <a:off x="5459896" y="1116587"/>
                  <a:ext cx="719696" cy="16361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Rounded Rectangle 8"/>
                <p:cNvSpPr/>
                <p:nvPr/>
              </p:nvSpPr>
              <p:spPr>
                <a:xfrm>
                  <a:off x="5610225" y="1304925"/>
                  <a:ext cx="409575" cy="549275"/>
                </a:xfrm>
                <a:prstGeom prst="roundRect">
                  <a:avLst>
                    <a:gd name="adj" fmla="val 2381"/>
                  </a:avLst>
                </a:prstGeom>
                <a:ln w="63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231047" y="1902498"/>
                <a:ext cx="3065071" cy="809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клиент </a:t>
                </a:r>
                <a:r>
                  <a:rPr lang="en-US" sz="1050" b="1" dirty="0" smtClean="0">
                    <a:latin typeface="Candara" panose="020E0502030303020204" pitchFamily="34" charset="0"/>
                  </a:rPr>
                  <a:t>Mobile SMARTS </a:t>
                </a:r>
                <a:endParaRPr lang="ru-RU" sz="1050" b="1" dirty="0" smtClean="0">
                  <a:latin typeface="Candara" panose="020E0502030303020204" pitchFamily="34" charset="0"/>
                </a:endParaRPr>
              </a:p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для ТСД</a:t>
                </a:r>
                <a:endParaRPr lang="ru-RU" sz="1050" dirty="0">
                  <a:latin typeface="Candara" panose="020E0502030303020204" pitchFamily="34" charset="0"/>
                </a:endParaRPr>
              </a:p>
            </p:txBody>
          </p:sp>
        </p:grpSp>
        <p:grpSp>
          <p:nvGrpSpPr>
            <p:cNvPr id="32" name="Group 68"/>
            <p:cNvGrpSpPr/>
            <p:nvPr/>
          </p:nvGrpSpPr>
          <p:grpSpPr>
            <a:xfrm>
              <a:off x="320703" y="3877414"/>
              <a:ext cx="3380573" cy="2321164"/>
              <a:chOff x="-271663" y="3074596"/>
              <a:chExt cx="3380573" cy="2321164"/>
            </a:xfrm>
          </p:grpSpPr>
          <p:grpSp>
            <p:nvGrpSpPr>
              <p:cNvPr id="33" name="Group 20"/>
              <p:cNvGrpSpPr/>
              <p:nvPr/>
            </p:nvGrpSpPr>
            <p:grpSpPr>
              <a:xfrm>
                <a:off x="666351" y="3074596"/>
                <a:ext cx="1577657" cy="1584044"/>
                <a:chOff x="321941" y="3311806"/>
                <a:chExt cx="2724150" cy="2781300"/>
              </a:xfrm>
            </p:grpSpPr>
            <p:pic>
              <p:nvPicPr>
                <p:cNvPr id="35" name="Picture 20" descr="http://vnretail.com.vn/upload/products/motorola-mini-kiosk-mk4000-4244.jpg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artisticPhotocopy detail="1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114" t="22000" r="21687" b="19600"/>
                <a:stretch/>
              </p:blipFill>
              <p:spPr bwMode="auto">
                <a:xfrm>
                  <a:off x="321941" y="3311806"/>
                  <a:ext cx="2724150" cy="27813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Rounded Rectangle 36"/>
                <p:cNvSpPr/>
                <p:nvPr/>
              </p:nvSpPr>
              <p:spPr>
                <a:xfrm>
                  <a:off x="649918" y="3707915"/>
                  <a:ext cx="1958342" cy="1679425"/>
                </a:xfrm>
                <a:prstGeom prst="roundRect">
                  <a:avLst>
                    <a:gd name="adj" fmla="val 2381"/>
                  </a:avLst>
                </a:prstGeom>
                <a:ln w="63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-271663" y="4586072"/>
                <a:ext cx="3380573" cy="809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algn="ctr">
                  <a:defRPr>
                    <a:latin typeface="Candara" panose="020E0502030303020204" pitchFamily="34" charset="0"/>
                  </a:defRPr>
                </a:lvl1pPr>
              </a:lstStyle>
              <a:p>
                <a:r>
                  <a:rPr lang="ru-RU" sz="1050" dirty="0"/>
                  <a:t>клиент </a:t>
                </a:r>
                <a:r>
                  <a:rPr lang="en-US" sz="1050" b="1" dirty="0"/>
                  <a:t>Mobile SMARTS </a:t>
                </a:r>
                <a:endParaRPr lang="ru-RU" sz="1050" b="1" dirty="0"/>
              </a:p>
              <a:p>
                <a:r>
                  <a:rPr lang="ru-RU" sz="1050" dirty="0"/>
                  <a:t>для киоска (прайс-</a:t>
                </a:r>
                <a:r>
                  <a:rPr lang="ru-RU" sz="1050" dirty="0" err="1"/>
                  <a:t>чекера</a:t>
                </a:r>
                <a:r>
                  <a:rPr lang="ru-RU" sz="1050" dirty="0"/>
                  <a:t>)</a:t>
                </a:r>
              </a:p>
            </p:txBody>
          </p:sp>
        </p:grpSp>
        <p:cxnSp>
          <p:nvCxnSpPr>
            <p:cNvPr id="37" name="Elbow Connector 23"/>
            <p:cNvCxnSpPr>
              <a:stCxn id="30" idx="3"/>
            </p:cNvCxnSpPr>
            <p:nvPr/>
          </p:nvCxnSpPr>
          <p:spPr>
            <a:xfrm>
              <a:off x="2288767" y="94772"/>
              <a:ext cx="2913878" cy="2381365"/>
            </a:xfrm>
            <a:prstGeom prst="bentConnector3">
              <a:avLst>
                <a:gd name="adj1" fmla="val 39041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43"/>
            <p:cNvCxnSpPr>
              <a:stCxn id="35" idx="3"/>
              <a:endCxn id="21" idx="1"/>
            </p:cNvCxnSpPr>
            <p:nvPr/>
          </p:nvCxnSpPr>
          <p:spPr>
            <a:xfrm flipV="1">
              <a:off x="2836375" y="3350931"/>
              <a:ext cx="2370661" cy="1318506"/>
            </a:xfrm>
            <a:prstGeom prst="bentConnector3">
              <a:avLst>
                <a:gd name="adj1" fmla="val 57047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47"/>
            <p:cNvCxnSpPr>
              <a:stCxn id="20" idx="3"/>
              <a:endCxn id="23" idx="1"/>
            </p:cNvCxnSpPr>
            <p:nvPr/>
          </p:nvCxnSpPr>
          <p:spPr>
            <a:xfrm>
              <a:off x="6980017" y="2934492"/>
              <a:ext cx="2166709" cy="1689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9157124" y="4548132"/>
              <a:ext cx="2896386" cy="1124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050" dirty="0"/>
                <a:t>средства разработки </a:t>
              </a:r>
            </a:p>
            <a:p>
              <a:r>
                <a:rPr lang="ru-RU" sz="1050" dirty="0"/>
                <a:t>и администрирования</a:t>
              </a:r>
            </a:p>
            <a:p>
              <a:r>
                <a:rPr lang="en-US" sz="1050" b="1" dirty="0"/>
                <a:t>Mobile SMARTS </a:t>
              </a:r>
              <a:endParaRPr lang="ru-RU" sz="1050" b="1" dirty="0"/>
            </a:p>
          </p:txBody>
        </p:sp>
        <p:cxnSp>
          <p:nvCxnSpPr>
            <p:cNvPr id="41" name="Elbow Connector 53"/>
            <p:cNvCxnSpPr>
              <a:stCxn id="43" idx="3"/>
              <a:endCxn id="48" idx="1"/>
            </p:cNvCxnSpPr>
            <p:nvPr/>
          </p:nvCxnSpPr>
          <p:spPr>
            <a:xfrm flipV="1">
              <a:off x="3673177" y="3647558"/>
              <a:ext cx="1529468" cy="3204561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65"/>
            <p:cNvGrpSpPr/>
            <p:nvPr/>
          </p:nvGrpSpPr>
          <p:grpSpPr>
            <a:xfrm>
              <a:off x="1434879" y="6169454"/>
              <a:ext cx="3080692" cy="2091451"/>
              <a:chOff x="196629" y="5714978"/>
              <a:chExt cx="3080692" cy="2091451"/>
            </a:xfrm>
          </p:grpSpPr>
          <p:pic>
            <p:nvPicPr>
              <p:cNvPr id="43" name="Picture 22" descr="http://www.usinenouvelle.com/industry/img/oem-products-fixed-mount-area-imager-bar-code-reader-gryphon-gfe-d-000222751-4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Cutou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9597" y="5714978"/>
                <a:ext cx="1365330" cy="1365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196629" y="6996741"/>
                <a:ext cx="3080692" cy="8096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клиент </a:t>
                </a:r>
                <a:r>
                  <a:rPr lang="en-US" sz="1050" b="1" dirty="0" smtClean="0">
                    <a:latin typeface="Candara" panose="020E0502030303020204" pitchFamily="34" charset="0"/>
                  </a:rPr>
                  <a:t>Mobile SMARTS </a:t>
                </a:r>
                <a:endParaRPr lang="ru-RU" sz="1050" b="1" dirty="0" smtClean="0">
                  <a:latin typeface="Candara" panose="020E0502030303020204" pitchFamily="34" charset="0"/>
                </a:endParaRPr>
              </a:p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для индустриальных ПК</a:t>
                </a:r>
                <a:endParaRPr lang="ru-RU" sz="1050" dirty="0"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45" name="Picture 26" descr="http://img.myshopping.com.au/rsz100/cache/768/1F/485E8B273E63A7E2EC0BAA467B4E5F1057EF55.jpg?aHR_cDovL1d1dy3tZWdhYnV3LmNvbS3hdS7pbWFnZXMvcHJvZHVjdHMvc0-hbGwvMTY0LzE0NjAzMi3qcGcJLzc0OC6xRi6_ODVFOEIyNzNFNjNBN_UyRUMwQkFBNDY1QjRFNUYxMDU1RUY-NS3qcGcA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9" t="17312" r="20561" b="20689"/>
            <a:stretch/>
          </p:blipFill>
          <p:spPr bwMode="auto">
            <a:xfrm flipH="1">
              <a:off x="373153" y="6261430"/>
              <a:ext cx="561975" cy="590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4656539" y="3941897"/>
              <a:ext cx="3215015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050" dirty="0"/>
                <a:t>сервер </a:t>
              </a:r>
              <a:r>
                <a:rPr lang="en-US" sz="1050" b="1" dirty="0"/>
                <a:t>Mobile SMARTS </a:t>
              </a:r>
              <a:endParaRPr lang="ru-RU" sz="1050" b="1" dirty="0"/>
            </a:p>
          </p:txBody>
        </p:sp>
        <p:pic>
          <p:nvPicPr>
            <p:cNvPr id="47" name="Picture 26" descr="http://img.myshopping.com.au/rsz100/cache/768/1F/485E8B273E63A7E2EC0BAA467B4E5F1057EF55.jpg?aHR_cDovL1d1dy3tZWdhYnV3LmNvbS3hdS7pbWFnZXMvcHJvZHVjdHMvc0-hbGwvMTY0LzE0NjAzMi3qcGcJLzc0OC6xRi6_ODVFOEIyNzNFNjNBN_UyRUMwQkFBNDY1QjRFNUYxMDU1RUY-NS3qcGcA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9" t="17312" r="20561" b="20689"/>
            <a:stretch/>
          </p:blipFill>
          <p:spPr bwMode="auto">
            <a:xfrm flipH="1">
              <a:off x="392978" y="6852119"/>
              <a:ext cx="561975" cy="590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61"/>
            <p:cNvSpPr/>
            <p:nvPr/>
          </p:nvSpPr>
          <p:spPr>
            <a:xfrm>
              <a:off x="5202645" y="3540913"/>
              <a:ext cx="137355" cy="213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cxnSp>
          <p:nvCxnSpPr>
            <p:cNvPr id="49" name="Elbow Connector 82"/>
            <p:cNvCxnSpPr/>
            <p:nvPr/>
          </p:nvCxnSpPr>
          <p:spPr>
            <a:xfrm>
              <a:off x="1069754" y="6687450"/>
              <a:ext cx="1074596" cy="1316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84"/>
            <p:cNvCxnSpPr/>
            <p:nvPr/>
          </p:nvCxnSpPr>
          <p:spPr>
            <a:xfrm flipV="1">
              <a:off x="1069754" y="7045776"/>
              <a:ext cx="1074596" cy="993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-2691" y="7460972"/>
              <a:ext cx="1365725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сканеры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  <p:pic>
          <p:nvPicPr>
            <p:cNvPr id="52" name="Picture 30" descr="http://skp.samsungcsportal.com/upload/erms_image/namo/2011/01/05/FAQ_laser-printer_how-do-i-load-paper-into-ml-2010r-printer_03.jp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hotocopy detail="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9" t="2464" r="20679"/>
            <a:stretch/>
          </p:blipFill>
          <p:spPr bwMode="auto">
            <a:xfrm>
              <a:off x="5144602" y="5803097"/>
              <a:ext cx="2032324" cy="1607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3" name="Elbow Connector 88"/>
            <p:cNvCxnSpPr/>
            <p:nvPr/>
          </p:nvCxnSpPr>
          <p:spPr>
            <a:xfrm rot="5400000">
              <a:off x="5451296" y="4945782"/>
              <a:ext cx="1269689" cy="96393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535842" y="7504743"/>
              <a:ext cx="1531288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принтер</a:t>
              </a:r>
              <a:r>
                <a:rPr lang="ru-RU" sz="1050" dirty="0">
                  <a:latin typeface="Candara" panose="020E0502030303020204" pitchFamily="34" charset="0"/>
                </a:rPr>
                <a:t>ы</a:t>
              </a:r>
            </a:p>
          </p:txBody>
        </p:sp>
        <p:grpSp>
          <p:nvGrpSpPr>
            <p:cNvPr id="55" name="Group 87"/>
            <p:cNvGrpSpPr/>
            <p:nvPr/>
          </p:nvGrpSpPr>
          <p:grpSpPr>
            <a:xfrm>
              <a:off x="7542593" y="5935954"/>
              <a:ext cx="1388414" cy="1144423"/>
              <a:chOff x="7302684" y="5234742"/>
              <a:chExt cx="1388414" cy="1144423"/>
            </a:xfrm>
          </p:grpSpPr>
          <p:pic>
            <p:nvPicPr>
              <p:cNvPr id="56" name="Picture 32" descr="http://www.labelpower.com.au/fileadmin/user_upload/tx_onqcatalogue/product/swift-203usb-thermal-transfer-label-printer_1135_fullimg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artisticPhotocopy trans="5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2684" y="5234742"/>
                <a:ext cx="1224917" cy="1144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Freeform 74"/>
              <p:cNvSpPr/>
              <p:nvPr/>
            </p:nvSpPr>
            <p:spPr>
              <a:xfrm>
                <a:off x="7737475" y="5432425"/>
                <a:ext cx="739775" cy="828675"/>
              </a:xfrm>
              <a:custGeom>
                <a:avLst/>
                <a:gdLst>
                  <a:gd name="connsiteX0" fmla="*/ 593725 w 739775"/>
                  <a:gd name="connsiteY0" fmla="*/ 0 h 828675"/>
                  <a:gd name="connsiteX1" fmla="*/ 704850 w 739775"/>
                  <a:gd name="connsiteY1" fmla="*/ 31750 h 828675"/>
                  <a:gd name="connsiteX2" fmla="*/ 717550 w 739775"/>
                  <a:gd name="connsiteY2" fmla="*/ 57150 h 828675"/>
                  <a:gd name="connsiteX3" fmla="*/ 714375 w 739775"/>
                  <a:gd name="connsiteY3" fmla="*/ 139700 h 828675"/>
                  <a:gd name="connsiteX4" fmla="*/ 733425 w 739775"/>
                  <a:gd name="connsiteY4" fmla="*/ 152400 h 828675"/>
                  <a:gd name="connsiteX5" fmla="*/ 730250 w 739775"/>
                  <a:gd name="connsiteY5" fmla="*/ 203200 h 828675"/>
                  <a:gd name="connsiteX6" fmla="*/ 739775 w 739775"/>
                  <a:gd name="connsiteY6" fmla="*/ 215900 h 828675"/>
                  <a:gd name="connsiteX7" fmla="*/ 739775 w 739775"/>
                  <a:gd name="connsiteY7" fmla="*/ 215900 h 828675"/>
                  <a:gd name="connsiteX8" fmla="*/ 739775 w 739775"/>
                  <a:gd name="connsiteY8" fmla="*/ 247650 h 828675"/>
                  <a:gd name="connsiteX9" fmla="*/ 723900 w 739775"/>
                  <a:gd name="connsiteY9" fmla="*/ 263525 h 828675"/>
                  <a:gd name="connsiteX10" fmla="*/ 714375 w 739775"/>
                  <a:gd name="connsiteY10" fmla="*/ 282575 h 828675"/>
                  <a:gd name="connsiteX11" fmla="*/ 704850 w 739775"/>
                  <a:gd name="connsiteY11" fmla="*/ 358775 h 828675"/>
                  <a:gd name="connsiteX12" fmla="*/ 676275 w 739775"/>
                  <a:gd name="connsiteY12" fmla="*/ 387350 h 828675"/>
                  <a:gd name="connsiteX13" fmla="*/ 676275 w 739775"/>
                  <a:gd name="connsiteY13" fmla="*/ 469900 h 828675"/>
                  <a:gd name="connsiteX14" fmla="*/ 250825 w 739775"/>
                  <a:gd name="connsiteY14" fmla="*/ 828675 h 828675"/>
                  <a:gd name="connsiteX15" fmla="*/ 215900 w 739775"/>
                  <a:gd name="connsiteY15" fmla="*/ 825500 h 828675"/>
                  <a:gd name="connsiteX16" fmla="*/ 0 w 739775"/>
                  <a:gd name="connsiteY16" fmla="*/ 7461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9775" h="828675">
                    <a:moveTo>
                      <a:pt x="593725" y="0"/>
                    </a:moveTo>
                    <a:lnTo>
                      <a:pt x="704850" y="31750"/>
                    </a:lnTo>
                    <a:lnTo>
                      <a:pt x="717550" y="57150"/>
                    </a:lnTo>
                    <a:lnTo>
                      <a:pt x="714375" y="139700"/>
                    </a:lnTo>
                    <a:lnTo>
                      <a:pt x="733425" y="152400"/>
                    </a:lnTo>
                    <a:lnTo>
                      <a:pt x="730250" y="203200"/>
                    </a:lnTo>
                    <a:lnTo>
                      <a:pt x="739775" y="215900"/>
                    </a:lnTo>
                    <a:lnTo>
                      <a:pt x="739775" y="215900"/>
                    </a:lnTo>
                    <a:lnTo>
                      <a:pt x="739775" y="247650"/>
                    </a:lnTo>
                    <a:lnTo>
                      <a:pt x="723900" y="263525"/>
                    </a:lnTo>
                    <a:lnTo>
                      <a:pt x="714375" y="282575"/>
                    </a:lnTo>
                    <a:lnTo>
                      <a:pt x="704850" y="358775"/>
                    </a:lnTo>
                    <a:lnTo>
                      <a:pt x="676275" y="387350"/>
                    </a:lnTo>
                    <a:lnTo>
                      <a:pt x="676275" y="469900"/>
                    </a:lnTo>
                    <a:lnTo>
                      <a:pt x="250825" y="828675"/>
                    </a:lnTo>
                    <a:lnTo>
                      <a:pt x="215900" y="825500"/>
                    </a:lnTo>
                    <a:lnTo>
                      <a:pt x="0" y="7461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58" name="Arc 77"/>
              <p:cNvSpPr/>
              <p:nvPr/>
            </p:nvSpPr>
            <p:spPr>
              <a:xfrm>
                <a:off x="7387150" y="5267326"/>
                <a:ext cx="1303948" cy="771524"/>
              </a:xfrm>
              <a:prstGeom prst="arc">
                <a:avLst>
                  <a:gd name="adj1" fmla="val 11188391"/>
                  <a:gd name="adj2" fmla="val 1503562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solidFill>
                    <a:schemeClr val="lt1"/>
                  </a:solidFill>
                </a:endParaRPr>
              </a:p>
            </p:txBody>
          </p:sp>
          <p:sp>
            <p:nvSpPr>
              <p:cNvPr id="59" name="Freeform 78"/>
              <p:cNvSpPr/>
              <p:nvPr/>
            </p:nvSpPr>
            <p:spPr>
              <a:xfrm>
                <a:off x="7816850" y="5286375"/>
                <a:ext cx="517525" cy="146050"/>
              </a:xfrm>
              <a:custGeom>
                <a:avLst/>
                <a:gdLst>
                  <a:gd name="connsiteX0" fmla="*/ 0 w 517525"/>
                  <a:gd name="connsiteY0" fmla="*/ 0 h 146050"/>
                  <a:gd name="connsiteX1" fmla="*/ 517525 w 517525"/>
                  <a:gd name="connsiteY1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525" h="146050">
                    <a:moveTo>
                      <a:pt x="0" y="0"/>
                    </a:moveTo>
                    <a:lnTo>
                      <a:pt x="517525" y="14605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cxnSp>
          <p:nvCxnSpPr>
            <p:cNvPr id="60" name="Elbow Connector 106"/>
            <p:cNvCxnSpPr/>
            <p:nvPr/>
          </p:nvCxnSpPr>
          <p:spPr>
            <a:xfrm rot="16200000" flipH="1">
              <a:off x="6718767" y="4428674"/>
              <a:ext cx="1443969" cy="1304879"/>
            </a:xfrm>
            <a:prstGeom prst="bentConnector3">
              <a:avLst>
                <a:gd name="adj1" fmla="val 67088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rc 103"/>
            <p:cNvSpPr/>
            <p:nvPr/>
          </p:nvSpPr>
          <p:spPr>
            <a:xfrm flipV="1">
              <a:off x="2819737" y="-3648485"/>
              <a:ext cx="6888617" cy="4457700"/>
            </a:xfrm>
            <a:prstGeom prst="arc">
              <a:avLst>
                <a:gd name="adj1" fmla="val 12079824"/>
                <a:gd name="adj2" fmla="val 202614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85258">
                  <a:srgbClr val="D4E4FA">
                    <a:lumMod val="0"/>
                    <a:lumOff val="100000"/>
                  </a:srgbClr>
                </a:gs>
                <a:gs pos="69000">
                  <a:schemeClr val="accent1">
                    <a:tint val="44500"/>
                    <a:satMod val="160000"/>
                    <a:lumMod val="88000"/>
                    <a:lumOff val="12000"/>
                  </a:schemeClr>
                </a:gs>
                <a:gs pos="100000">
                  <a:schemeClr val="accent1">
                    <a:tint val="23500"/>
                    <a:satMod val="16000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62" name="Picture 36" descr="http://www.iconhot.com/icon/png/rrze/720/database-27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092" y="-2872297"/>
              <a:ext cx="2481990" cy="248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3" name="Elbow Connector 105"/>
            <p:cNvCxnSpPr/>
            <p:nvPr/>
          </p:nvCxnSpPr>
          <p:spPr>
            <a:xfrm rot="5400000">
              <a:off x="4978802" y="808351"/>
              <a:ext cx="2402562" cy="5246"/>
            </a:xfrm>
            <a:prstGeom prst="bentConnector3">
              <a:avLst/>
            </a:prstGeom>
            <a:ln w="146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578" y="-551559"/>
              <a:ext cx="580256" cy="58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2876670" y="-3787303"/>
              <a:ext cx="6616832" cy="97462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600" b="1" dirty="0"/>
                <a:t>УЧЕТНАЯ СИСТЕМА</a:t>
              </a:r>
            </a:p>
            <a:p>
              <a:r>
                <a:rPr lang="ru-RU" sz="1050" dirty="0"/>
                <a:t>(1С, </a:t>
              </a:r>
              <a:r>
                <a:rPr lang="en-US" sz="1050" dirty="0"/>
                <a:t>Microsoft Dynamics, SAP, </a:t>
              </a:r>
              <a:r>
                <a:rPr lang="ru-RU" sz="1050" dirty="0" smtClean="0"/>
                <a:t>Галактика, </a:t>
              </a:r>
              <a:r>
                <a:rPr lang="en-US" sz="1050" dirty="0" smtClean="0"/>
                <a:t>MS </a:t>
              </a:r>
              <a:r>
                <a:rPr lang="en-US" sz="1050" dirty="0"/>
                <a:t>SQL, Excel)</a:t>
              </a:r>
              <a:endParaRPr lang="ru-RU" sz="1050" dirty="0"/>
            </a:p>
          </p:txBody>
        </p:sp>
        <p:pic>
          <p:nvPicPr>
            <p:cNvPr id="66" name="Picture 48" descr="http://icons.iconarchive.com/icons/visualpharm/icons8-metro-style/256/Ethernet-Ethernet-on-icon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aturation sat="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117" y="3974416"/>
              <a:ext cx="463347" cy="463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8" descr="http://icons.iconarchive.com/icons/visualpharm/icons8-metro-style/256/Ethernet-Ethernet-on-icon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789" y="4722245"/>
              <a:ext cx="463347" cy="463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2861" y="4662032"/>
              <a:ext cx="580328" cy="58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-1502412" y="595321"/>
              <a:ext cx="1531288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принтер</a:t>
              </a:r>
              <a:r>
                <a:rPr lang="ru-RU" sz="1050" dirty="0">
                  <a:latin typeface="Candara" panose="020E0502030303020204" pitchFamily="34" charset="0"/>
                </a:rPr>
                <a:t>ы</a:t>
              </a:r>
            </a:p>
          </p:txBody>
        </p:sp>
        <p:grpSp>
          <p:nvGrpSpPr>
            <p:cNvPr id="70" name="Group 147"/>
            <p:cNvGrpSpPr/>
            <p:nvPr/>
          </p:nvGrpSpPr>
          <p:grpSpPr>
            <a:xfrm>
              <a:off x="-1317516" y="-1738435"/>
              <a:ext cx="1388414" cy="1144423"/>
              <a:chOff x="7302684" y="5234742"/>
              <a:chExt cx="1388414" cy="1144423"/>
            </a:xfrm>
          </p:grpSpPr>
          <p:pic>
            <p:nvPicPr>
              <p:cNvPr id="71" name="Picture 32" descr="http://www.labelpower.com.au/fileadmin/user_upload/tx_onqcatalogue/product/swift-203usb-thermal-transfer-label-printer_1135_fullimg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artisticPhotocopy trans="5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2684" y="5234742"/>
                <a:ext cx="1224917" cy="1144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" name="Freeform 149"/>
              <p:cNvSpPr/>
              <p:nvPr/>
            </p:nvSpPr>
            <p:spPr>
              <a:xfrm>
                <a:off x="7737475" y="5432425"/>
                <a:ext cx="739775" cy="828675"/>
              </a:xfrm>
              <a:custGeom>
                <a:avLst/>
                <a:gdLst>
                  <a:gd name="connsiteX0" fmla="*/ 593725 w 739775"/>
                  <a:gd name="connsiteY0" fmla="*/ 0 h 828675"/>
                  <a:gd name="connsiteX1" fmla="*/ 704850 w 739775"/>
                  <a:gd name="connsiteY1" fmla="*/ 31750 h 828675"/>
                  <a:gd name="connsiteX2" fmla="*/ 717550 w 739775"/>
                  <a:gd name="connsiteY2" fmla="*/ 57150 h 828675"/>
                  <a:gd name="connsiteX3" fmla="*/ 714375 w 739775"/>
                  <a:gd name="connsiteY3" fmla="*/ 139700 h 828675"/>
                  <a:gd name="connsiteX4" fmla="*/ 733425 w 739775"/>
                  <a:gd name="connsiteY4" fmla="*/ 152400 h 828675"/>
                  <a:gd name="connsiteX5" fmla="*/ 730250 w 739775"/>
                  <a:gd name="connsiteY5" fmla="*/ 203200 h 828675"/>
                  <a:gd name="connsiteX6" fmla="*/ 739775 w 739775"/>
                  <a:gd name="connsiteY6" fmla="*/ 215900 h 828675"/>
                  <a:gd name="connsiteX7" fmla="*/ 739775 w 739775"/>
                  <a:gd name="connsiteY7" fmla="*/ 215900 h 828675"/>
                  <a:gd name="connsiteX8" fmla="*/ 739775 w 739775"/>
                  <a:gd name="connsiteY8" fmla="*/ 247650 h 828675"/>
                  <a:gd name="connsiteX9" fmla="*/ 723900 w 739775"/>
                  <a:gd name="connsiteY9" fmla="*/ 263525 h 828675"/>
                  <a:gd name="connsiteX10" fmla="*/ 714375 w 739775"/>
                  <a:gd name="connsiteY10" fmla="*/ 282575 h 828675"/>
                  <a:gd name="connsiteX11" fmla="*/ 704850 w 739775"/>
                  <a:gd name="connsiteY11" fmla="*/ 358775 h 828675"/>
                  <a:gd name="connsiteX12" fmla="*/ 676275 w 739775"/>
                  <a:gd name="connsiteY12" fmla="*/ 387350 h 828675"/>
                  <a:gd name="connsiteX13" fmla="*/ 676275 w 739775"/>
                  <a:gd name="connsiteY13" fmla="*/ 469900 h 828675"/>
                  <a:gd name="connsiteX14" fmla="*/ 250825 w 739775"/>
                  <a:gd name="connsiteY14" fmla="*/ 828675 h 828675"/>
                  <a:gd name="connsiteX15" fmla="*/ 215900 w 739775"/>
                  <a:gd name="connsiteY15" fmla="*/ 825500 h 828675"/>
                  <a:gd name="connsiteX16" fmla="*/ 0 w 739775"/>
                  <a:gd name="connsiteY16" fmla="*/ 7461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9775" h="828675">
                    <a:moveTo>
                      <a:pt x="593725" y="0"/>
                    </a:moveTo>
                    <a:lnTo>
                      <a:pt x="704850" y="31750"/>
                    </a:lnTo>
                    <a:lnTo>
                      <a:pt x="717550" y="57150"/>
                    </a:lnTo>
                    <a:lnTo>
                      <a:pt x="714375" y="139700"/>
                    </a:lnTo>
                    <a:lnTo>
                      <a:pt x="733425" y="152400"/>
                    </a:lnTo>
                    <a:lnTo>
                      <a:pt x="730250" y="203200"/>
                    </a:lnTo>
                    <a:lnTo>
                      <a:pt x="739775" y="215900"/>
                    </a:lnTo>
                    <a:lnTo>
                      <a:pt x="739775" y="215900"/>
                    </a:lnTo>
                    <a:lnTo>
                      <a:pt x="739775" y="247650"/>
                    </a:lnTo>
                    <a:lnTo>
                      <a:pt x="723900" y="263525"/>
                    </a:lnTo>
                    <a:lnTo>
                      <a:pt x="714375" y="282575"/>
                    </a:lnTo>
                    <a:lnTo>
                      <a:pt x="704850" y="358775"/>
                    </a:lnTo>
                    <a:lnTo>
                      <a:pt x="676275" y="387350"/>
                    </a:lnTo>
                    <a:lnTo>
                      <a:pt x="676275" y="469900"/>
                    </a:lnTo>
                    <a:lnTo>
                      <a:pt x="250825" y="828675"/>
                    </a:lnTo>
                    <a:lnTo>
                      <a:pt x="215900" y="825500"/>
                    </a:lnTo>
                    <a:lnTo>
                      <a:pt x="0" y="7461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73" name="Arc 150"/>
              <p:cNvSpPr/>
              <p:nvPr/>
            </p:nvSpPr>
            <p:spPr>
              <a:xfrm>
                <a:off x="7387150" y="5267326"/>
                <a:ext cx="1303948" cy="771524"/>
              </a:xfrm>
              <a:prstGeom prst="arc">
                <a:avLst>
                  <a:gd name="adj1" fmla="val 11188391"/>
                  <a:gd name="adj2" fmla="val 1503562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solidFill>
                    <a:schemeClr val="lt1"/>
                  </a:solidFill>
                </a:endParaRPr>
              </a:p>
            </p:txBody>
          </p:sp>
          <p:sp>
            <p:nvSpPr>
              <p:cNvPr id="74" name="Freeform 151"/>
              <p:cNvSpPr/>
              <p:nvPr/>
            </p:nvSpPr>
            <p:spPr>
              <a:xfrm>
                <a:off x="7816850" y="5286375"/>
                <a:ext cx="517525" cy="146050"/>
              </a:xfrm>
              <a:custGeom>
                <a:avLst/>
                <a:gdLst>
                  <a:gd name="connsiteX0" fmla="*/ 0 w 517525"/>
                  <a:gd name="connsiteY0" fmla="*/ 0 h 146050"/>
                  <a:gd name="connsiteX1" fmla="*/ 517525 w 517525"/>
                  <a:gd name="connsiteY1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525" h="146050">
                    <a:moveTo>
                      <a:pt x="0" y="0"/>
                    </a:moveTo>
                    <a:lnTo>
                      <a:pt x="517525" y="14605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cxnSp>
          <p:nvCxnSpPr>
            <p:cNvPr id="75" name="Elbow Connector 154"/>
            <p:cNvCxnSpPr>
              <a:stCxn id="83" idx="1"/>
            </p:cNvCxnSpPr>
            <p:nvPr/>
          </p:nvCxnSpPr>
          <p:spPr>
            <a:xfrm>
              <a:off x="-345986" y="45062"/>
              <a:ext cx="541022" cy="883"/>
            </a:xfrm>
            <a:prstGeom prst="bentConnector3">
              <a:avLst>
                <a:gd name="adj1" fmla="val 50000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142" y="3342433"/>
              <a:ext cx="580328" cy="58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7" name="Elbow Connector 168"/>
            <p:cNvCxnSpPr>
              <a:stCxn id="62" idx="1"/>
              <a:endCxn id="30" idx="0"/>
            </p:cNvCxnSpPr>
            <p:nvPr/>
          </p:nvCxnSpPr>
          <p:spPr>
            <a:xfrm rot="10800000" flipV="1">
              <a:off x="1928920" y="-1631302"/>
              <a:ext cx="3015173" cy="908002"/>
            </a:xfrm>
            <a:prstGeom prst="bentConnector2">
              <a:avLst/>
            </a:prstGeom>
            <a:ln w="920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650828" y="-2529094"/>
              <a:ext cx="3883506" cy="77970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 smtClean="0">
                  <a:latin typeface="Candara" panose="020E0502030303020204" pitchFamily="34" charset="0"/>
                </a:rPr>
                <a:t>компоненты прямого доступа</a:t>
              </a:r>
            </a:p>
            <a:p>
              <a:pPr algn="r"/>
              <a:r>
                <a:rPr lang="ru-RU" sz="1000" dirty="0" smtClean="0">
                  <a:latin typeface="Candara" panose="020E0502030303020204" pitchFamily="34" charset="0"/>
                </a:rPr>
                <a:t>через </a:t>
              </a:r>
              <a:r>
                <a:rPr lang="ru-RU" sz="1000" dirty="0" err="1" smtClean="0">
                  <a:latin typeface="Candara" panose="020E0502030303020204" pitchFamily="34" charset="0"/>
                </a:rPr>
                <a:t>кредл</a:t>
              </a:r>
              <a:r>
                <a:rPr lang="ru-RU" sz="1000" dirty="0" smtClean="0">
                  <a:latin typeface="Candara" panose="020E0502030303020204" pitchFamily="34" charset="0"/>
                </a:rPr>
                <a:t>/кабель</a:t>
              </a:r>
              <a:endParaRPr lang="ru-RU" sz="1000" dirty="0">
                <a:latin typeface="Candara" panose="020E0502030303020204" pitchFamily="34" charset="0"/>
              </a:endParaRPr>
            </a:p>
          </p:txBody>
        </p:sp>
        <p:grpSp>
          <p:nvGrpSpPr>
            <p:cNvPr id="79" name="Group 17"/>
            <p:cNvGrpSpPr/>
            <p:nvPr/>
          </p:nvGrpSpPr>
          <p:grpSpPr>
            <a:xfrm>
              <a:off x="-1098625" y="-560613"/>
              <a:ext cx="1125806" cy="1534551"/>
              <a:chOff x="-779311" y="1326695"/>
              <a:chExt cx="1125806" cy="1534551"/>
            </a:xfrm>
          </p:grpSpPr>
          <p:grpSp>
            <p:nvGrpSpPr>
              <p:cNvPr id="80" name="Group 3"/>
              <p:cNvGrpSpPr/>
              <p:nvPr/>
            </p:nvGrpSpPr>
            <p:grpSpPr>
              <a:xfrm>
                <a:off x="-779311" y="1326695"/>
                <a:ext cx="759056" cy="1128862"/>
                <a:chOff x="-779311" y="1326695"/>
                <a:chExt cx="759056" cy="1128862"/>
              </a:xfrm>
            </p:grpSpPr>
            <p:pic>
              <p:nvPicPr>
                <p:cNvPr id="83" name="Picture 58" descr="http://ibcworld.net/wp-content/files_mf/1299186515zebraMZ320.JPG"/>
                <p:cNvPicPr>
                  <a:picLocks noChangeAspect="1" noChangeArrowheads="1"/>
                </p:cNvPicPr>
                <p:nvPr/>
              </p:nvPicPr>
              <p:blipFill rotWithShape="1">
                <a:blip r:embed="rId28" cstate="print">
                  <a:clrChange>
                    <a:clrFrom>
                      <a:srgbClr val="4B4B4B"/>
                    </a:clrFrom>
                    <a:clrTo>
                      <a:srgbClr val="4B4B4B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29">
                          <a14:imgEffect>
                            <a14:backgroundRemoval t="5158" b="89685" l="32624" r="70922"/>
                          </a14:imgEffect>
                          <a14:imgEffect>
                            <a14:artisticPhotocopy detail="5"/>
                          </a14:imgEffect>
                          <a14:imgEffect>
                            <a14:brightnessContrast bright="-34000" contrast="4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029" r="28175"/>
                <a:stretch/>
              </p:blipFill>
              <p:spPr bwMode="auto">
                <a:xfrm rot="654587" flipH="1">
                  <a:off x="-730296" y="1326695"/>
                  <a:ext cx="710041" cy="10769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" name="Rounded Rectangle 117"/>
                <p:cNvSpPr/>
                <p:nvPr/>
              </p:nvSpPr>
              <p:spPr>
                <a:xfrm rot="654587">
                  <a:off x="-345817" y="1369179"/>
                  <a:ext cx="108152" cy="14577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  <p:pic>
              <p:nvPicPr>
                <p:cNvPr id="85" name="Picture 2"/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BEBA8EAE-BF5A-486C-A8C5-ECC9F3942E4B}">
                      <a14:imgProps xmlns:a14="http://schemas.microsoft.com/office/drawing/2010/main">
                        <a14:imgLayer r:embed="rId31">
                          <a14:imgEffect>
                            <a14:backgroundRemoval t="5556" b="93056" l="8065" r="98387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21220537">
                  <a:off x="-779311" y="1769757"/>
                  <a:ext cx="590550" cy="685800"/>
                </a:xfrm>
                <a:prstGeom prst="rect">
                  <a:avLst/>
                </a:prstGeom>
              </p:spPr>
            </p:pic>
          </p:grpSp>
          <p:cxnSp>
            <p:nvCxnSpPr>
              <p:cNvPr id="81" name="Straight Connector 5"/>
              <p:cNvCxnSpPr/>
              <p:nvPr/>
            </p:nvCxnSpPr>
            <p:spPr>
              <a:xfrm flipH="1" flipV="1">
                <a:off x="-695324" y="2264569"/>
                <a:ext cx="297657" cy="976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Arc 11"/>
              <p:cNvSpPr/>
              <p:nvPr/>
            </p:nvSpPr>
            <p:spPr>
              <a:xfrm rot="20956452" flipH="1">
                <a:off x="-691923" y="1638437"/>
                <a:ext cx="1038418" cy="1222809"/>
              </a:xfrm>
              <a:prstGeom prst="arc">
                <a:avLst>
                  <a:gd name="adj1" fmla="val 18913385"/>
                  <a:gd name="adj2" fmla="val 21142278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86" name="7-Point Star 26"/>
            <p:cNvSpPr/>
            <p:nvPr/>
          </p:nvSpPr>
          <p:spPr>
            <a:xfrm>
              <a:off x="2269162" y="5108388"/>
              <a:ext cx="161347" cy="142875"/>
            </a:xfrm>
            <a:prstGeom prst="star7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87" name="Rectangle 27"/>
            <p:cNvSpPr/>
            <p:nvPr/>
          </p:nvSpPr>
          <p:spPr>
            <a:xfrm>
              <a:off x="1764940" y="16792"/>
              <a:ext cx="323744" cy="1213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88" name="Picture 4"/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artisticPhotocopy detail="6"/>
                      </a14:imgEffect>
                    </a14:imgLayer>
                  </a14:imgProps>
                </a:ext>
              </a:extLst>
            </a:blip>
            <a:srcRect l="11111" t="10772" r="15625" b="7235"/>
            <a:stretch/>
          </p:blipFill>
          <p:spPr>
            <a:xfrm>
              <a:off x="-1254917" y="1695441"/>
              <a:ext cx="1015932" cy="1030980"/>
            </a:xfrm>
            <a:prstGeom prst="rect">
              <a:avLst/>
            </a:prstGeom>
          </p:spPr>
        </p:pic>
        <p:sp>
          <p:nvSpPr>
            <p:cNvPr id="89" name="Скругленный прямоугольник 88"/>
            <p:cNvSpPr/>
            <p:nvPr/>
          </p:nvSpPr>
          <p:spPr>
            <a:xfrm>
              <a:off x="558810" y="1666413"/>
              <a:ext cx="2753201" cy="2058762"/>
            </a:xfrm>
            <a:prstGeom prst="roundRect">
              <a:avLst>
                <a:gd name="adj" fmla="val 6797"/>
              </a:avLst>
            </a:prstGeom>
            <a:solidFill>
              <a:srgbClr val="FBA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-1597683" y="2770829"/>
              <a:ext cx="1721838" cy="8096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мобильный </a:t>
              </a:r>
            </a:p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ККМ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  <p:pic>
          <p:nvPicPr>
            <p:cNvPr id="91" name="Picture 2" descr="http://speckycdn.sdm.netdna-cdn.com/wp-content/uploads/2010/11/sketch_paper_06.jpg"/>
            <p:cNvPicPr>
              <a:picLocks noChangeAspect="1" noChangeArrowheads="1"/>
            </p:cNvPicPr>
            <p:nvPr/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5469" b="90365" l="21017" r="73898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60" t="8598" r="23254" b="9657"/>
            <a:stretch/>
          </p:blipFill>
          <p:spPr bwMode="auto">
            <a:xfrm>
              <a:off x="1607613" y="1730914"/>
              <a:ext cx="706231" cy="1347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426989" y="3075233"/>
              <a:ext cx="3065071" cy="809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клиент </a:t>
              </a:r>
              <a:r>
                <a:rPr lang="en-US" sz="1050" b="1" dirty="0" smtClean="0">
                  <a:latin typeface="Candara" panose="020E0502030303020204" pitchFamily="34" charset="0"/>
                </a:rPr>
                <a:t>Mobile SMARTS </a:t>
              </a:r>
              <a:endParaRPr lang="ru-RU" sz="1050" b="1" dirty="0" smtClean="0">
                <a:latin typeface="Candara" panose="020E0502030303020204" pitchFamily="34" charset="0"/>
              </a:endParaRPr>
            </a:p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для </a:t>
              </a:r>
              <a:r>
                <a:rPr lang="en-US" sz="1050" dirty="0" smtClean="0">
                  <a:latin typeface="Candara" panose="020E0502030303020204" pitchFamily="34" charset="0"/>
                </a:rPr>
                <a:t>Android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 flipH="1">
              <a:off x="200421" y="-1659423"/>
              <a:ext cx="19050" cy="734335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154"/>
            <p:cNvCxnSpPr/>
            <p:nvPr/>
          </p:nvCxnSpPr>
          <p:spPr>
            <a:xfrm>
              <a:off x="-324123" y="-1299895"/>
              <a:ext cx="541022" cy="883"/>
            </a:xfrm>
            <a:prstGeom prst="bentConnector3">
              <a:avLst>
                <a:gd name="adj1" fmla="val 50000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lbow Connector 154"/>
            <p:cNvCxnSpPr/>
            <p:nvPr/>
          </p:nvCxnSpPr>
          <p:spPr>
            <a:xfrm>
              <a:off x="-290691" y="2210048"/>
              <a:ext cx="541022" cy="883"/>
            </a:xfrm>
            <a:prstGeom prst="bentConnector3">
              <a:avLst>
                <a:gd name="adj1" fmla="val 50000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6" name="Picture 62" descr="http://blog.evandavey.com/wp-content/uploads/2008/04/bluetooth.jp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278" y="-656842"/>
              <a:ext cx="483692" cy="48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Прямоугольник 96"/>
            <p:cNvSpPr/>
            <p:nvPr/>
          </p:nvSpPr>
          <p:spPr>
            <a:xfrm>
              <a:off x="-70748" y="-1164760"/>
              <a:ext cx="547660" cy="280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98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701" y="-1274949"/>
              <a:ext cx="510924" cy="510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9" name="Elbow Connector 23"/>
            <p:cNvCxnSpPr>
              <a:stCxn id="91" idx="3"/>
            </p:cNvCxnSpPr>
            <p:nvPr/>
          </p:nvCxnSpPr>
          <p:spPr>
            <a:xfrm>
              <a:off x="2313844" y="2404450"/>
              <a:ext cx="2895442" cy="397802"/>
            </a:xfrm>
            <a:prstGeom prst="bentConnector3">
              <a:avLst>
                <a:gd name="adj1" fmla="val 29949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85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нужные ОС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Android</a:t>
            </a:r>
          </a:p>
          <a:p>
            <a:r>
              <a:rPr lang="en-US" dirty="0" smtClean="0"/>
              <a:t>Windows Mobile</a:t>
            </a:r>
          </a:p>
          <a:p>
            <a:r>
              <a:rPr lang="en-US" dirty="0" smtClean="0"/>
              <a:t>Windows CE</a:t>
            </a:r>
          </a:p>
          <a:p>
            <a:r>
              <a:rPr lang="en-US" dirty="0"/>
              <a:t>Windows 7 / 8 / 10</a:t>
            </a:r>
            <a:endParaRPr lang="ru-RU" dirty="0"/>
          </a:p>
          <a:p>
            <a:endParaRPr lang="ru-RU" dirty="0"/>
          </a:p>
        </p:txBody>
      </p:sp>
      <p:grpSp>
        <p:nvGrpSpPr>
          <p:cNvPr id="27" name="Group 67"/>
          <p:cNvGrpSpPr/>
          <p:nvPr/>
        </p:nvGrpSpPr>
        <p:grpSpPr>
          <a:xfrm>
            <a:off x="2229031" y="2511813"/>
            <a:ext cx="1135247" cy="1679355"/>
            <a:chOff x="1109183" y="259133"/>
            <a:chExt cx="1308804" cy="1936100"/>
          </a:xfrm>
        </p:grpSpPr>
        <p:grpSp>
          <p:nvGrpSpPr>
            <p:cNvPr id="28" name="Group 9"/>
            <p:cNvGrpSpPr/>
            <p:nvPr/>
          </p:nvGrpSpPr>
          <p:grpSpPr>
            <a:xfrm>
              <a:off x="1397621" y="259133"/>
              <a:ext cx="719696" cy="1636143"/>
              <a:chOff x="5459896" y="1116587"/>
              <a:chExt cx="719696" cy="1636143"/>
            </a:xfrm>
          </p:grpSpPr>
          <p:pic>
            <p:nvPicPr>
              <p:cNvPr id="30" name="Picture 14" descr="http://www.royaltech.it/3356-4738-thickbox/mc9190-gj0swgya6wr-motorola-mc9190-g-wi-fi-bluetooth-laser-lorax-1d-vt-53-key-windows-ce-60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 trans="0" detail="10"/>
                        </a14:imgEffect>
                        <a14:imgEffect>
                          <a14:colorTemperature colorTemp="6147"/>
                        </a14:imgEffect>
                        <a14:imgEffect>
                          <a14:saturation sat="28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4" t="13217" r="35244" b="13507"/>
              <a:stretch/>
            </p:blipFill>
            <p:spPr bwMode="auto">
              <a:xfrm>
                <a:off x="5459896" y="1116587"/>
                <a:ext cx="719696" cy="1636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Rounded Rectangle 8"/>
              <p:cNvSpPr/>
              <p:nvPr/>
            </p:nvSpPr>
            <p:spPr>
              <a:xfrm>
                <a:off x="5610225" y="1304925"/>
                <a:ext cx="409575" cy="549275"/>
              </a:xfrm>
              <a:prstGeom prst="roundRect">
                <a:avLst>
                  <a:gd name="adj" fmla="val 2381"/>
                </a:avLst>
              </a:prstGeom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109183" y="1902498"/>
              <a:ext cx="1308804" cy="292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>
                  <a:latin typeface="Candara" panose="020E0502030303020204" pitchFamily="34" charset="0"/>
                </a:rPr>
                <a:t>Windows Mobile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32" name="Group 68"/>
          <p:cNvGrpSpPr/>
          <p:nvPr/>
        </p:nvGrpSpPr>
        <p:grpSpPr>
          <a:xfrm>
            <a:off x="3832832" y="2511813"/>
            <a:ext cx="1368445" cy="1564957"/>
            <a:chOff x="1000451" y="3074596"/>
            <a:chExt cx="1577657" cy="1804213"/>
          </a:xfrm>
        </p:grpSpPr>
        <p:grpSp>
          <p:nvGrpSpPr>
            <p:cNvPr id="33" name="Group 20"/>
            <p:cNvGrpSpPr/>
            <p:nvPr/>
          </p:nvGrpSpPr>
          <p:grpSpPr>
            <a:xfrm>
              <a:off x="1000451" y="3074596"/>
              <a:ext cx="1577657" cy="1584044"/>
              <a:chOff x="898843" y="3311806"/>
              <a:chExt cx="2724150" cy="2781300"/>
            </a:xfrm>
          </p:grpSpPr>
          <p:pic>
            <p:nvPicPr>
              <p:cNvPr id="35" name="Picture 20" descr="http://vnretail.com.vn/upload/products/motorola-mini-kiosk-mk4000-4244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hotocopy detail="1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14" t="22000" r="21687" b="19600"/>
              <a:stretch/>
            </p:blipFill>
            <p:spPr bwMode="auto">
              <a:xfrm>
                <a:off x="898843" y="3311806"/>
                <a:ext cx="2724150" cy="278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Rounded Rectangle 36"/>
              <p:cNvSpPr/>
              <p:nvPr/>
            </p:nvSpPr>
            <p:spPr>
              <a:xfrm>
                <a:off x="1226820" y="3707914"/>
                <a:ext cx="1958340" cy="1679426"/>
              </a:xfrm>
              <a:prstGeom prst="roundRect">
                <a:avLst>
                  <a:gd name="adj" fmla="val 2381"/>
                </a:avLst>
              </a:prstGeom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242486" y="4586073"/>
              <a:ext cx="1020508" cy="292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en-US" sz="1050" dirty="0" smtClean="0"/>
                <a:t>Windows CE</a:t>
              </a:r>
              <a:endParaRPr lang="ru-RU" sz="1050" dirty="0"/>
            </a:p>
          </p:txBody>
        </p:sp>
      </p:grpSp>
      <p:sp>
        <p:nvSpPr>
          <p:cNvPr id="48" name="Rectangle 61"/>
          <p:cNvSpPr/>
          <p:nvPr/>
        </p:nvSpPr>
        <p:spPr>
          <a:xfrm>
            <a:off x="4219446" y="693615"/>
            <a:ext cx="89512" cy="138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87" name="Rectangle 27"/>
          <p:cNvSpPr/>
          <p:nvPr/>
        </p:nvSpPr>
        <p:spPr>
          <a:xfrm>
            <a:off x="2650884" y="3245595"/>
            <a:ext cx="280814" cy="105296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91" name="Picture 2" descr="http://speckycdn.sdm.netdna-cdn.com/wp-content/uploads/2010/11/sketch_paper_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9" b="90365" l="21017" r="73898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60" t="8598" r="23254" b="9657"/>
          <a:stretch/>
        </p:blipFill>
        <p:spPr bwMode="auto">
          <a:xfrm>
            <a:off x="746109" y="2436381"/>
            <a:ext cx="815342" cy="15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49663" y="4063640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latin typeface="Candara" panose="020E0502030303020204" pitchFamily="34" charset="0"/>
              </a:rPr>
              <a:t>Android</a:t>
            </a:r>
          </a:p>
          <a:p>
            <a:pPr algn="ctr"/>
            <a:r>
              <a:rPr lang="en-US" sz="1050" dirty="0">
                <a:latin typeface="Candara" panose="020E0502030303020204" pitchFamily="34" charset="0"/>
              </a:rPr>
              <a:t>4.3 </a:t>
            </a:r>
            <a:r>
              <a:rPr lang="ru-RU" sz="1050" dirty="0" smtClean="0">
                <a:latin typeface="Candara" panose="020E0502030303020204" pitchFamily="34" charset="0"/>
              </a:rPr>
              <a:t>и выше</a:t>
            </a:r>
            <a:endParaRPr lang="ru-RU" sz="1050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https://www.kiosksolutions.ru/wp-content/uploads/2017/06/q-45-2-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1" t="13770" r="26465"/>
          <a:stretch/>
        </p:blipFill>
        <p:spPr bwMode="auto">
          <a:xfrm>
            <a:off x="5668571" y="2089533"/>
            <a:ext cx="1138200" cy="282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645201" y="5028962"/>
            <a:ext cx="11849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>
                <a:latin typeface="Candara" panose="020E0502030303020204" pitchFamily="34" charset="0"/>
              </a:defRPr>
            </a:lvl1pPr>
          </a:lstStyle>
          <a:p>
            <a:r>
              <a:rPr lang="en-US" sz="1050" dirty="0" smtClean="0"/>
              <a:t>Windows 7 / 8 / 10</a:t>
            </a:r>
            <a:endParaRPr lang="ru-RU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425712" y="724908"/>
            <a:ext cx="7143750" cy="123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lnSpc>
                <a:spcPct val="85000"/>
              </a:lnSpc>
              <a:spcBef>
                <a:spcPct val="0"/>
              </a:spcBef>
              <a:buNone/>
              <a:defRPr sz="54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/>
              <a:t>Поддержка операционных </a:t>
            </a:r>
            <a:endParaRPr lang="ru-RU" sz="4800" dirty="0" smtClean="0"/>
          </a:p>
          <a:p>
            <a:r>
              <a:rPr lang="ru-RU" sz="4800" dirty="0" smtClean="0"/>
              <a:t>систем</a:t>
            </a:r>
            <a:endParaRPr lang="ru-RU" sz="4800" dirty="0"/>
          </a:p>
        </p:txBody>
      </p:sp>
      <p:pic>
        <p:nvPicPr>
          <p:cNvPr id="1028" name="Picture 4" descr="https://media.lpgenerator.ru/uploads/2016/03/10/droid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69" y="2862104"/>
            <a:ext cx="612114" cy="68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ngmart.com/files/3/Windows-PNG-Free-Download-PNG-File-319x279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t="22666" r="26447" b="20868"/>
          <a:stretch/>
        </p:blipFill>
        <p:spPr bwMode="auto">
          <a:xfrm>
            <a:off x="2479377" y="4191168"/>
            <a:ext cx="547732" cy="5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://www.pngmart.com/files/3/Windows-PNG-Free-Download-PNG-File-319x279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t="22666" r="26447" b="20868"/>
          <a:stretch/>
        </p:blipFill>
        <p:spPr bwMode="auto">
          <a:xfrm>
            <a:off x="5878708" y="3662477"/>
            <a:ext cx="547732" cy="5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ttp://www.pngmart.com/files/3/Windows-PNG-Free-Download-PNG-File-319x279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t="22666" r="26447" b="20868"/>
          <a:stretch/>
        </p:blipFill>
        <p:spPr bwMode="auto">
          <a:xfrm>
            <a:off x="4204846" y="4075306"/>
            <a:ext cx="547732" cy="5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5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Гибридные данные </a:t>
            </a:r>
            <a:r>
              <a:rPr lang="en-US" dirty="0" smtClean="0"/>
              <a:t>HYDB</a:t>
            </a:r>
            <a:r>
              <a:rPr lang="ru-RU" dirty="0" smtClean="0"/>
              <a:t>™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HYDB™ (</a:t>
            </a:r>
            <a:r>
              <a:rPr lang="ru-RU" dirty="0" err="1"/>
              <a:t>HYbrid</a:t>
            </a:r>
            <a:r>
              <a:rPr lang="ru-RU" dirty="0"/>
              <a:t> </a:t>
            </a:r>
            <a:r>
              <a:rPr lang="ru-RU" dirty="0" err="1"/>
              <a:t>DataBase</a:t>
            </a:r>
            <a:r>
              <a:rPr lang="ru-RU" dirty="0"/>
              <a:t>) — это технология гибридного хранения </a:t>
            </a:r>
            <a:r>
              <a:rPr lang="ru-RU" dirty="0" smtClean="0"/>
              <a:t>данных для</a:t>
            </a:r>
            <a:r>
              <a:rPr lang="ru-RU" dirty="0" smtClean="0">
                <a:latin typeface="Calibri Light" panose="020F0302020204030204" pitchFamily="34" charset="0"/>
              </a:rPr>
              <a:t> </a:t>
            </a:r>
            <a:r>
              <a:rPr lang="en-US" dirty="0" smtClean="0"/>
              <a:t>Mobile SMARTS</a:t>
            </a:r>
            <a:r>
              <a:rPr lang="ru-RU" dirty="0" smtClean="0"/>
              <a:t>, </a:t>
            </a:r>
            <a:r>
              <a:rPr lang="ru-RU" dirty="0"/>
              <a:t>которая позволяет, с одной стороны, не выгружать на мобильное устройство терабайты данных (выгружать только необходимую часть), а, с другой стороны, иметь доступ к этим терабайтам данных с мобильного устройства по сети, если есть такая необходимость.  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Не </a:t>
            </a:r>
            <a:r>
              <a:rPr lang="ru-RU" dirty="0"/>
              <a:t>только хранить и иметь доступ, но и гибко всем этим управлять.</a:t>
            </a:r>
          </a:p>
        </p:txBody>
      </p:sp>
    </p:spTree>
    <p:extLst>
      <p:ext uri="{BB962C8B-B14F-4D97-AF65-F5344CB8AC3E}">
        <p14:creationId xmlns:p14="http://schemas.microsoft.com/office/powerpoint/2010/main" val="315457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HYDB</a:t>
            </a:r>
            <a:r>
              <a:rPr lang="en-US" dirty="0" smtClean="0"/>
              <a:t>™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Гибридные справочники.</a:t>
            </a:r>
          </a:p>
          <a:p>
            <a:endParaRPr lang="ru-RU" dirty="0"/>
          </a:p>
          <a:p>
            <a:r>
              <a:rPr lang="ru-RU" dirty="0"/>
              <a:t>HYDB™ </a:t>
            </a:r>
            <a:r>
              <a:rPr lang="ru-RU" dirty="0" smtClean="0"/>
              <a:t>для </a:t>
            </a:r>
            <a:r>
              <a:rPr lang="en-US" dirty="0" smtClean="0"/>
              <a:t>Mobile SMARTS</a:t>
            </a:r>
            <a:r>
              <a:rPr lang="ru-RU" dirty="0" smtClean="0"/>
              <a:t>™ </a:t>
            </a:r>
            <a:r>
              <a:rPr lang="ru-RU" dirty="0"/>
              <a:t>позволяет не ограничиваться одним местом хранения, а хранить данные там, где это удобно в настоящий момент.</a:t>
            </a:r>
          </a:p>
        </p:txBody>
      </p:sp>
      <p:pic>
        <p:nvPicPr>
          <p:cNvPr id="14338" name="Picture 2" descr="http://www.cleverence.ru/upload/iblock/759/759683376b3ed88dcc4b324a30b2a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10" y="1093838"/>
            <a:ext cx="4858436" cy="487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442" y="2934032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Устройство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66846" y="2934032"/>
            <a:ext cx="111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ERP/WMS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8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Средства разработки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Средства администрирования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Готовый гибридный обмен данными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Нативные</a:t>
            </a:r>
            <a:r>
              <a:rPr lang="ru-RU" dirty="0" smtClean="0"/>
              <a:t> клиенты для </a:t>
            </a:r>
            <a:r>
              <a:rPr lang="en-US" dirty="0" smtClean="0"/>
              <a:t>Windows </a:t>
            </a:r>
            <a:r>
              <a:rPr lang="ru-RU" dirty="0" smtClean="0"/>
              <a:t>и </a:t>
            </a:r>
            <a:r>
              <a:rPr lang="en-US" dirty="0" smtClean="0"/>
              <a:t>Android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Сервер приложений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533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5824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spc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ilroy ExtraBold" panose="00000900000000000000" pitchFamily="50" charset="-52"/>
                <a:ea typeface="Roboto" pitchFamily="2" charset="0"/>
              </a:rPr>
              <a:t>Зачем </a:t>
            </a:r>
            <a:r>
              <a:rPr lang="ru-RU" sz="49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Gilroy ExtraBold" panose="00000900000000000000" pitchFamily="50" charset="-52"/>
                <a:ea typeface="Roboto" pitchFamily="2" charset="0"/>
              </a:rPr>
              <a:t>вообще </a:t>
            </a:r>
            <a:r>
              <a:rPr lang="ru-RU" sz="4900" spc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ilroy ExtraBold" panose="00000900000000000000" pitchFamily="50" charset="-52"/>
                <a:ea typeface="Roboto" pitchFamily="2" charset="0"/>
              </a:rPr>
              <a:t>складу </a:t>
            </a:r>
            <a:r>
              <a:rPr lang="ru-RU" sz="49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Gilroy ExtraBold" panose="00000900000000000000" pitchFamily="50" charset="-52"/>
                <a:ea typeface="Roboto" pitchFamily="2" charset="0"/>
              </a:rPr>
              <a:t>ТСД?</a:t>
            </a:r>
            <a:endParaRPr lang="ru-RU" sz="49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89950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Помарочный</a:t>
            </a:r>
            <a:r>
              <a:rPr lang="ru-RU" dirty="0">
                <a:solidFill>
                  <a:schemeClr val="bg1"/>
                </a:solidFill>
              </a:rPr>
              <a:t> учёт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77112" y="1689231"/>
            <a:ext cx="10837128" cy="6359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5142"/>
                </a:solidFill>
              </a:rPr>
              <a:t>Обязательная маркировка!!!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24" y="2689452"/>
            <a:ext cx="1714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28541"/>
            <a:ext cx="34099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563292" y="3542210"/>
            <a:ext cx="1593668" cy="592183"/>
          </a:xfrm>
          <a:prstGeom prst="rightArrow">
            <a:avLst/>
          </a:prstGeom>
          <a:solidFill>
            <a:srgbClr val="FF5142"/>
          </a:solidFill>
          <a:ln>
            <a:solidFill>
              <a:srgbClr val="FF5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Преимущества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«Mobile SMARTS: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Склад 15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»? 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AFB07BA-9FBD-447B-84F5-AE7391EB031A}"/>
              </a:ext>
            </a:extLst>
          </p:cNvPr>
          <p:cNvSpPr/>
          <p:nvPr/>
        </p:nvSpPr>
        <p:spPr>
          <a:xfrm>
            <a:off x="575429" y="1527258"/>
            <a:ext cx="110316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Мобильное ПО для автоматизации работы склада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Подходит для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любого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типа склада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Одинаково работает на любых ТСД с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Windows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Android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Все основные складские операции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Решает задачи поштучного учета (ЕГАИС и т.д.)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Любой тип обмена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WiFi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/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кабель/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3G,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онлайн/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оффлайн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Возможность доработок.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ru-RU" sz="2800" dirty="0" smtClean="0">
              <a:solidFill>
                <a:srgbClr val="FF514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48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148" y="2611718"/>
            <a:ext cx="2533435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Спасибо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Что такое «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Mobile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SMARTS: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Склад 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15»?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0229" y="1724297"/>
            <a:ext cx="105634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just"/>
            <a:r>
              <a:rPr lang="ru-RU" sz="2600" dirty="0" smtClean="0"/>
              <a:t>Продукт </a:t>
            </a:r>
            <a:r>
              <a:rPr lang="ru-RU" sz="2600" dirty="0"/>
              <a:t>«Склад 15» </a:t>
            </a:r>
            <a:r>
              <a:rPr lang="ru-RU" sz="2600" dirty="0" smtClean="0"/>
              <a:t>- программное </a:t>
            </a:r>
            <a:r>
              <a:rPr lang="ru-RU" sz="2600" dirty="0"/>
              <a:t>средство автоматизации рабочих операций на складах при помощи терминала сбора </a:t>
            </a:r>
            <a:r>
              <a:rPr lang="ru-RU" sz="2600" dirty="0" smtClean="0"/>
              <a:t>данных. </a:t>
            </a:r>
          </a:p>
          <a:p>
            <a:pPr algn="just"/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007" y="3657600"/>
            <a:ext cx="2181038" cy="250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40229" y="3496231"/>
            <a:ext cx="861277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just"/>
            <a:r>
              <a:rPr lang="ru-RU" sz="2600" dirty="0"/>
              <a:t>Основная цель продукта -  ускорить и упростить действия линейного персонала, а также снизить вероятность ошибок при работе, обусловленных человеческим фактором.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997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Кому подходит продукт?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8608" y="2687775"/>
            <a:ext cx="48419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ctr"/>
            <a:r>
              <a:rPr lang="ru-RU" sz="2800" dirty="0"/>
              <a:t>Склады различной сложности </a:t>
            </a:r>
            <a:r>
              <a:rPr lang="ru-RU" sz="2800" dirty="0" smtClean="0"/>
              <a:t>и любым </a:t>
            </a:r>
            <a:r>
              <a:rPr lang="ru-RU" sz="2800" dirty="0"/>
              <a:t>товарным наполнением.</a:t>
            </a:r>
          </a:p>
          <a:p>
            <a:pPr algn="just"/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4" y="1613718"/>
            <a:ext cx="5134016" cy="446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И новые и старые ТСД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14" y="1732699"/>
            <a:ext cx="2598754" cy="172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81" y="2107306"/>
            <a:ext cx="2936876" cy="124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20" y="2262142"/>
            <a:ext cx="3045310" cy="93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s://s3-us-west-2.amazonaws.com/tccrocksmarketingsite/production/20160913025335/Android_robot.svg_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71" y="3918909"/>
            <a:ext cx="1763876" cy="207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И новые и старые ТСД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42935" y="1520868"/>
            <a:ext cx="10425127" cy="4032067"/>
            <a:chOff x="742935" y="1445961"/>
            <a:chExt cx="10425127" cy="403206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904860" y="1445961"/>
              <a:ext cx="10263202" cy="1827168"/>
              <a:chOff x="904860" y="1445961"/>
              <a:chExt cx="10263202" cy="1827168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4860" y="1482429"/>
                <a:ext cx="1562100" cy="1790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394" y="1520529"/>
                <a:ext cx="1514475" cy="175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5935" y="1529238"/>
                <a:ext cx="1508854" cy="1735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5431" y="1579311"/>
                <a:ext cx="12573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5687" y="1520529"/>
                <a:ext cx="1524000" cy="1695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2" name="Picture 1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29687" y="1445961"/>
                <a:ext cx="2238375" cy="1809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" name="Группа 2"/>
            <p:cNvGrpSpPr/>
            <p:nvPr/>
          </p:nvGrpSpPr>
          <p:grpSpPr>
            <a:xfrm>
              <a:off x="742935" y="3491725"/>
              <a:ext cx="10325861" cy="1986303"/>
              <a:chOff x="420702" y="3491725"/>
              <a:chExt cx="10325861" cy="1986303"/>
            </a:xfrm>
          </p:grpSpPr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702" y="3493836"/>
                <a:ext cx="1885950" cy="1924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9936" y="3491725"/>
                <a:ext cx="1409700" cy="1790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636" y="3491725"/>
                <a:ext cx="1524000" cy="1800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3636" y="3601603"/>
                <a:ext cx="1876425" cy="186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13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0061" y="3592078"/>
                <a:ext cx="1914525" cy="1885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3" name="Picture 15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8713" y="3776322"/>
                <a:ext cx="184785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148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Автоматизируемые операции</a:t>
            </a:r>
            <a:endParaRPr lang="ru-RU" sz="4400" dirty="0">
              <a:solidFill>
                <a:schemeClr val="bg1"/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B7BAC28-5528-4F7C-B6F9-19EFC788F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979" y="2190354"/>
            <a:ext cx="838975" cy="8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Основные операции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C1DD15-DE7D-4E4A-B925-EB5F3F4F70F6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9B6A87F-DF61-46B5-B534-44A709FF3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Автоматизируемые операции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6685" y="1515353"/>
            <a:ext cx="76374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Приемка товара </a:t>
            </a:r>
            <a:r>
              <a:rPr lang="ru-RU" sz="2400" dirty="0"/>
              <a:t>на склад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Отгрузка товара </a:t>
            </a:r>
            <a:r>
              <a:rPr lang="ru-RU" sz="2400" dirty="0"/>
              <a:t>со склада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Перемещение товара </a:t>
            </a:r>
            <a:r>
              <a:rPr lang="ru-RU" sz="2400" dirty="0"/>
              <a:t>(как между ячейками, так и между складами)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Проведение инвентаризации</a:t>
            </a:r>
            <a:endParaRPr lang="ru-RU" sz="2400" dirty="0"/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Просмотр </a:t>
            </a:r>
            <a:r>
              <a:rPr lang="ru-RU" sz="2400" dirty="0"/>
              <a:t>содержимого в ячейках </a:t>
            </a:r>
            <a:endParaRPr lang="en-US" sz="2400" dirty="0" smtClean="0"/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Просмотр </a:t>
            </a:r>
            <a:r>
              <a:rPr lang="ru-RU" sz="2400" dirty="0"/>
              <a:t>справочников остатков и цен по </a:t>
            </a:r>
            <a:r>
              <a:rPr lang="ru-RU" sz="2400" dirty="0" smtClean="0"/>
              <a:t>товарам</a:t>
            </a:r>
          </a:p>
          <a:p>
            <a:pPr marL="285750" indent="-285750">
              <a:lnSpc>
                <a:spcPct val="150000"/>
              </a:lnSpc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/>
              <a:t>Упаковочный лист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184" y="1617962"/>
            <a:ext cx="2330373" cy="388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-1.potx" id="{09838704-90A9-4584-93B5-1F1C52FA97AE}" vid="{4A10412E-A396-4DEE-B891-9CCD1EDF256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Презентация-1</Template>
  <TotalTime>2604</TotalTime>
  <Words>1235</Words>
  <Application>Microsoft Office PowerPoint</Application>
  <PresentationFormat>Произвольный</PresentationFormat>
  <Paragraphs>313</Paragraphs>
  <Slides>38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Arial</vt:lpstr>
      <vt:lpstr>Arial Black</vt:lpstr>
      <vt:lpstr>Calibri Light</vt:lpstr>
      <vt:lpstr>Calibri</vt:lpstr>
      <vt:lpstr>Candara</vt:lpstr>
      <vt:lpstr>Segoe UI Light</vt:lpstr>
      <vt:lpstr>Gilroy ExtraBold</vt:lpstr>
      <vt:lpstr>DengXian</vt:lpstr>
      <vt:lpstr>Roboto</vt:lpstr>
      <vt:lpstr>Gilroy Light</vt:lpstr>
      <vt:lpstr>Тема1</vt:lpstr>
      <vt:lpstr>Mobile SMARTS: Склад 15</vt:lpstr>
      <vt:lpstr>В этой презентации</vt:lpstr>
      <vt:lpstr>Mobile SMARTS: Склад 15</vt:lpstr>
      <vt:lpstr>Что такое «Mobile SMARTS: Склад 15»?</vt:lpstr>
      <vt:lpstr>Кому подходит продукт?</vt:lpstr>
      <vt:lpstr>И новые и старые ТСД</vt:lpstr>
      <vt:lpstr>И новые и старые ТСД</vt:lpstr>
      <vt:lpstr>Автоматизируемые операции</vt:lpstr>
      <vt:lpstr>Основные операции</vt:lpstr>
      <vt:lpstr>Операции с алкоголем</vt:lpstr>
      <vt:lpstr>Добавляйте свои операции</vt:lpstr>
      <vt:lpstr>Возможности «Mobile SMARTS: Склад 15» </vt:lpstr>
      <vt:lpstr>Работа по готовым бизнес процессам</vt:lpstr>
      <vt:lpstr>Готовая интеграция с учетными системами</vt:lpstr>
      <vt:lpstr>Интеграция с произвольными системами</vt:lpstr>
      <vt:lpstr>Коллективная работа</vt:lpstr>
      <vt:lpstr>Работа с торговыми объектами</vt:lpstr>
      <vt:lpstr>Работа с сериями товаров</vt:lpstr>
      <vt:lpstr>Мониторинг мобильных устройств</vt:lpstr>
      <vt:lpstr>Мониторинг мобильных устройств</vt:lpstr>
      <vt:lpstr>Лицензирование «Mobile SMARTS: Склад 15» </vt:lpstr>
      <vt:lpstr>Лицензирование</vt:lpstr>
      <vt:lpstr>МИНИМУМ</vt:lpstr>
      <vt:lpstr>БАЗОВЫЙ</vt:lpstr>
      <vt:lpstr>РАСШИРЕННЫЙ</vt:lpstr>
      <vt:lpstr>ПОЛНЫЙ</vt:lpstr>
      <vt:lpstr>Уровни лицензий</vt:lpstr>
      <vt:lpstr>Архитектура системы</vt:lpstr>
      <vt:lpstr>Архитектура системы</vt:lpstr>
      <vt:lpstr>Что входит в платформу</vt:lpstr>
      <vt:lpstr>Mobile SMARTS</vt:lpstr>
      <vt:lpstr>Все нужные ОС</vt:lpstr>
      <vt:lpstr>Гибридные данные HYDB™</vt:lpstr>
      <vt:lpstr>HYDB™</vt:lpstr>
      <vt:lpstr>Итого</vt:lpstr>
      <vt:lpstr>Зачем вообще складу ТСД?</vt:lpstr>
      <vt:lpstr>Преимущества «Mobile SMARTS: Склад 15»? 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оформлять презентацию</dc:title>
  <dc:creator>Всеволод Мартынов</dc:creator>
  <cp:lastModifiedBy>admin</cp:lastModifiedBy>
  <cp:revision>93</cp:revision>
  <dcterms:created xsi:type="dcterms:W3CDTF">2017-10-26T14:44:17Z</dcterms:created>
  <dcterms:modified xsi:type="dcterms:W3CDTF">2018-10-04T07:31:07Z</dcterms:modified>
</cp:coreProperties>
</file>