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7" r:id="rId5"/>
    <p:sldId id="268" r:id="rId6"/>
    <p:sldId id="269" r:id="rId7"/>
    <p:sldId id="258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2" r:id="rId16"/>
    <p:sldId id="264" r:id="rId17"/>
    <p:sldId id="265" r:id="rId18"/>
    <p:sldId id="279" r:id="rId19"/>
    <p:sldId id="280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9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9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76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3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629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6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92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6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8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1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0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2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2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FBC5-E5DA-48F8-BC8E-6F5DEC763EC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0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4FBC5-E5DA-48F8-BC8E-6F5DEC763EC8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313E7A-4D6B-4289-A842-667D65C9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8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leverence.ru/files/28897/MobileSMARTS.v3.KRV.ap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functions/16406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functions/16406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functions/32971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functions/32971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functions/16422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software/mobile-smarts/RTL15/?filter_license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remin@denvic.ru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envic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articles/obzory-oborudovaniya/atol-smart-lit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RTL15/" TargetMode="External"/><Relationship Id="rId2" Type="http://schemas.openxmlformats.org/officeDocument/2006/relationships/hyperlink" Target="https://www.cleverence.ru/files/28897/MobileSMARTS.v3.KRV.ap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functions/69102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functions/16438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everence.ru/software/functions/16406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069" y="4773506"/>
            <a:ext cx="9188334" cy="1082781"/>
          </a:xfrm>
        </p:spPr>
        <p:txBody>
          <a:bodyPr/>
          <a:lstStyle/>
          <a:p>
            <a:r>
              <a:rPr lang="ru-RU" sz="4800" u="sng" dirty="0" err="1">
                <a:hlinkClick r:id="rId2"/>
              </a:rPr>
              <a:t>Mobile</a:t>
            </a:r>
            <a:r>
              <a:rPr lang="ru-RU" sz="4800" u="sng" dirty="0">
                <a:hlinkClick r:id="rId2"/>
              </a:rPr>
              <a:t> SMARTS: </a:t>
            </a:r>
            <a:r>
              <a:rPr lang="ru-RU" sz="4800" u="sng" dirty="0" smtClean="0">
                <a:hlinkClick r:id="rId2"/>
              </a:rPr>
              <a:t>Магазин</a:t>
            </a:r>
            <a:r>
              <a:rPr lang="en-US" sz="4800" u="sng" dirty="0" smtClean="0">
                <a:hlinkClick r:id="rId2"/>
              </a:rPr>
              <a:t> 15</a:t>
            </a:r>
            <a:r>
              <a:rPr lang="ru-RU" sz="4800" u="sng" dirty="0" smtClean="0">
                <a:hlinkClick r:id="rId2"/>
              </a:rPr>
              <a:t> </a:t>
            </a:r>
            <a:r>
              <a:rPr lang="ru-RU" sz="4800" u="sng" dirty="0">
                <a:hlinkClick r:id="rId2"/>
              </a:rPr>
              <a:t> 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0197" y="5856287"/>
            <a:ext cx="5465506" cy="831272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Программное обеспечение для мобильных устройств со встроенным сканером </a:t>
            </a:r>
            <a:r>
              <a:rPr lang="ru-RU" dirty="0" err="1">
                <a:solidFill>
                  <a:schemeClr val="tx1"/>
                </a:solidFill>
              </a:rPr>
              <a:t>штрихкодов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image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93030" y="244764"/>
            <a:ext cx="2536825" cy="445770"/>
          </a:xfrm>
          <a:prstGeom prst="rect">
            <a:avLst/>
          </a:prstGeom>
          <a:ln/>
        </p:spPr>
      </p:pic>
      <p:sp>
        <p:nvSpPr>
          <p:cNvPr id="4" name="TextBox 3"/>
          <p:cNvSpPr txBox="1"/>
          <p:nvPr/>
        </p:nvSpPr>
        <p:spPr>
          <a:xfrm>
            <a:off x="2610197" y="813645"/>
            <a:ext cx="68826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Комплексное оснащение предприятий торговли и общественного питания.</a:t>
            </a:r>
          </a:p>
          <a:p>
            <a:r>
              <a:rPr lang="ru-RU" sz="1400" dirty="0"/>
              <a:t>Торговое оборудование, системы безопасности, автоматизация учёта. </a:t>
            </a:r>
          </a:p>
          <a:p>
            <a:r>
              <a:rPr lang="ru-RU" sz="1400" b="1" dirty="0"/>
              <a:t>г. Киров, Октябрьский пр-т, 104, оф. 612. тел.: (8332) 211-711 </a:t>
            </a:r>
            <a:endParaRPr lang="ru-RU" sz="1400" dirty="0"/>
          </a:p>
          <a:p>
            <a:r>
              <a:rPr lang="ru-RU" sz="1400" b="1" dirty="0"/>
              <a:t>e-</a:t>
            </a:r>
            <a:r>
              <a:rPr lang="ru-RU" sz="1400" b="1" dirty="0" err="1"/>
              <a:t>mail</a:t>
            </a:r>
            <a:r>
              <a:rPr lang="ru-RU" sz="1400" b="1" dirty="0"/>
              <a:t>: </a:t>
            </a:r>
            <a:r>
              <a:rPr lang="en-US" sz="1400" b="1" dirty="0" err="1" smtClean="0"/>
              <a:t>kirov</a:t>
            </a:r>
            <a:r>
              <a:rPr lang="ru-RU" sz="1400" b="1" dirty="0" smtClean="0"/>
              <a:t>@denvic.ru</a:t>
            </a:r>
            <a:endParaRPr lang="ru-RU" sz="1400" dirty="0"/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55" y="2167862"/>
            <a:ext cx="2544762" cy="253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73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443722"/>
            <a:ext cx="7327353" cy="1024466"/>
          </a:xfrm>
        </p:spPr>
        <p:txBody>
          <a:bodyPr/>
          <a:lstStyle/>
          <a:p>
            <a:r>
              <a:rPr lang="ru-RU" sz="4800" dirty="0"/>
              <a:t>Подробнее о </a:t>
            </a:r>
            <a:r>
              <a:rPr lang="ru-RU" sz="4800" dirty="0" smtClean="0"/>
              <a:t>функциях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653" y="1588168"/>
            <a:ext cx="8181472" cy="44757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Поступление в </a:t>
            </a:r>
            <a:r>
              <a:rPr lang="ru-RU" sz="2400" b="1" dirty="0" smtClean="0"/>
              <a:t>магазин</a:t>
            </a:r>
            <a:endParaRPr lang="ru-RU" sz="2400" b="1" dirty="0"/>
          </a:p>
          <a:p>
            <a:pPr algn="ctr" fontAlgn="ctr"/>
            <a:endParaRPr lang="ru-RU" b="1" dirty="0"/>
          </a:p>
          <a:p>
            <a:pPr algn="just"/>
            <a:r>
              <a:rPr lang="ru-RU" dirty="0" smtClean="0"/>
              <a:t>	</a:t>
            </a:r>
            <a:r>
              <a:rPr lang="ru-RU" dirty="0"/>
              <a:t>Поступление товаров в магазин может оформляться на основании заказа поставщику или как самостоятельный документ. Поступивший в магазин товар можно распределить по складам хранения и отделам торгового зала. При наличии расхождений по количеству фактически принятого товара и указанного в сопроводительных документах в программе предоставляется возможность зарегистрировать расхождения. Возможно принимать «неизвестный» товар, его привязка к номенклатуре оставляется «на потом», при загрузке в 1С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r>
              <a:rPr lang="ru-RU" dirty="0" smtClean="0"/>
              <a:t>Подробности</a:t>
            </a:r>
            <a:r>
              <a:rPr lang="ru-RU" dirty="0"/>
              <a:t>: </a:t>
            </a:r>
            <a:r>
              <a:rPr lang="en-US" dirty="0">
                <a:hlinkClick r:id="rId2"/>
              </a:rPr>
              <a:t>https://www.cleverence.ru/software/functions/16409</a:t>
            </a:r>
            <a:r>
              <a:rPr lang="en-US" dirty="0" smtClean="0">
                <a:hlinkClick r:id="rId2"/>
              </a:rPr>
              <a:t>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4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443722"/>
            <a:ext cx="7327353" cy="1024466"/>
          </a:xfrm>
        </p:spPr>
        <p:txBody>
          <a:bodyPr/>
          <a:lstStyle/>
          <a:p>
            <a:r>
              <a:rPr lang="ru-RU" sz="4800" dirty="0"/>
              <a:t>Подробнее о </a:t>
            </a:r>
            <a:r>
              <a:rPr lang="ru-RU" sz="4800" dirty="0" smtClean="0"/>
              <a:t>функциях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653" y="1588168"/>
            <a:ext cx="8181472" cy="44757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Переоценка</a:t>
            </a:r>
            <a:r>
              <a:rPr lang="ru-RU" dirty="0"/>
              <a:t> </a:t>
            </a:r>
          </a:p>
          <a:p>
            <a:pPr algn="ctr" fontAlgn="ctr"/>
            <a:endParaRPr lang="ru-RU" b="1" dirty="0"/>
          </a:p>
          <a:p>
            <a:pPr algn="just"/>
            <a:r>
              <a:rPr lang="ru-RU" dirty="0" smtClean="0"/>
              <a:t>	</a:t>
            </a:r>
            <a:r>
              <a:rPr lang="ru-RU" dirty="0"/>
              <a:t>Программа позволяет быстро выполнить переоценку в торговом зале. Необходимо просто отсканировать </a:t>
            </a:r>
            <a:r>
              <a:rPr lang="ru-RU" dirty="0" err="1"/>
              <a:t>штрихкоды</a:t>
            </a:r>
            <a:r>
              <a:rPr lang="ru-RU" dirty="0"/>
              <a:t> с товаров и по </a:t>
            </a:r>
            <a:r>
              <a:rPr lang="ru-RU" dirty="0" err="1"/>
              <a:t>Wi-Fi</a:t>
            </a:r>
            <a:r>
              <a:rPr lang="ru-RU" dirty="0"/>
              <a:t> передать все данные в учётную систему.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Подробности</a:t>
            </a:r>
            <a:r>
              <a:rPr lang="ru-RU" dirty="0"/>
              <a:t>: </a:t>
            </a:r>
            <a:r>
              <a:rPr lang="en-US" dirty="0">
                <a:hlinkClick r:id="rId2"/>
              </a:rPr>
              <a:t>http://www.cleverence.ru/software/functions/20657</a:t>
            </a:r>
            <a:r>
              <a:rPr lang="en-US" dirty="0" smtClean="0">
                <a:hlinkClick r:id="rId2"/>
              </a:rPr>
              <a:t>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1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443722"/>
            <a:ext cx="7327353" cy="1024466"/>
          </a:xfrm>
        </p:spPr>
        <p:txBody>
          <a:bodyPr/>
          <a:lstStyle/>
          <a:p>
            <a:r>
              <a:rPr lang="ru-RU" sz="4800" dirty="0"/>
              <a:t>Подробнее о </a:t>
            </a:r>
            <a:r>
              <a:rPr lang="ru-RU" sz="4800" dirty="0" smtClean="0"/>
              <a:t>функциях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653" y="1588168"/>
            <a:ext cx="8181472" cy="44757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Подбор </a:t>
            </a:r>
            <a:r>
              <a:rPr lang="ru-RU" sz="2400" b="1" dirty="0" smtClean="0"/>
              <a:t>заказа</a:t>
            </a:r>
            <a:r>
              <a:rPr lang="ru-RU" dirty="0"/>
              <a:t> </a:t>
            </a:r>
          </a:p>
          <a:p>
            <a:pPr algn="ctr" fontAlgn="ctr"/>
            <a:endParaRPr lang="ru-RU" b="1" dirty="0"/>
          </a:p>
          <a:p>
            <a:pPr algn="just"/>
            <a:r>
              <a:rPr lang="ru-RU" dirty="0" smtClean="0"/>
              <a:t>	</a:t>
            </a:r>
            <a:r>
              <a:rPr lang="ru-RU" dirty="0"/>
              <a:t>Документ «Подбор заказа» включает в себя необходимые наименования товаров, их количество, и передается дальше по технологической цепочке.</a:t>
            </a:r>
            <a:endParaRPr lang="ru-RU" dirty="0" smtClean="0"/>
          </a:p>
          <a:p>
            <a:r>
              <a:rPr lang="ru-RU" dirty="0" smtClean="0"/>
              <a:t>Подробности</a:t>
            </a:r>
            <a:r>
              <a:rPr lang="ru-RU" dirty="0"/>
              <a:t>: </a:t>
            </a:r>
            <a:r>
              <a:rPr lang="en-US" dirty="0">
                <a:hlinkClick r:id="rId2"/>
              </a:rPr>
              <a:t>https://www.cleverence.ru/software/functions/32971</a:t>
            </a:r>
            <a:r>
              <a:rPr lang="en-US" dirty="0" smtClean="0">
                <a:hlinkClick r:id="rId2"/>
              </a:rPr>
              <a:t>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7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443722"/>
            <a:ext cx="7327353" cy="1024466"/>
          </a:xfrm>
        </p:spPr>
        <p:txBody>
          <a:bodyPr/>
          <a:lstStyle/>
          <a:p>
            <a:r>
              <a:rPr lang="ru-RU" sz="4800" dirty="0"/>
              <a:t>Подробнее о </a:t>
            </a:r>
            <a:r>
              <a:rPr lang="ru-RU" sz="4800" dirty="0" smtClean="0"/>
              <a:t>функциях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653" y="1588168"/>
            <a:ext cx="8181472" cy="44757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Приемка </a:t>
            </a:r>
            <a:r>
              <a:rPr lang="ru-RU" sz="2400" b="1" dirty="0" smtClean="0"/>
              <a:t>алкоголя</a:t>
            </a:r>
            <a:r>
              <a:rPr lang="ru-RU" dirty="0"/>
              <a:t> </a:t>
            </a:r>
            <a:endParaRPr lang="ru-RU" b="1" dirty="0"/>
          </a:p>
          <a:p>
            <a:pPr algn="just"/>
            <a:r>
              <a:rPr lang="ru-RU" dirty="0" smtClean="0"/>
              <a:t>	</a:t>
            </a:r>
            <a:r>
              <a:rPr lang="ru-RU" dirty="0"/>
              <a:t>Позволяет проверить соответствие наименования, количества и кодов продукции из накладной ЕГАИС с тем, что реально приехало от поставщика, путем выборочного сканирования </a:t>
            </a:r>
            <a:r>
              <a:rPr lang="ru-RU" dirty="0" err="1"/>
              <a:t>штрихкодов</a:t>
            </a:r>
            <a:r>
              <a:rPr lang="ru-RU" dirty="0"/>
              <a:t> с акцизных марок прямо на месте приемки товара. Если реальная поставка не сходится с ТТН, то программа позволяет выявить расхождения и сообщить о них поставщику.</a:t>
            </a:r>
          </a:p>
          <a:p>
            <a:pPr algn="just"/>
            <a:r>
              <a:rPr lang="ru-RU" dirty="0" smtClean="0"/>
              <a:t>	Для </a:t>
            </a:r>
            <a:r>
              <a:rPr lang="ru-RU" dirty="0"/>
              <a:t>ЕГАИС 3.0 операция поддерживает </a:t>
            </a:r>
            <a:r>
              <a:rPr lang="ru-RU" dirty="0" err="1"/>
              <a:t>помарочную</a:t>
            </a:r>
            <a:r>
              <a:rPr lang="ru-RU" dirty="0"/>
              <a:t> приемку, т.е. сверку </a:t>
            </a:r>
            <a:r>
              <a:rPr lang="ru-RU" dirty="0" err="1"/>
              <a:t>штрихкодов</a:t>
            </a:r>
            <a:r>
              <a:rPr lang="ru-RU" dirty="0"/>
              <a:t> акцизных марок бутылок с теми, что пришли в накладной нового формата.</a:t>
            </a:r>
          </a:p>
          <a:p>
            <a:endParaRPr lang="ru-RU" dirty="0" smtClean="0"/>
          </a:p>
          <a:p>
            <a:r>
              <a:rPr lang="ru-RU" dirty="0" smtClean="0"/>
              <a:t>Подробности</a:t>
            </a:r>
            <a:r>
              <a:rPr lang="ru-RU" dirty="0"/>
              <a:t>: </a:t>
            </a:r>
            <a:r>
              <a:rPr lang="en-US" dirty="0">
                <a:hlinkClick r:id="rId2"/>
              </a:rPr>
              <a:t>https://www.cleverence.ru/software/functions/20492</a:t>
            </a:r>
            <a:r>
              <a:rPr lang="en-US" dirty="0" smtClean="0">
                <a:hlinkClick r:id="rId2"/>
              </a:rPr>
              <a:t>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47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443722"/>
            <a:ext cx="7327353" cy="1024466"/>
          </a:xfrm>
        </p:spPr>
        <p:txBody>
          <a:bodyPr/>
          <a:lstStyle/>
          <a:p>
            <a:r>
              <a:rPr lang="ru-RU" sz="4800" dirty="0"/>
              <a:t>Подробнее о </a:t>
            </a:r>
            <a:r>
              <a:rPr lang="ru-RU" sz="4800" dirty="0" smtClean="0"/>
              <a:t>функциях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653" y="1588168"/>
            <a:ext cx="8181472" cy="280736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Полуавтономная работа с </a:t>
            </a:r>
            <a:r>
              <a:rPr lang="en-US" sz="2400" b="1" dirty="0"/>
              <a:t>Wi-Fi</a:t>
            </a:r>
          </a:p>
          <a:p>
            <a:pPr algn="just"/>
            <a:r>
              <a:rPr lang="ru-RU" dirty="0" smtClean="0"/>
              <a:t>	</a:t>
            </a:r>
            <a:r>
              <a:rPr lang="ru-RU" dirty="0"/>
              <a:t>Этот режим работы позволяет использовать часть функций для работы в сети </a:t>
            </a:r>
            <a:r>
              <a:rPr lang="ru-RU" dirty="0" err="1"/>
              <a:t>WiFi</a:t>
            </a:r>
            <a:r>
              <a:rPr lang="ru-RU" dirty="0"/>
              <a:t>, например, загрузка и выгрузка документов через </a:t>
            </a:r>
            <a:r>
              <a:rPr lang="ru-RU" dirty="0" err="1"/>
              <a:t>WiFi</a:t>
            </a:r>
            <a:r>
              <a:rPr lang="ru-RU" dirty="0"/>
              <a:t>, без подключения кабелем. А если сети нет, то можно работать автономно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r>
              <a:rPr lang="ru-RU" dirty="0" smtClean="0"/>
              <a:t>Подробности</a:t>
            </a:r>
            <a:r>
              <a:rPr lang="ru-RU" dirty="0"/>
              <a:t>: </a:t>
            </a:r>
            <a:r>
              <a:rPr lang="en-US" dirty="0">
                <a:hlinkClick r:id="rId2"/>
              </a:rPr>
              <a:t>https://www.cleverence.ru/software/functions/16422</a:t>
            </a:r>
            <a:r>
              <a:rPr lang="en-US" dirty="0" smtClean="0">
                <a:hlinkClick r:id="rId2"/>
              </a:rPr>
              <a:t>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7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443722"/>
            <a:ext cx="7327353" cy="1024466"/>
          </a:xfrm>
        </p:spPr>
        <p:txBody>
          <a:bodyPr/>
          <a:lstStyle/>
          <a:p>
            <a:r>
              <a:rPr lang="ru-RU" sz="4800" dirty="0"/>
              <a:t>Подробнее о </a:t>
            </a:r>
            <a:r>
              <a:rPr lang="ru-RU" sz="4800" dirty="0" smtClean="0"/>
              <a:t>функциях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653" y="1588168"/>
            <a:ext cx="8181472" cy="4475748"/>
          </a:xfrm>
        </p:spPr>
        <p:txBody>
          <a:bodyPr>
            <a:normAutofit/>
          </a:bodyPr>
          <a:lstStyle/>
          <a:p>
            <a:pPr algn="ctr" fontAlgn="ctr"/>
            <a:r>
              <a:rPr lang="ru-RU" sz="2400" b="1" dirty="0"/>
              <a:t>Печать на мобильный принтер</a:t>
            </a:r>
          </a:p>
          <a:p>
            <a:pPr algn="just"/>
            <a:r>
              <a:rPr lang="ru-RU" dirty="0" smtClean="0"/>
              <a:t>	</a:t>
            </a:r>
            <a:r>
              <a:rPr lang="ru-RU" dirty="0"/>
              <a:t>Печать с мобильного устройства может быть востребована при проведении таких операций, как переоценка, маркировка товара или печать упаковочных листов. Есть возможность печати ценников, этикеток, а также целых документов.</a:t>
            </a:r>
          </a:p>
          <a:p>
            <a:pPr algn="just"/>
            <a:r>
              <a:rPr lang="ru-RU" dirty="0" smtClean="0"/>
              <a:t>	Например </a:t>
            </a:r>
            <a:r>
              <a:rPr lang="ru-RU" dirty="0"/>
              <a:t>для переоценки с использованием мобильного принтера нужно отсканировать </a:t>
            </a:r>
            <a:r>
              <a:rPr lang="ru-RU" dirty="0" err="1"/>
              <a:t>штрихкод</a:t>
            </a:r>
            <a:r>
              <a:rPr lang="ru-RU" dirty="0"/>
              <a:t> товара, если цена устарела, то сразу </a:t>
            </a:r>
            <a:r>
              <a:rPr lang="ru-RU" dirty="0" err="1"/>
              <a:t>печататся</a:t>
            </a:r>
            <a:r>
              <a:rPr lang="ru-RU" dirty="0"/>
              <a:t> новая этикетка с помощью принтера с </a:t>
            </a:r>
            <a:r>
              <a:rPr lang="ru-RU" dirty="0" err="1"/>
              <a:t>Bluetooth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01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854" y="994611"/>
            <a:ext cx="7056095" cy="484423"/>
          </a:xfrm>
        </p:spPr>
        <p:txBody>
          <a:bodyPr/>
          <a:lstStyle/>
          <a:p>
            <a:r>
              <a:rPr lang="ru-RU" sz="2400" dirty="0"/>
              <a:t>Совместимое программное </a:t>
            </a:r>
            <a:r>
              <a:rPr lang="ru-RU" sz="2400" dirty="0" smtClean="0"/>
              <a:t>обеспечение</a:t>
            </a:r>
            <a:endParaRPr lang="ru-RU" sz="2400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4" y="1781345"/>
            <a:ext cx="8615257" cy="263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3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613" y="2995767"/>
            <a:ext cx="6905242" cy="23334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75" y="176269"/>
            <a:ext cx="6958741" cy="1644141"/>
          </a:xfrm>
        </p:spPr>
        <p:txBody>
          <a:bodyPr/>
          <a:lstStyle/>
          <a:p>
            <a:r>
              <a:rPr lang="ru-RU" sz="4800" dirty="0"/>
              <a:t>Варианты и стоимость  основных лицензий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75" y="1661020"/>
            <a:ext cx="8732940" cy="4536971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В «</a:t>
            </a:r>
            <a:r>
              <a:rPr lang="ru-RU" b="1" dirty="0" err="1"/>
              <a:t>Mobile</a:t>
            </a:r>
            <a:r>
              <a:rPr lang="ru-RU" b="1" dirty="0"/>
              <a:t> SMARTS: Магазин 15» есть:</a:t>
            </a:r>
            <a:endParaRPr lang="ru-RU" dirty="0"/>
          </a:p>
          <a:p>
            <a:r>
              <a:rPr lang="ru-RU" dirty="0"/>
              <a:t>- 4 уровня лицензии: Минимум, Базовый, Расширенный, Полный</a:t>
            </a:r>
          </a:p>
          <a:p>
            <a:r>
              <a:rPr lang="ru-RU" dirty="0"/>
              <a:t>- Лицензии, «привязанные» к типу </a:t>
            </a:r>
            <a:r>
              <a:rPr lang="ru-RU" dirty="0" err="1"/>
              <a:t>бэк</a:t>
            </a:r>
            <a:r>
              <a:rPr lang="ru-RU" dirty="0"/>
              <a:t>-офиса</a:t>
            </a:r>
          </a:p>
          <a:p>
            <a:r>
              <a:rPr lang="ru-RU" dirty="0"/>
              <a:t>- Платная подписка на обновления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Сравнение </a:t>
            </a:r>
            <a:r>
              <a:rPr lang="ru-RU" dirty="0"/>
              <a:t>функционала лицензии: </a:t>
            </a:r>
            <a:r>
              <a:rPr lang="en-US" dirty="0">
                <a:hlinkClick r:id="rId3"/>
              </a:rPr>
              <a:t>https://www.cleverence.ru/software/mobile-smarts/RTL15/?filter_license=1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50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022" y="1030949"/>
            <a:ext cx="2035051" cy="1029855"/>
          </a:xfrm>
        </p:spPr>
        <p:txBody>
          <a:bodyPr/>
          <a:lstStyle/>
          <a:p>
            <a:r>
              <a:rPr lang="ru-RU" sz="4800" dirty="0"/>
              <a:t>Итоги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401" y="2738731"/>
            <a:ext cx="9256295" cy="2266406"/>
          </a:xfrm>
        </p:spPr>
        <p:txBody>
          <a:bodyPr>
            <a:normAutofit/>
          </a:bodyPr>
          <a:lstStyle/>
          <a:p>
            <a:pPr marL="514350" indent="-514350" algn="ctr">
              <a:lnSpc>
                <a:spcPct val="100000"/>
              </a:lnSpc>
              <a:buFont typeface="+mj-lt"/>
              <a:buAutoNum type="arabicPeriod"/>
            </a:pPr>
            <a:r>
              <a:rPr lang="ru-RU" sz="2400" b="1" dirty="0"/>
              <a:t>Магазине 15 </a:t>
            </a:r>
            <a:r>
              <a:rPr lang="ru-RU" sz="2400" b="1" dirty="0" smtClean="0"/>
              <a:t>самый </a:t>
            </a:r>
            <a:r>
              <a:rPr lang="ru-RU" sz="2400" b="1" dirty="0"/>
              <a:t>продвинутый продукт </a:t>
            </a:r>
            <a:r>
              <a:rPr lang="ru-RU" sz="2400" b="1" dirty="0" smtClean="0"/>
              <a:t>для </a:t>
            </a:r>
            <a:r>
              <a:rPr lang="ru-RU" sz="2400" b="1" dirty="0"/>
              <a:t>работы на ТСД </a:t>
            </a:r>
            <a:r>
              <a:rPr lang="ru-RU" sz="2400" b="1" dirty="0" smtClean="0"/>
              <a:t>в линейке </a:t>
            </a:r>
            <a:r>
              <a:rPr lang="en-US" sz="2400" b="1" dirty="0" err="1" smtClean="0"/>
              <a:t>Cleverence</a:t>
            </a:r>
            <a:endParaRPr lang="ru-RU" sz="2400" b="1" dirty="0"/>
          </a:p>
          <a:p>
            <a:pPr marL="514350" indent="-514350" algn="ctr">
              <a:lnSpc>
                <a:spcPct val="100000"/>
              </a:lnSpc>
              <a:buFont typeface="+mj-lt"/>
              <a:buAutoNum type="arabicPeriod"/>
            </a:pPr>
            <a:r>
              <a:rPr lang="ru-RU" sz="2400" b="1" dirty="0"/>
              <a:t>Есть всё самое необходимое для магазина</a:t>
            </a:r>
          </a:p>
          <a:p>
            <a:pPr marL="514350" indent="-514350" algn="ctr">
              <a:lnSpc>
                <a:spcPct val="100000"/>
              </a:lnSpc>
              <a:buFont typeface="+mj-lt"/>
              <a:buAutoNum type="arabicPeriod"/>
            </a:pPr>
            <a:r>
              <a:rPr lang="ru-RU" sz="2400" b="1" dirty="0"/>
              <a:t>Возможность работы с ЕГАИС.</a:t>
            </a:r>
          </a:p>
          <a:p>
            <a:pPr algn="ctr"/>
            <a:endParaRPr lang="en-US" u="sng" dirty="0" smtClean="0"/>
          </a:p>
          <a:p>
            <a:pPr algn="ctr"/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04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795" y="902613"/>
            <a:ext cx="7443505" cy="1029855"/>
          </a:xfrm>
        </p:spPr>
        <p:txBody>
          <a:bodyPr/>
          <a:lstStyle/>
          <a:p>
            <a:r>
              <a:rPr lang="ru-RU" sz="4800" dirty="0" smtClean="0"/>
              <a:t>Услуги </a:t>
            </a:r>
            <a:r>
              <a:rPr lang="ru-RU" sz="4800" dirty="0"/>
              <a:t>по внедрению и адаптации </a:t>
            </a:r>
            <a:r>
              <a:rPr lang="ru-RU" sz="4800" dirty="0" smtClean="0"/>
              <a:t>решения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597" y="2626436"/>
            <a:ext cx="8349899" cy="226640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- Удаленная </a:t>
            </a:r>
            <a:r>
              <a:rPr lang="ru-RU" sz="2400" dirty="0"/>
              <a:t>установка дистрибутива с сайта на </a:t>
            </a:r>
            <a:r>
              <a:rPr lang="ru-RU" sz="2400" dirty="0" smtClean="0"/>
              <a:t>ПК</a:t>
            </a:r>
          </a:p>
          <a:p>
            <a:pPr algn="just"/>
            <a:r>
              <a:rPr lang="ru-RU" sz="2400" dirty="0" smtClean="0"/>
              <a:t>- Установка </a:t>
            </a:r>
            <a:r>
              <a:rPr lang="ru-RU" sz="2400" dirty="0"/>
              <a:t>программы на </a:t>
            </a:r>
            <a:r>
              <a:rPr lang="ru-RU" sz="2400" dirty="0" smtClean="0"/>
              <a:t>ТСД</a:t>
            </a:r>
          </a:p>
          <a:p>
            <a:pPr algn="just"/>
            <a:r>
              <a:rPr lang="ru-RU" sz="2400" dirty="0" smtClean="0"/>
              <a:t>- Подключение </a:t>
            </a:r>
            <a:r>
              <a:rPr lang="ru-RU" sz="2400" dirty="0"/>
              <a:t>базы к </a:t>
            </a:r>
            <a:r>
              <a:rPr lang="ru-RU" sz="2400" dirty="0" err="1"/>
              <a:t>товароучетной</a:t>
            </a:r>
            <a:r>
              <a:rPr lang="ru-RU" sz="2400" dirty="0"/>
              <a:t> </a:t>
            </a:r>
            <a:r>
              <a:rPr lang="ru-RU" sz="2400" dirty="0" smtClean="0"/>
              <a:t>программе</a:t>
            </a:r>
          </a:p>
          <a:p>
            <a:pPr algn="just"/>
            <a:r>
              <a:rPr lang="ru-RU" sz="2400" dirty="0" smtClean="0"/>
              <a:t>- Выгрузка </a:t>
            </a:r>
            <a:r>
              <a:rPr lang="ru-RU" sz="2400" dirty="0"/>
              <a:t>номенклатуры на сервер/ТСД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u="sng" dirty="0" smtClean="0"/>
              <a:t>- Обучение пользователей</a:t>
            </a:r>
            <a:endParaRPr lang="en-US" sz="2400" u="sng" dirty="0" smtClean="0"/>
          </a:p>
          <a:p>
            <a:pPr algn="ctr"/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4021" y="2557778"/>
            <a:ext cx="6952497" cy="2655906"/>
          </a:xfrm>
        </p:spPr>
        <p:txBody>
          <a:bodyPr>
            <a:normAutofit/>
          </a:bodyPr>
          <a:lstStyle/>
          <a:p>
            <a:r>
              <a:rPr lang="ru-RU" dirty="0"/>
              <a:t>Мы предлагаем комплексное решение, </a:t>
            </a:r>
            <a:r>
              <a:rPr lang="ru-RU" dirty="0" smtClean="0"/>
              <a:t>которое:</a:t>
            </a:r>
            <a:endParaRPr lang="ru-RU" dirty="0"/>
          </a:p>
          <a:p>
            <a:r>
              <a:rPr lang="ru-RU" dirty="0"/>
              <a:t>- Позволяет быстро автоматизировать, оптимизировать рабочие места и бизнес-процессы по учету товара в магазине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Позволяет </a:t>
            </a:r>
            <a:r>
              <a:rPr lang="ru-RU" dirty="0"/>
              <a:t>мобильному оборудованию (ТСД или смартфону) полностью раскрыть свой потенциал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- </a:t>
            </a:r>
            <a:r>
              <a:rPr lang="ru-RU" dirty="0"/>
              <a:t>Закрывает собой все потребности по мобильной автоматизации внутри магазина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66740" y="253677"/>
            <a:ext cx="7766936" cy="1646302"/>
          </a:xfrm>
        </p:spPr>
        <p:txBody>
          <a:bodyPr/>
          <a:lstStyle/>
          <a:p>
            <a:r>
              <a:rPr lang="ru-RU" sz="4800" dirty="0"/>
              <a:t>Для чего?</a:t>
            </a:r>
          </a:p>
        </p:txBody>
      </p:sp>
    </p:spTree>
    <p:extLst>
      <p:ext uri="{BB962C8B-B14F-4D97-AF65-F5344CB8AC3E}">
        <p14:creationId xmlns:p14="http://schemas.microsoft.com/office/powerpoint/2010/main" val="2392956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76" y="1531456"/>
            <a:ext cx="7294019" cy="1897978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22923" y="4216167"/>
            <a:ext cx="37407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отдела продаж компании ДЕНВИК </a:t>
            </a:r>
            <a:endParaRPr kumimoji="0" lang="en-US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Киров, Октябрьский пр-т, 104. Офис 612 Моб. +7 (922) 901-36-22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 +7 (8332) 211 – 711, доб.301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eremin@denvic.ru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www.denvic.ru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109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6873" y="2847070"/>
            <a:ext cx="6789645" cy="2751625"/>
          </a:xfrm>
        </p:spPr>
        <p:txBody>
          <a:bodyPr>
            <a:normAutofit/>
          </a:bodyPr>
          <a:lstStyle/>
          <a:p>
            <a:r>
              <a:rPr lang="ru-RU" dirty="0"/>
              <a:t>- Терминал сбора данных</a:t>
            </a:r>
          </a:p>
          <a:p>
            <a:r>
              <a:rPr lang="ru-RU" dirty="0"/>
              <a:t>- Мобильный принтер этикеток</a:t>
            </a:r>
          </a:p>
          <a:p>
            <a:r>
              <a:rPr lang="ru-RU" dirty="0"/>
              <a:t>- Программное обеспечение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Услуги </a:t>
            </a:r>
            <a:r>
              <a:rPr lang="ru-RU" dirty="0"/>
              <a:t>по внедрению и адаптации </a:t>
            </a:r>
            <a:r>
              <a:rPr lang="ru-RU" dirty="0" smtClean="0"/>
              <a:t>решения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56873" y="1949779"/>
            <a:ext cx="5910349" cy="720665"/>
          </a:xfrm>
        </p:spPr>
        <p:txBody>
          <a:bodyPr/>
          <a:lstStyle/>
          <a:p>
            <a:pPr algn="ctr"/>
            <a:r>
              <a:rPr lang="ru-RU" sz="4800" dirty="0" smtClean="0"/>
              <a:t>Состав предлагаемого комплекта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0139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731" y="470297"/>
            <a:ext cx="8096596" cy="820595"/>
          </a:xfrm>
        </p:spPr>
        <p:txBody>
          <a:bodyPr/>
          <a:lstStyle/>
          <a:p>
            <a:pPr algn="ctr"/>
            <a:r>
              <a:rPr lang="ru-RU" sz="4800" dirty="0"/>
              <a:t>Терминал сбора данных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1551708"/>
            <a:ext cx="7183927" cy="481553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Мы предлагаем для реализации нашего решения терминал сбора данных </a:t>
            </a:r>
            <a:r>
              <a:rPr lang="ru-RU" b="1" dirty="0"/>
              <a:t>АТОЛ </a:t>
            </a:r>
            <a:r>
              <a:rPr lang="ru-RU" b="1" dirty="0" err="1"/>
              <a:t>SMART.Lite</a:t>
            </a:r>
            <a:r>
              <a:rPr lang="ru-RU" b="1" dirty="0"/>
              <a:t> </a:t>
            </a:r>
            <a:r>
              <a:rPr lang="ru-RU" dirty="0"/>
              <a:t>со следующими характеристиками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Подробности на </a:t>
            </a:r>
            <a:r>
              <a:rPr lang="en-US" dirty="0">
                <a:hlinkClick r:id="rId2"/>
              </a:rPr>
              <a:t>https://www.cleverence.ru/articles/obzory-oborudovaniya/atol-smart-lite/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C417123-391E-45E7-9A12-5A0652FF7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231457"/>
              </p:ext>
            </p:extLst>
          </p:nvPr>
        </p:nvGraphicFramePr>
        <p:xfrm>
          <a:off x="4194495" y="2575420"/>
          <a:ext cx="4286860" cy="3120710"/>
        </p:xfrm>
        <a:graphic>
          <a:graphicData uri="http://schemas.openxmlformats.org/drawingml/2006/table">
            <a:tbl>
              <a:tblPr/>
              <a:tblGrid>
                <a:gridCol w="2143430">
                  <a:extLst>
                    <a:ext uri="{9D8B030D-6E8A-4147-A177-3AD203B41FA5}">
                      <a16:colId xmlns:a16="http://schemas.microsoft.com/office/drawing/2014/main" val="3820401275"/>
                    </a:ext>
                  </a:extLst>
                </a:gridCol>
                <a:gridCol w="2143430">
                  <a:extLst>
                    <a:ext uri="{9D8B030D-6E8A-4147-A177-3AD203B41FA5}">
                      <a16:colId xmlns:a16="http://schemas.microsoft.com/office/drawing/2014/main" val="1201268061"/>
                    </a:ext>
                  </a:extLst>
                </a:gridCol>
              </a:tblGrid>
              <a:tr h="253940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Поддержка </a:t>
                      </a:r>
                      <a:r>
                        <a:rPr lang="en-US" sz="1000" dirty="0">
                          <a:effectLst/>
                        </a:rPr>
                        <a:t>Wi-Fi: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>
                          <a:effectLst/>
                        </a:rPr>
                        <a:t>2.4ГГц, 802.11 b/g/n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71086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Поддержка </a:t>
                      </a:r>
                      <a:r>
                        <a:rPr lang="en-US" sz="1000">
                          <a:effectLst/>
                        </a:rPr>
                        <a:t>Bluetooth: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Да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14200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Рабочая температура: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От -10°C до ~ +50°C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89616"/>
                  </a:ext>
                </a:extLst>
              </a:tr>
              <a:tr h="417625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Экран: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Ёмкостного типа 4 дюймов, 480*800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960291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Операционная система: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Андроид 7.0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177775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CPU: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MTK MT 6580 quad-core 1.3Ghz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304941"/>
                  </a:ext>
                </a:extLst>
              </a:tr>
              <a:tr h="417625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Аккумулятор: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Li-Ion</a:t>
                      </a:r>
                    </a:p>
                    <a:p>
                      <a:r>
                        <a:rPr lang="en-US" sz="1000">
                          <a:effectLst/>
                        </a:rPr>
                        <a:t>3.7V, 5200</a:t>
                      </a:r>
                      <a:r>
                        <a:rPr lang="ru-RU" sz="1000">
                          <a:effectLst/>
                        </a:rPr>
                        <a:t>мАч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260460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Сканер: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2D Zebra SE4710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941900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RAM: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2 Gb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467902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ROM: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16 Gb, MicroSD </a:t>
                      </a:r>
                      <a:r>
                        <a:rPr lang="ru-RU" sz="1000">
                          <a:effectLst/>
                        </a:rPr>
                        <a:t>опционально.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102475"/>
                  </a:ext>
                </a:extLst>
              </a:tr>
              <a:tr h="253940"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Гарантия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1 год</a:t>
                      </a:r>
                    </a:p>
                  </a:txBody>
                  <a:tcPr marL="42015" marR="42015" marT="42015" marB="42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08313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493" y="2131775"/>
            <a:ext cx="15525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3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202" y="0"/>
            <a:ext cx="7979780" cy="1661020"/>
          </a:xfrm>
        </p:spPr>
        <p:txBody>
          <a:bodyPr/>
          <a:lstStyle/>
          <a:p>
            <a:pPr algn="ctr"/>
            <a:r>
              <a:rPr lang="ru-RU" sz="4800" dirty="0"/>
              <a:t>Мобильный принтер печати этикеток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394" y="2124755"/>
            <a:ext cx="7193588" cy="4073236"/>
          </a:xfrm>
        </p:spPr>
        <p:txBody>
          <a:bodyPr>
            <a:normAutofit/>
          </a:bodyPr>
          <a:lstStyle/>
          <a:p>
            <a:r>
              <a:rPr lang="ru-RU" dirty="0"/>
              <a:t>Предлагается к использованию принтер печати этикеток </a:t>
            </a:r>
            <a:r>
              <a:rPr lang="ru-RU" b="1" dirty="0" err="1"/>
              <a:t>Zebra</a:t>
            </a:r>
            <a:r>
              <a:rPr lang="ru-RU" b="1" dirty="0"/>
              <a:t> ZQ500 ZQ52-AUN010E-00 со следующими характеристиками: </a:t>
            </a:r>
          </a:p>
          <a:p>
            <a:r>
              <a:rPr lang="en-US" dirty="0"/>
              <a:t>Zebra ZQ500 |</a:t>
            </a:r>
            <a:endParaRPr lang="ru-RU" dirty="0"/>
          </a:p>
          <a:p>
            <a:r>
              <a:rPr lang="en-US" dirty="0"/>
              <a:t> </a:t>
            </a:r>
            <a:r>
              <a:rPr lang="ru-RU" dirty="0"/>
              <a:t>Прямая термопечать | </a:t>
            </a:r>
          </a:p>
          <a:p>
            <a:r>
              <a:rPr lang="ru-RU" dirty="0"/>
              <a:t>Разрешение печати: 203 </a:t>
            </a:r>
            <a:r>
              <a:rPr lang="en-US" dirty="0"/>
              <a:t>dpi (8 </a:t>
            </a:r>
            <a:r>
              <a:rPr lang="ru-RU" dirty="0"/>
              <a:t>точек/мм) |</a:t>
            </a:r>
          </a:p>
          <a:p>
            <a:r>
              <a:rPr lang="ru-RU" dirty="0"/>
              <a:t> Диаметр втулки рулона: 10 - 19 мм |</a:t>
            </a:r>
          </a:p>
          <a:p>
            <a:r>
              <a:rPr lang="ru-RU" dirty="0"/>
              <a:t> Макс. ширина печати: 72 мм |</a:t>
            </a:r>
          </a:p>
          <a:p>
            <a:r>
              <a:rPr lang="ru-RU" dirty="0"/>
              <a:t> Ширина рулона: 19 - 80 мм | </a:t>
            </a:r>
          </a:p>
          <a:p>
            <a:r>
              <a:rPr lang="ru-RU" dirty="0"/>
              <a:t>Скорость печати: 127 мм/сек |</a:t>
            </a:r>
          </a:p>
          <a:p>
            <a:r>
              <a:rPr lang="ru-RU" dirty="0"/>
              <a:t> Интерфейс подключения: </a:t>
            </a:r>
            <a:r>
              <a:rPr lang="en-US" dirty="0"/>
              <a:t>USB, </a:t>
            </a:r>
            <a:r>
              <a:rPr lang="en-US" dirty="0" err="1"/>
              <a:t>Bluetoth</a:t>
            </a:r>
            <a:r>
              <a:rPr lang="en-US" dirty="0"/>
              <a:t>, </a:t>
            </a:r>
            <a:r>
              <a:rPr lang="en-US" dirty="0" err="1"/>
              <a:t>WiFi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идит, черный, тостер,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EB39434B-3491-4EBC-B788-5860711F5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2" y="3083156"/>
            <a:ext cx="2832547" cy="28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3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988" y="-137254"/>
            <a:ext cx="7761667" cy="1711354"/>
          </a:xfrm>
        </p:spPr>
        <p:txBody>
          <a:bodyPr/>
          <a:lstStyle/>
          <a:p>
            <a:pPr algn="ctr"/>
            <a:r>
              <a:rPr lang="ru-RU" sz="4800" dirty="0"/>
              <a:t>Кратко о программном продукте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1551709"/>
            <a:ext cx="8005902" cy="464628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Продукт </a:t>
            </a:r>
            <a:r>
              <a:rPr lang="ru-RU" u="sng" dirty="0" err="1">
                <a:hlinkClick r:id="rId2"/>
              </a:rPr>
              <a:t>Mobile</a:t>
            </a:r>
            <a:r>
              <a:rPr lang="ru-RU" u="sng" dirty="0">
                <a:hlinkClick r:id="rId2"/>
              </a:rPr>
              <a:t> SMARTS: </a:t>
            </a:r>
            <a:r>
              <a:rPr lang="ru-RU" u="sng" dirty="0">
                <a:solidFill>
                  <a:srgbClr val="92D050"/>
                </a:solidFill>
              </a:rPr>
              <a:t>Магазин 15 </a:t>
            </a:r>
            <a:r>
              <a:rPr lang="ru-RU" u="sng" dirty="0" smtClean="0"/>
              <a:t>позволяет автоматизировать следующие основные </a:t>
            </a:r>
            <a:r>
              <a:rPr lang="ru-RU" u="sng" dirty="0"/>
              <a:t>операции </a:t>
            </a:r>
            <a:r>
              <a:rPr lang="ru-RU" u="sng" dirty="0" smtClean="0"/>
              <a:t>: </a:t>
            </a:r>
            <a:endParaRPr lang="ru-RU" u="sng" dirty="0"/>
          </a:p>
          <a:p>
            <a:r>
              <a:rPr lang="ru-RU" dirty="0"/>
              <a:t>- Инвентаризация</a:t>
            </a:r>
          </a:p>
          <a:p>
            <a:r>
              <a:rPr lang="ru-RU" dirty="0"/>
              <a:t>- Сбор </a:t>
            </a:r>
            <a:r>
              <a:rPr lang="ru-RU" dirty="0" err="1"/>
              <a:t>штрихкодов</a:t>
            </a:r>
            <a:endParaRPr lang="ru-RU" dirty="0"/>
          </a:p>
          <a:p>
            <a:r>
              <a:rPr lang="ru-RU" dirty="0"/>
              <a:t>- Просмотр информации о товаре</a:t>
            </a:r>
          </a:p>
          <a:p>
            <a:r>
              <a:rPr lang="ru-RU" dirty="0" smtClean="0"/>
              <a:t>- Поступление</a:t>
            </a:r>
            <a:endParaRPr lang="ru-RU" dirty="0"/>
          </a:p>
          <a:p>
            <a:r>
              <a:rPr lang="ru-RU" dirty="0"/>
              <a:t>- Возврат</a:t>
            </a:r>
          </a:p>
          <a:p>
            <a:r>
              <a:rPr lang="ru-RU" dirty="0"/>
              <a:t>- Перемещение</a:t>
            </a:r>
          </a:p>
          <a:p>
            <a:r>
              <a:rPr lang="ru-RU" dirty="0"/>
              <a:t>- Переоценка</a:t>
            </a:r>
          </a:p>
          <a:p>
            <a:r>
              <a:rPr lang="ru-RU" dirty="0"/>
              <a:t>- Подбор заказа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Переоценка </a:t>
            </a:r>
            <a:r>
              <a:rPr lang="ru-RU" dirty="0"/>
              <a:t>с мобильным </a:t>
            </a:r>
            <a:r>
              <a:rPr lang="ru-RU" dirty="0" smtClean="0"/>
              <a:t>принтером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Подробная информация о продукте </a:t>
            </a:r>
            <a:r>
              <a:rPr lang="en-US" dirty="0">
                <a:hlinkClick r:id="rId3"/>
              </a:rPr>
              <a:t>https://www.cleverence.ru/RTL15/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3" y="2319910"/>
            <a:ext cx="2544762" cy="253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04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443722"/>
            <a:ext cx="7327353" cy="1024466"/>
          </a:xfrm>
        </p:spPr>
        <p:txBody>
          <a:bodyPr/>
          <a:lstStyle/>
          <a:p>
            <a:r>
              <a:rPr lang="ru-RU" sz="4800" dirty="0"/>
              <a:t>Подробнее о </a:t>
            </a:r>
            <a:r>
              <a:rPr lang="ru-RU" sz="4800" dirty="0" smtClean="0"/>
              <a:t>функциях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653" y="1588168"/>
            <a:ext cx="8181472" cy="3705727"/>
          </a:xfrm>
        </p:spPr>
        <p:txBody>
          <a:bodyPr>
            <a:normAutofit lnSpcReduction="10000"/>
          </a:bodyPr>
          <a:lstStyle/>
          <a:p>
            <a:pPr algn="ctr" fontAlgn="ctr"/>
            <a:r>
              <a:rPr lang="ru-RU" sz="2400" b="1" dirty="0"/>
              <a:t>Сбор </a:t>
            </a:r>
            <a:r>
              <a:rPr lang="ru-RU" sz="2400" b="1" dirty="0" err="1"/>
              <a:t>штрихкодов</a:t>
            </a:r>
            <a:endParaRPr lang="ru-RU" sz="2400" b="1" dirty="0"/>
          </a:p>
          <a:p>
            <a:pPr algn="just"/>
            <a:r>
              <a:rPr lang="ru-RU" dirty="0" smtClean="0"/>
              <a:t>	Простая </a:t>
            </a:r>
            <a:r>
              <a:rPr lang="ru-RU" dirty="0"/>
              <a:t>операция — сканирование </a:t>
            </a:r>
            <a:r>
              <a:rPr lang="ru-RU" dirty="0" err="1"/>
              <a:t>штрихкодов</a:t>
            </a:r>
            <a:r>
              <a:rPr lang="ru-RU" dirty="0"/>
              <a:t> с вводом количества. Результат можно загрузить в любой документ учетной системы, в котором есть товары и количество</a:t>
            </a:r>
          </a:p>
          <a:p>
            <a:pPr algn="just"/>
            <a:r>
              <a:rPr lang="ru-RU" dirty="0" smtClean="0"/>
              <a:t>	Если </a:t>
            </a:r>
            <a:r>
              <a:rPr lang="ru-RU" dirty="0" err="1"/>
              <a:t>штрихкоды</a:t>
            </a:r>
            <a:r>
              <a:rPr lang="ru-RU" dirty="0"/>
              <a:t> в системе еще не заведены, нужно привязывать </a:t>
            </a:r>
            <a:r>
              <a:rPr lang="ru-RU" dirty="0" err="1"/>
              <a:t>штрихкоды</a:t>
            </a:r>
            <a:r>
              <a:rPr lang="ru-RU" dirty="0"/>
              <a:t> к известным товарам прямо во время сканирования. Если карточка товара еще не заведена, всё равно есть возможность сканировать </a:t>
            </a:r>
            <a:r>
              <a:rPr lang="ru-RU" dirty="0" err="1"/>
              <a:t>штрихкод</a:t>
            </a:r>
            <a:r>
              <a:rPr lang="ru-RU" dirty="0"/>
              <a:t> и привязать его к новой заведенной карточке позднее.</a:t>
            </a:r>
          </a:p>
          <a:p>
            <a:endParaRPr lang="ru-RU" dirty="0"/>
          </a:p>
          <a:p>
            <a:r>
              <a:rPr lang="ru-RU" dirty="0"/>
              <a:t>Подробности: </a:t>
            </a:r>
            <a:r>
              <a:rPr lang="en-US" dirty="0">
                <a:hlinkClick r:id="rId2"/>
              </a:rPr>
              <a:t>https://www.cleverence.ru/software/functions/16438</a:t>
            </a:r>
            <a:r>
              <a:rPr lang="en-US" dirty="0" smtClean="0">
                <a:hlinkClick r:id="rId2"/>
              </a:rPr>
              <a:t>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1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443722"/>
            <a:ext cx="7327353" cy="1024466"/>
          </a:xfrm>
        </p:spPr>
        <p:txBody>
          <a:bodyPr/>
          <a:lstStyle/>
          <a:p>
            <a:r>
              <a:rPr lang="ru-RU" sz="4800" dirty="0"/>
              <a:t>Подробнее о </a:t>
            </a:r>
            <a:r>
              <a:rPr lang="ru-RU" sz="4800" dirty="0" smtClean="0"/>
              <a:t>функциях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653" y="1588168"/>
            <a:ext cx="8181472" cy="4475748"/>
          </a:xfrm>
        </p:spPr>
        <p:txBody>
          <a:bodyPr>
            <a:normAutofit/>
          </a:bodyPr>
          <a:lstStyle/>
          <a:p>
            <a:pPr algn="ctr" fontAlgn="ctr"/>
            <a:r>
              <a:rPr lang="ru-RU" sz="2400" b="1" dirty="0"/>
              <a:t>Информация о товаре по </a:t>
            </a:r>
            <a:r>
              <a:rPr lang="ru-RU" sz="2400" b="1" dirty="0" err="1" smtClean="0"/>
              <a:t>штрихкоду</a:t>
            </a:r>
            <a:endParaRPr lang="ru-RU" sz="2400" b="1" dirty="0" smtClean="0"/>
          </a:p>
          <a:p>
            <a:pPr algn="ctr" fontAlgn="ctr"/>
            <a:endParaRPr lang="ru-RU" b="1" dirty="0"/>
          </a:p>
          <a:p>
            <a:pPr algn="just"/>
            <a:r>
              <a:rPr lang="ru-RU" dirty="0" smtClean="0"/>
              <a:t>	</a:t>
            </a:r>
            <a:r>
              <a:rPr lang="ru-RU" dirty="0"/>
              <a:t>Для просмотра детальной информации по номенклатурной позиции, достаточно всего лишь выбрать ее из списка или отсканировать </a:t>
            </a:r>
            <a:r>
              <a:rPr lang="ru-RU" dirty="0" err="1"/>
              <a:t>штрихкод</a:t>
            </a:r>
            <a:r>
              <a:rPr lang="ru-RU" dirty="0"/>
              <a:t> товара.</a:t>
            </a:r>
          </a:p>
          <a:p>
            <a:pPr algn="just"/>
            <a:r>
              <a:rPr lang="ru-RU" dirty="0" smtClean="0"/>
              <a:t>	На </a:t>
            </a:r>
            <a:r>
              <a:rPr lang="ru-RU" dirty="0"/>
              <a:t>экране отобразятся те данные, которые были заполнены: наименование товара, артикул, </a:t>
            </a:r>
            <a:r>
              <a:rPr lang="ru-RU" dirty="0" err="1"/>
              <a:t>штрихкод,весовой</a:t>
            </a:r>
            <a:r>
              <a:rPr lang="ru-RU" dirty="0"/>
              <a:t> товар, характеристика товара (размер, цвет, и т.д.), цена единицы товара; наличие товара в магазине (складе) и его количество.</a:t>
            </a:r>
          </a:p>
          <a:p>
            <a:pPr algn="just"/>
            <a:endParaRPr lang="ru-RU" dirty="0"/>
          </a:p>
          <a:p>
            <a:r>
              <a:rPr lang="ru-RU" dirty="0"/>
              <a:t>Подробности: </a:t>
            </a:r>
            <a:r>
              <a:rPr lang="en-US" dirty="0">
                <a:hlinkClick r:id="rId2"/>
              </a:rPr>
              <a:t>https://www.cleverence.ru/software/functions/16439</a:t>
            </a:r>
            <a:r>
              <a:rPr lang="en-US" dirty="0" smtClean="0">
                <a:hlinkClick r:id="rId2"/>
              </a:rPr>
              <a:t>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8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0490-88F8-4238-940A-1DE9D212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443722"/>
            <a:ext cx="7327353" cy="1024466"/>
          </a:xfrm>
        </p:spPr>
        <p:txBody>
          <a:bodyPr/>
          <a:lstStyle/>
          <a:p>
            <a:r>
              <a:rPr lang="ru-RU" sz="4800" dirty="0"/>
              <a:t>Подробнее о </a:t>
            </a:r>
            <a:r>
              <a:rPr lang="ru-RU" sz="4800" dirty="0" smtClean="0"/>
              <a:t>функциях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E4AA1-6038-4DFF-B0D1-B42AD428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653" y="1588168"/>
            <a:ext cx="8181472" cy="44757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Инвентаризация</a:t>
            </a:r>
          </a:p>
          <a:p>
            <a:pPr algn="ctr" fontAlgn="ctr"/>
            <a:endParaRPr lang="ru-RU" b="1" dirty="0"/>
          </a:p>
          <a:p>
            <a:pPr algn="just"/>
            <a:r>
              <a:rPr lang="ru-RU" dirty="0" smtClean="0"/>
              <a:t>	</a:t>
            </a:r>
            <a:r>
              <a:rPr lang="ru-RU" dirty="0"/>
              <a:t>Инвентаризация в торговом зале и подсобке при помощи мобильного устройства позволяет узнать фактическое наличие товара. Если необходимо получить остатки вплоть до характеристик, то программа попросит указать их при каждом сканировании.</a:t>
            </a:r>
          </a:p>
          <a:p>
            <a:endParaRPr lang="ru-RU" dirty="0" smtClean="0"/>
          </a:p>
          <a:p>
            <a:r>
              <a:rPr lang="ru-RU" dirty="0" smtClean="0"/>
              <a:t>Подробности</a:t>
            </a:r>
            <a:r>
              <a:rPr lang="ru-RU" dirty="0"/>
              <a:t>: </a:t>
            </a:r>
            <a:r>
              <a:rPr lang="en-US" dirty="0">
                <a:hlinkClick r:id="rId2"/>
              </a:rPr>
              <a:t>https://www.cleverence.ru/software/functions/16406</a:t>
            </a:r>
            <a:r>
              <a:rPr lang="en-US" dirty="0" smtClean="0">
                <a:hlinkClick r:id="rId2"/>
              </a:rPr>
              <a:t>/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2B48A6-0675-48AB-92E7-64154D2332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" y="6197991"/>
            <a:ext cx="2290610" cy="5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9466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</TotalTime>
  <Words>540</Words>
  <Application>Microsoft Office PowerPoint</Application>
  <PresentationFormat>Широкоэкранный</PresentationFormat>
  <Paragraphs>153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Trebuchet MS</vt:lpstr>
      <vt:lpstr>Wingdings 3</vt:lpstr>
      <vt:lpstr>Аспект</vt:lpstr>
      <vt:lpstr>Mobile SMARTS: Магазин 15  </vt:lpstr>
      <vt:lpstr>Для чего?</vt:lpstr>
      <vt:lpstr>Состав предлагаемого комплекта</vt:lpstr>
      <vt:lpstr>Терминал сбора данных</vt:lpstr>
      <vt:lpstr>Мобильный принтер печати этикеток</vt:lpstr>
      <vt:lpstr>Кратко о программном продукте</vt:lpstr>
      <vt:lpstr>Подробнее о функциях</vt:lpstr>
      <vt:lpstr>Подробнее о функциях</vt:lpstr>
      <vt:lpstr>Подробнее о функциях</vt:lpstr>
      <vt:lpstr>Подробнее о функциях</vt:lpstr>
      <vt:lpstr>Подробнее о функциях</vt:lpstr>
      <vt:lpstr>Подробнее о функциях</vt:lpstr>
      <vt:lpstr>Подробнее о функциях</vt:lpstr>
      <vt:lpstr>Подробнее о функциях</vt:lpstr>
      <vt:lpstr>Подробнее о функциях</vt:lpstr>
      <vt:lpstr>Совместимое программное обеспечение</vt:lpstr>
      <vt:lpstr>Варианты и стоимость  основных лицензий</vt:lpstr>
      <vt:lpstr>Итоги</vt:lpstr>
      <vt:lpstr>Услуги по внедрению и адаптации решения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SMARTS: Кировка</dc:title>
  <dc:creator>Михаил М. Маслов</dc:creator>
  <cp:lastModifiedBy>Максим Сергеевич Еремин</cp:lastModifiedBy>
  <cp:revision>22</cp:revision>
  <dcterms:created xsi:type="dcterms:W3CDTF">2020-04-01T10:43:37Z</dcterms:created>
  <dcterms:modified xsi:type="dcterms:W3CDTF">2020-05-21T06:55:28Z</dcterms:modified>
</cp:coreProperties>
</file>