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5" r:id="rId7"/>
    <p:sldId id="257" r:id="rId8"/>
    <p:sldId id="267" r:id="rId9"/>
    <p:sldId id="276" r:id="rId10"/>
    <p:sldId id="268" r:id="rId11"/>
    <p:sldId id="269" r:id="rId12"/>
    <p:sldId id="258" r:id="rId13"/>
    <p:sldId id="259" r:id="rId14"/>
    <p:sldId id="277" r:id="rId15"/>
    <p:sldId id="278" r:id="rId16"/>
    <p:sldId id="264" r:id="rId17"/>
    <p:sldId id="265" r:id="rId18"/>
    <p:sldId id="279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9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9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76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3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62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6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9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6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8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1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0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2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0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8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leverence.ru/files/28897/MobileSMARTS.v3.KRV.ap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files/28897/MobileSMARTS.v3.KRV.apk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hyperlink" Target="https://www.cleverence.ru/RTL15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olutions/" TargetMode="External"/><Relationship Id="rId2" Type="http://schemas.openxmlformats.org/officeDocument/2006/relationships/hyperlink" Target="https://www.cleverence.ru/abou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hardware/mdc/atol/smart-pro/51999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55" y="3448752"/>
            <a:ext cx="8949260" cy="1115405"/>
          </a:xfrm>
        </p:spPr>
        <p:txBody>
          <a:bodyPr/>
          <a:lstStyle/>
          <a:p>
            <a:r>
              <a:rPr lang="ru-RU" u="sng" dirty="0" err="1">
                <a:hlinkClick r:id="rId2"/>
              </a:rPr>
              <a:t>Mobile</a:t>
            </a:r>
            <a:r>
              <a:rPr lang="ru-RU" u="sng" dirty="0">
                <a:hlinkClick r:id="rId2"/>
              </a:rPr>
              <a:t> SMARTS: Магазин 15 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9491" y="5227782"/>
            <a:ext cx="5210003" cy="831272"/>
          </a:xfrm>
        </p:spPr>
        <p:txBody>
          <a:bodyPr/>
          <a:lstStyle/>
          <a:p>
            <a:r>
              <a:rPr lang="ru-RU" dirty="0"/>
              <a:t>Комплексное решение автоматизации процессов в магазине</a:t>
            </a:r>
          </a:p>
        </p:txBody>
      </p:sp>
      <p:pic>
        <p:nvPicPr>
          <p:cNvPr id="5" name="Рисунок 4" descr="Изображение выглядит как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91969E8C-7874-4BDA-89D2-3471EE722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68" y="244764"/>
            <a:ext cx="1703835" cy="14112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348CF0-7DFE-400B-A169-8A33EF8C6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9" y="0"/>
            <a:ext cx="4117856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3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202" y="0"/>
            <a:ext cx="7979780" cy="1661020"/>
          </a:xfrm>
        </p:spPr>
        <p:txBody>
          <a:bodyPr/>
          <a:lstStyle/>
          <a:p>
            <a:pPr algn="ctr"/>
            <a:r>
              <a:rPr lang="ru-RU" dirty="0"/>
              <a:t>Мобильный принтер печати этикеток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394" y="2124755"/>
            <a:ext cx="7193588" cy="4073236"/>
          </a:xfrm>
        </p:spPr>
        <p:txBody>
          <a:bodyPr>
            <a:normAutofit/>
          </a:bodyPr>
          <a:lstStyle/>
          <a:p>
            <a:r>
              <a:rPr lang="ru-RU" dirty="0"/>
              <a:t>Предлагается к использованию принтер печати этикеток </a:t>
            </a:r>
            <a:r>
              <a:rPr lang="en-US" dirty="0"/>
              <a:t>TSC ALPHA 3RB</a:t>
            </a:r>
          </a:p>
          <a:p>
            <a:r>
              <a:rPr lang="ru-RU" b="1" dirty="0"/>
              <a:t> со следующими характеристиками: </a:t>
            </a:r>
          </a:p>
          <a:p>
            <a:r>
              <a:rPr lang="en-US" dirty="0"/>
              <a:t> </a:t>
            </a:r>
            <a:r>
              <a:rPr lang="ru-RU" dirty="0"/>
              <a:t>Прямая термопечать | </a:t>
            </a:r>
          </a:p>
          <a:p>
            <a:r>
              <a:rPr lang="ru-RU" dirty="0"/>
              <a:t>Разрешение печати: 203 </a:t>
            </a:r>
            <a:r>
              <a:rPr lang="en-US" dirty="0"/>
              <a:t>dpi (8 </a:t>
            </a:r>
            <a:r>
              <a:rPr lang="ru-RU" dirty="0"/>
              <a:t>точек/мм) |</a:t>
            </a:r>
          </a:p>
          <a:p>
            <a:r>
              <a:rPr lang="ru-RU" dirty="0"/>
              <a:t> Макс. ширина печати: 72 мм |</a:t>
            </a:r>
          </a:p>
          <a:p>
            <a:r>
              <a:rPr lang="ru-RU" dirty="0"/>
              <a:t> Ширина рулона: 19 - 80 мм | </a:t>
            </a:r>
          </a:p>
          <a:p>
            <a:r>
              <a:rPr lang="ru-RU" dirty="0"/>
              <a:t>Скорость печати: 102 мм/сек |</a:t>
            </a:r>
          </a:p>
          <a:p>
            <a:r>
              <a:rPr lang="ru-RU" dirty="0"/>
              <a:t> Интерфейс подключения: </a:t>
            </a:r>
            <a:r>
              <a:rPr lang="en-US" dirty="0"/>
              <a:t>USB, </a:t>
            </a:r>
            <a:r>
              <a:rPr lang="en-US" dirty="0" err="1"/>
              <a:t>Bluetoth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7" name="Рисунок 6" descr="Изображение выглядит как принтер, электроник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940364B9-A96D-465E-8EAB-A973A19B4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9" y="2951461"/>
            <a:ext cx="2865385" cy="28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9B4624-10B0-4EF0-BCF8-A6A2C84F2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97" y="2010197"/>
            <a:ext cx="3734907" cy="31562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988" y="-137254"/>
            <a:ext cx="7761667" cy="1711354"/>
          </a:xfrm>
        </p:spPr>
        <p:txBody>
          <a:bodyPr/>
          <a:lstStyle/>
          <a:p>
            <a:pPr algn="ctr"/>
            <a:r>
              <a:rPr lang="ru-RU" dirty="0"/>
              <a:t>Кратко о программном продукте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551709"/>
            <a:ext cx="5959135" cy="407323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Продукт </a:t>
            </a:r>
            <a:r>
              <a:rPr lang="ru-RU" u="sng" dirty="0" err="1">
                <a:hlinkClick r:id="rId3"/>
              </a:rPr>
              <a:t>Mobile</a:t>
            </a:r>
            <a:r>
              <a:rPr lang="ru-RU" u="sng" dirty="0">
                <a:hlinkClick r:id="rId3"/>
              </a:rPr>
              <a:t> SMARTS: </a:t>
            </a:r>
            <a:r>
              <a:rPr lang="ru-RU" u="sng" dirty="0"/>
              <a:t>Магазин 15</a:t>
            </a:r>
          </a:p>
          <a:p>
            <a:pPr algn="l"/>
            <a:r>
              <a:rPr lang="ru-RU" dirty="0"/>
              <a:t>-Быстро автоматизирует все рабочие операции в магазине</a:t>
            </a:r>
          </a:p>
          <a:p>
            <a:pPr algn="l"/>
            <a:r>
              <a:rPr lang="ru-RU" dirty="0"/>
              <a:t>-Оптимизация действий линейного персонала</a:t>
            </a:r>
          </a:p>
          <a:p>
            <a:pPr algn="l"/>
            <a:r>
              <a:rPr lang="ru-RU" dirty="0"/>
              <a:t>- Исключение вероятности ошибок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  </a:t>
            </a:r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dirty="0"/>
              <a:t>Подробности на </a:t>
            </a:r>
            <a:r>
              <a:rPr lang="en-US" dirty="0">
                <a:hlinkClick r:id="rId4"/>
              </a:rPr>
              <a:t>https://www.cleverence.ru/RTL15/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4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588" y="225872"/>
            <a:ext cx="8423634" cy="2198547"/>
          </a:xfrm>
        </p:spPr>
        <p:txBody>
          <a:bodyPr/>
          <a:lstStyle/>
          <a:p>
            <a:r>
              <a:rPr lang="ru-RU" dirty="0"/>
              <a:t>Основные операции, автоматизируемые при помощи Магазин 15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97" y="2737464"/>
            <a:ext cx="7193588" cy="3583709"/>
          </a:xfrm>
        </p:spPr>
        <p:txBody>
          <a:bodyPr/>
          <a:lstStyle/>
          <a:p>
            <a:r>
              <a:rPr lang="ru-RU" dirty="0"/>
              <a:t>-Приемка Товара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Инвентаризация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Перемещение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Переоценка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Подбор заказа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Сбор штрихкодов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Возврат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Просмотр остатков и цен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Операции с алкоголем (ЕГАИС)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1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267" y="720823"/>
            <a:ext cx="6611697" cy="1024466"/>
          </a:xfrm>
        </p:spPr>
        <p:txBody>
          <a:bodyPr/>
          <a:lstStyle/>
          <a:p>
            <a:r>
              <a:rPr lang="ru-RU" dirty="0"/>
              <a:t>Подробнее о Ваших основных задачах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280" y="1937436"/>
            <a:ext cx="8744280" cy="492240"/>
          </a:xfrm>
        </p:spPr>
        <p:txBody>
          <a:bodyPr/>
          <a:lstStyle/>
          <a:p>
            <a:r>
              <a:rPr lang="ru-RU" dirty="0"/>
              <a:t>Задача №1 : уменьшить </a:t>
            </a:r>
            <a:r>
              <a:rPr lang="ru-RU" dirty="0" err="1"/>
              <a:t>пересорт</a:t>
            </a:r>
            <a:r>
              <a:rPr lang="ru-RU" dirty="0"/>
              <a:t> и ускорить приемку товаров от поставщиков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AF277C-C189-4B1E-B16D-948351ABC1AF}"/>
              </a:ext>
            </a:extLst>
          </p:cNvPr>
          <p:cNvSpPr txBox="1"/>
          <p:nvPr/>
        </p:nvSpPr>
        <p:spPr>
          <a:xfrm>
            <a:off x="931178" y="2684477"/>
            <a:ext cx="8355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Описание процесса:</a:t>
            </a:r>
          </a:p>
          <a:p>
            <a:r>
              <a:rPr lang="ru-RU" dirty="0"/>
              <a:t>- от поставщика приходит накладная, она появляется в </a:t>
            </a:r>
            <a:r>
              <a:rPr lang="ru-RU" dirty="0" err="1"/>
              <a:t>товароучетной</a:t>
            </a:r>
            <a:r>
              <a:rPr lang="ru-RU" dirty="0"/>
              <a:t> системе как приход от поставщика.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Товароучетная</a:t>
            </a:r>
            <a:r>
              <a:rPr lang="ru-RU" dirty="0"/>
              <a:t> система синхронизируется с ТСД и приходная накладная появляется на ТСД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Создается задание на ТСД кладовщику для приёма товара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Кладовщик с терминалом идёт на приёмку товара, начинает поочерёдно сканировать штрихкоды на товаре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 окончании сканирования ТСД покажет если есть разногласия с накладной и какие</a:t>
            </a:r>
          </a:p>
        </p:txBody>
      </p:sp>
    </p:spTree>
    <p:extLst>
      <p:ext uri="{BB962C8B-B14F-4D97-AF65-F5344CB8AC3E}">
        <p14:creationId xmlns:p14="http://schemas.microsoft.com/office/powerpoint/2010/main" val="399435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267" y="720823"/>
            <a:ext cx="6611697" cy="1024466"/>
          </a:xfrm>
        </p:spPr>
        <p:txBody>
          <a:bodyPr/>
          <a:lstStyle/>
          <a:p>
            <a:r>
              <a:rPr lang="ru-RU" dirty="0"/>
              <a:t>Подробнее о Ваших основных задачах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280" y="1937436"/>
            <a:ext cx="8744280" cy="49224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Задача №2 : Создать условия для поддержания актуальных ценников в торговом зале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AF277C-C189-4B1E-B16D-948351ABC1AF}"/>
              </a:ext>
            </a:extLst>
          </p:cNvPr>
          <p:cNvSpPr txBox="1"/>
          <p:nvPr/>
        </p:nvSpPr>
        <p:spPr>
          <a:xfrm>
            <a:off x="931178" y="2684477"/>
            <a:ext cx="8355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Описание процесса: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После того как сотрудник торгового зала получил задание актуализировать ценники в магазине он берёт ТСД, берёт мобильный принтер и идёт в зал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Сканирует штрихкод товара на ценнике, на ТСД появляется актуальная цена товара, если она совпадает с ценой на ценнике, то на ТСД нажимаем «да» (цена совпадает) и переходим к следующему ценнику, если цена не совпадает – нажимаем «нет» (цена не совпадает) и ТСД тут же отправляет команду мобильному принтеру на печать актуального ценника. Меняем ценник, переходим к следующему ценнику</a:t>
            </a:r>
          </a:p>
        </p:txBody>
      </p:sp>
    </p:spTree>
    <p:extLst>
      <p:ext uri="{BB962C8B-B14F-4D97-AF65-F5344CB8AC3E}">
        <p14:creationId xmlns:p14="http://schemas.microsoft.com/office/powerpoint/2010/main" val="129808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267" y="720823"/>
            <a:ext cx="6611697" cy="1024466"/>
          </a:xfrm>
        </p:spPr>
        <p:txBody>
          <a:bodyPr/>
          <a:lstStyle/>
          <a:p>
            <a:r>
              <a:rPr lang="ru-RU" dirty="0"/>
              <a:t>Подробнее о Ваших основных задачах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280" y="1937436"/>
            <a:ext cx="8744280" cy="492240"/>
          </a:xfrm>
        </p:spPr>
        <p:txBody>
          <a:bodyPr>
            <a:normAutofit/>
          </a:bodyPr>
          <a:lstStyle/>
          <a:p>
            <a:r>
              <a:rPr lang="ru-RU" dirty="0"/>
              <a:t>Задача №2 : Обеспечить наличие актуальных остатков в учетной системе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AF277C-C189-4B1E-B16D-948351ABC1AF}"/>
              </a:ext>
            </a:extLst>
          </p:cNvPr>
          <p:cNvSpPr txBox="1"/>
          <p:nvPr/>
        </p:nvSpPr>
        <p:spPr>
          <a:xfrm>
            <a:off x="931178" y="2684477"/>
            <a:ext cx="8355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Описание процесса:</a:t>
            </a:r>
          </a:p>
          <a:p>
            <a:r>
              <a:rPr lang="ru-RU" dirty="0"/>
              <a:t>Для обеспечения актуальных остатков в магазине требуется просто сделать инвентаризацию: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сотрудник магазина получил задание сделать инвентаризацию в магазине/на складе, получает документ с актуальными остатками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Поочерёдно сканирует штрихкода товаров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 окончанию сканирования ТСД выдаст результат инвентаризации – расхождения выделит красным цветом</a:t>
            </a:r>
          </a:p>
        </p:txBody>
      </p:sp>
    </p:spTree>
    <p:extLst>
      <p:ext uri="{BB962C8B-B14F-4D97-AF65-F5344CB8AC3E}">
        <p14:creationId xmlns:p14="http://schemas.microsoft.com/office/powerpoint/2010/main" val="1679339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024" y="203073"/>
            <a:ext cx="2035051" cy="1029855"/>
          </a:xfrm>
        </p:spPr>
        <p:txBody>
          <a:bodyPr/>
          <a:lstStyle/>
          <a:p>
            <a:r>
              <a:rPr lang="ru-RU" dirty="0"/>
              <a:t>Итоги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133601"/>
            <a:ext cx="8006388" cy="349134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Данное коробочное решение максимально быстро и корректно позволит автоматизировать все операции в магазине, что сэкономит Вам Ваше время и деньги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Готовая интеграция с Вашей </a:t>
            </a:r>
            <a:r>
              <a:rPr lang="ru-RU" dirty="0" err="1"/>
              <a:t>товароучетной</a:t>
            </a:r>
            <a:r>
              <a:rPr lang="ru-RU" dirty="0"/>
              <a:t> системой (Розница) – нам не нужно будет «дописывать» программное обеспечение, что привело бы к дополнительным расходам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Данное ПО разработано специально для использования простыми работниками магазина (не программистами, не </a:t>
            </a:r>
            <a:r>
              <a:rPr lang="en-US" dirty="0"/>
              <a:t>IT </a:t>
            </a:r>
            <a:r>
              <a:rPr lang="ru-RU" dirty="0"/>
              <a:t>специалистами), что позволит существенно сэкономить на обучении персонала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0380" y="352438"/>
            <a:ext cx="4856549" cy="888711"/>
          </a:xfrm>
        </p:spPr>
        <p:txBody>
          <a:bodyPr/>
          <a:lstStyle/>
          <a:p>
            <a:r>
              <a:rPr lang="ru-RU" dirty="0"/>
              <a:t>Наши работы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75" y="1661020"/>
            <a:ext cx="8732940" cy="4536971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Мы берём на себя все работы по интеграции нашего комплексного решения в Ваш бизнес, в Ваш магазин, склад, </a:t>
            </a:r>
            <a:r>
              <a:rPr lang="ru-RU" dirty="0" err="1"/>
              <a:t>товароучетную</a:t>
            </a:r>
            <a:r>
              <a:rPr lang="ru-RU" dirty="0"/>
              <a:t> систему:</a:t>
            </a:r>
          </a:p>
          <a:p>
            <a:pPr marL="285750" indent="-285750">
              <a:buFontTx/>
              <a:buChar char="-"/>
            </a:pPr>
            <a:r>
              <a:rPr lang="ru-RU" dirty="0"/>
              <a:t>Установим и настроим программное обеспечение на ТСД</a:t>
            </a:r>
          </a:p>
          <a:p>
            <a:pPr marL="285750" indent="-285750">
              <a:buFontTx/>
              <a:buChar char="-"/>
            </a:pPr>
            <a:r>
              <a:rPr lang="ru-RU" dirty="0"/>
              <a:t>Установим и настроим Сервер программного обеспечения </a:t>
            </a:r>
            <a:r>
              <a:rPr lang="ru-RU" dirty="0" err="1"/>
              <a:t>Клеверенс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Настроим интеграцию ПО </a:t>
            </a:r>
            <a:r>
              <a:rPr lang="ru-RU" dirty="0" err="1"/>
              <a:t>Клеверенс</a:t>
            </a:r>
            <a:r>
              <a:rPr lang="ru-RU" dirty="0"/>
              <a:t> с Вашей </a:t>
            </a:r>
            <a:r>
              <a:rPr lang="ru-RU" dirty="0" err="1"/>
              <a:t>товароучетной</a:t>
            </a:r>
            <a:r>
              <a:rPr lang="ru-RU" dirty="0"/>
              <a:t> системой (в том числе выгрузка документов онлайн/офлайн) 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Настроим работу мобильного принтера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Проведём предварительное обучение Вашего персонала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925" y="344050"/>
            <a:ext cx="6685348" cy="847188"/>
          </a:xfrm>
        </p:spPr>
        <p:txBody>
          <a:bodyPr/>
          <a:lstStyle/>
          <a:p>
            <a:r>
              <a:rPr lang="ru-RU" dirty="0"/>
              <a:t>Почему именно мы?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75" y="1661021"/>
            <a:ext cx="8732940" cy="264253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Мы являемся </a:t>
            </a:r>
            <a:r>
              <a:rPr lang="ru-RU" b="1" dirty="0"/>
              <a:t>ЕДИНСТВЕННЫМИ СЕРТИФИЦИРОВАННЫМИ </a:t>
            </a:r>
            <a:r>
              <a:rPr lang="ru-RU" dirty="0"/>
              <a:t>партнерами </a:t>
            </a:r>
            <a:r>
              <a:rPr lang="ru-RU" dirty="0" err="1"/>
              <a:t>клеверенс</a:t>
            </a:r>
            <a:r>
              <a:rPr lang="ru-RU" dirty="0"/>
              <a:t> в регионе</a:t>
            </a:r>
          </a:p>
          <a:p>
            <a:pPr marL="285750" indent="-285750">
              <a:buFontTx/>
              <a:buChar char="-"/>
            </a:pPr>
            <a:r>
              <a:rPr lang="ru-RU" dirty="0"/>
              <a:t>У нас есть большой опыт аналогичных внедрений</a:t>
            </a:r>
          </a:p>
          <a:p>
            <a:pPr marL="285750" indent="-285750">
              <a:buFontTx/>
              <a:buChar char="-"/>
            </a:pPr>
            <a:r>
              <a:rPr lang="ru-RU" dirty="0"/>
              <a:t>Стоимость наших работ (при условии скидки за приобретение оборудования в 50%) существенно ниже конкурентов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13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37952" y="1469985"/>
            <a:ext cx="8589650" cy="4155311"/>
          </a:xfrm>
        </p:spPr>
        <p:txBody>
          <a:bodyPr/>
          <a:lstStyle/>
          <a:p>
            <a:r>
              <a:rPr lang="ru-RU" sz="8800" dirty="0"/>
              <a:t>Спасибо за внимание!</a:t>
            </a:r>
            <a:br>
              <a:rPr lang="ru-RU" sz="8800" dirty="0"/>
            </a:br>
            <a:endParaRPr lang="ru-RU" sz="8800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5ADC1-A0F8-4333-8770-26DCC1C5446F}"/>
              </a:ext>
            </a:extLst>
          </p:cNvPr>
          <p:cNvSpPr txBox="1"/>
          <p:nvPr/>
        </p:nvSpPr>
        <p:spPr>
          <a:xfrm>
            <a:off x="2951544" y="5870701"/>
            <a:ext cx="2916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Маслов Михаил</a:t>
            </a:r>
          </a:p>
          <a:p>
            <a:r>
              <a:rPr lang="ru-RU" dirty="0"/>
              <a:t>Тел. 89042098723</a:t>
            </a:r>
          </a:p>
          <a:p>
            <a:r>
              <a:rPr lang="en-US" dirty="0"/>
              <a:t>E-mail: maslov@denvic.ru</a:t>
            </a:r>
            <a:endParaRPr lang="ru-RU" dirty="0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351B254-2E92-47D4-9F82-339C339F1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2" t="9381" r="39367" b="62602"/>
          <a:stretch/>
        </p:blipFill>
        <p:spPr>
          <a:xfrm rot="16200000">
            <a:off x="6869576" y="4878420"/>
            <a:ext cx="1909823" cy="192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9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B2B4FC4-AEC0-4836-B5C3-2D39A9138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337" y="2294934"/>
            <a:ext cx="7766936" cy="1024466"/>
          </a:xfrm>
        </p:spPr>
        <p:txBody>
          <a:bodyPr/>
          <a:lstStyle/>
          <a:p>
            <a:r>
              <a:rPr lang="ru-RU" dirty="0"/>
              <a:t>О компании </a:t>
            </a:r>
            <a:r>
              <a:rPr lang="en-US" dirty="0" err="1"/>
              <a:t>Cleverence</a:t>
            </a:r>
            <a:endParaRPr lang="ru-RU" dirty="0"/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72AF0CF1-4550-4035-9044-2A9A2B116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Компания </a:t>
            </a:r>
            <a:r>
              <a:rPr lang="ru-RU" dirty="0" err="1">
                <a:hlinkClick r:id="rId2"/>
              </a:rPr>
              <a:t>Клеверенс</a:t>
            </a:r>
            <a:r>
              <a:rPr lang="ru-RU" dirty="0"/>
              <a:t> более 10 лет работает на рынке мобильной автоматизации, предоставляя </a:t>
            </a:r>
            <a:r>
              <a:rPr lang="ru-RU" dirty="0">
                <a:hlinkClick r:id="rId3"/>
              </a:rPr>
              <a:t>широкий спектр решений</a:t>
            </a:r>
            <a:r>
              <a:rPr lang="ru-RU" dirty="0"/>
              <a:t> для магазинов, складов, различных учреждений и производства</a:t>
            </a:r>
          </a:p>
        </p:txBody>
      </p:sp>
      <p:pic>
        <p:nvPicPr>
          <p:cNvPr id="11" name="Рисунок 10" descr="Изображение выглядит как напито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74C1631-B6CE-47B0-9011-A196B4F0C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21" y="577605"/>
            <a:ext cx="4063492" cy="73650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2447EFC2-62D4-4E19-97F0-E04841A22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4" y="152274"/>
            <a:ext cx="1703835" cy="14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0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B2B4FC4-AEC0-4836-B5C3-2D39A9138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332" y="1657371"/>
            <a:ext cx="8803002" cy="4223312"/>
          </a:xfrm>
        </p:spPr>
        <p:txBody>
          <a:bodyPr/>
          <a:lstStyle/>
          <a:p>
            <a:r>
              <a:rPr lang="ru-RU" dirty="0"/>
              <a:t>Каждый седьмой ТСД (около 16%) комплектуется программным обеспечением </a:t>
            </a:r>
            <a:r>
              <a:rPr lang="ru-RU" dirty="0" err="1"/>
              <a:t>Клеверенс</a:t>
            </a:r>
            <a:r>
              <a:rPr lang="ru-RU" dirty="0"/>
              <a:t>!</a:t>
            </a:r>
          </a:p>
        </p:txBody>
      </p:sp>
      <p:pic>
        <p:nvPicPr>
          <p:cNvPr id="11" name="Рисунок 10" descr="Изображение выглядит как напито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74C1631-B6CE-47B0-9011-A196B4F0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31" y="609063"/>
            <a:ext cx="4063492" cy="73650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2447EFC2-62D4-4E19-97F0-E04841A22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2" y="160663"/>
            <a:ext cx="1703835" cy="14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5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B2B4FC4-AEC0-4836-B5C3-2D39A9138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386" y="2345452"/>
            <a:ext cx="9851626" cy="959994"/>
          </a:xfrm>
        </p:spPr>
        <p:txBody>
          <a:bodyPr/>
          <a:lstStyle/>
          <a:p>
            <a:r>
              <a:rPr lang="ru-RU" dirty="0"/>
              <a:t>Преимущества ПО </a:t>
            </a:r>
            <a:r>
              <a:rPr lang="ru-RU" dirty="0" err="1"/>
              <a:t>Клеверенс</a:t>
            </a:r>
            <a:endParaRPr lang="ru-RU" dirty="0"/>
          </a:p>
        </p:txBody>
      </p:sp>
      <p:pic>
        <p:nvPicPr>
          <p:cNvPr id="11" name="Рисунок 10" descr="Изображение выглядит как напито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74C1631-B6CE-47B0-9011-A196B4F0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31" y="609063"/>
            <a:ext cx="4063492" cy="73650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2447EFC2-62D4-4E19-97F0-E04841A22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2" y="160663"/>
            <a:ext cx="1703835" cy="1411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0BAD8-4C7C-48B2-94B8-2859857D9A65}"/>
              </a:ext>
            </a:extLst>
          </p:cNvPr>
          <p:cNvSpPr txBox="1"/>
          <p:nvPr/>
        </p:nvSpPr>
        <p:spPr>
          <a:xfrm>
            <a:off x="536895" y="3531765"/>
            <a:ext cx="83386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Скорость автоматизации: ПО </a:t>
            </a:r>
            <a:r>
              <a:rPr lang="ru-RU" dirty="0" err="1"/>
              <a:t>Клеверенс</a:t>
            </a:r>
            <a:r>
              <a:rPr lang="ru-RU" dirty="0"/>
              <a:t> – уже готовое решение, созданное на основе многолетнего опыта внедрений, мы УЖЕ учли все нюансы, которые возможны при автоматизации магазина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Гибкий софт: наше ПО легко конфигурируется и готово </a:t>
            </a:r>
            <a:r>
              <a:rPr lang="ru-RU" dirty="0" err="1"/>
              <a:t>менятся</a:t>
            </a:r>
            <a:r>
              <a:rPr lang="ru-RU" dirty="0"/>
              <a:t> в ногу со временем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Работаем как на </a:t>
            </a:r>
            <a:r>
              <a:rPr lang="en-US" dirty="0"/>
              <a:t>Win</a:t>
            </a:r>
            <a:r>
              <a:rPr lang="ru-RU" dirty="0"/>
              <a:t> так и на </a:t>
            </a:r>
            <a:r>
              <a:rPr lang="en-US" dirty="0"/>
              <a:t>Android</a:t>
            </a:r>
          </a:p>
          <a:p>
            <a:pPr marL="285750" indent="-285750">
              <a:buFontTx/>
              <a:buChar char="-"/>
            </a:pPr>
            <a:r>
              <a:rPr lang="ru-RU" dirty="0"/>
              <a:t>Уже готовые интеграции с основными </a:t>
            </a:r>
            <a:r>
              <a:rPr lang="ru-RU" dirty="0" err="1"/>
              <a:t>товароучетными</a:t>
            </a:r>
            <a:r>
              <a:rPr lang="ru-RU" dirty="0"/>
              <a:t> системами (в том числе и с 1С:Розница) – Вам не надо будет ничего дописывать, всё уже готово!</a:t>
            </a:r>
          </a:p>
        </p:txBody>
      </p:sp>
    </p:spTree>
    <p:extLst>
      <p:ext uri="{BB962C8B-B14F-4D97-AF65-F5344CB8AC3E}">
        <p14:creationId xmlns:p14="http://schemas.microsoft.com/office/powerpoint/2010/main" val="211206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B2B4FC4-AEC0-4836-B5C3-2D39A9138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3098" y="591107"/>
            <a:ext cx="5078289" cy="980783"/>
          </a:xfrm>
        </p:spPr>
        <p:txBody>
          <a:bodyPr/>
          <a:lstStyle/>
          <a:p>
            <a:r>
              <a:rPr lang="ru-RU" dirty="0"/>
              <a:t>Немного о нас</a:t>
            </a:r>
          </a:p>
        </p:txBody>
      </p:sp>
      <p:pic>
        <p:nvPicPr>
          <p:cNvPr id="12" name="Рисунок 11" descr="Изображение выглядит как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2447EFC2-62D4-4E19-97F0-E04841A2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2" y="160663"/>
            <a:ext cx="1703835" cy="14112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894035-CE49-4228-94DD-4F4C5FB6D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81" y="1687762"/>
            <a:ext cx="664465" cy="8321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3C821C-4C13-4E9C-910A-F5A083382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47" y="4077747"/>
            <a:ext cx="1313691" cy="603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3E18D0-2926-4DC1-A165-6D3A6A2CE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25" y="3456531"/>
            <a:ext cx="664465" cy="8321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C39DC8-11AD-4A5B-B6CA-BBF850A85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1" y="2395696"/>
            <a:ext cx="1209132" cy="10024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56E1F3-C3C5-489C-B346-A377CDF8EFE0}"/>
              </a:ext>
            </a:extLst>
          </p:cNvPr>
          <p:cNvSpPr txBox="1"/>
          <p:nvPr/>
        </p:nvSpPr>
        <p:spPr>
          <a:xfrm>
            <a:off x="5708549" y="1717154"/>
            <a:ext cx="75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2C26E-2BA6-4DE1-839F-E44E8451E65D}"/>
              </a:ext>
            </a:extLst>
          </p:cNvPr>
          <p:cNvSpPr txBox="1"/>
          <p:nvPr/>
        </p:nvSpPr>
        <p:spPr>
          <a:xfrm>
            <a:off x="6459046" y="1780648"/>
            <a:ext cx="1404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рынке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16FD9-E784-4A69-9D60-7DCF6AA28AA7}"/>
              </a:ext>
            </a:extLst>
          </p:cNvPr>
          <p:cNvSpPr txBox="1"/>
          <p:nvPr/>
        </p:nvSpPr>
        <p:spPr>
          <a:xfrm>
            <a:off x="2040483" y="4051212"/>
            <a:ext cx="209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A100E7-BD3E-459A-B0C4-F9E678CDC1E3}"/>
              </a:ext>
            </a:extLst>
          </p:cNvPr>
          <p:cNvSpPr txBox="1"/>
          <p:nvPr/>
        </p:nvSpPr>
        <p:spPr>
          <a:xfrm>
            <a:off x="1271945" y="4397613"/>
            <a:ext cx="140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A07DD-B077-4F63-B32C-6F5542A1E969}"/>
              </a:ext>
            </a:extLst>
          </p:cNvPr>
          <p:cNvSpPr txBox="1"/>
          <p:nvPr/>
        </p:nvSpPr>
        <p:spPr>
          <a:xfrm>
            <a:off x="1271945" y="4687103"/>
            <a:ext cx="206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49825-F36F-4B35-A473-0AE7D492EDDB}"/>
              </a:ext>
            </a:extLst>
          </p:cNvPr>
          <p:cNvSpPr txBox="1"/>
          <p:nvPr/>
        </p:nvSpPr>
        <p:spPr>
          <a:xfrm>
            <a:off x="6782625" y="3364752"/>
            <a:ext cx="543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430167-9B0A-4EDF-884E-4720800A160F}"/>
              </a:ext>
            </a:extLst>
          </p:cNvPr>
          <p:cNvSpPr txBox="1"/>
          <p:nvPr/>
        </p:nvSpPr>
        <p:spPr>
          <a:xfrm>
            <a:off x="5378479" y="3549417"/>
            <a:ext cx="140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филиалы 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75BAFC-4F3C-4DFF-815D-056F7DEBFF71}"/>
              </a:ext>
            </a:extLst>
          </p:cNvPr>
          <p:cNvSpPr txBox="1"/>
          <p:nvPr/>
        </p:nvSpPr>
        <p:spPr>
          <a:xfrm>
            <a:off x="7186185" y="3855256"/>
            <a:ext cx="206099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ГОРОДАХ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Сыктывкар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Ухта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Усинск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Печора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Воркута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Киров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Краснодар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6FD3BD-B783-415D-8F7B-DD5B09B74598}"/>
              </a:ext>
            </a:extLst>
          </p:cNvPr>
          <p:cNvSpPr txBox="1"/>
          <p:nvPr/>
        </p:nvSpPr>
        <p:spPr>
          <a:xfrm>
            <a:off x="3524976" y="2395696"/>
            <a:ext cx="1206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11D35C-83FE-4010-B352-217DD608B5EB}"/>
              </a:ext>
            </a:extLst>
          </p:cNvPr>
          <p:cNvSpPr txBox="1"/>
          <p:nvPr/>
        </p:nvSpPr>
        <p:spPr>
          <a:xfrm>
            <a:off x="960920" y="2519868"/>
            <a:ext cx="2643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аттестованный</a:t>
            </a:r>
          </a:p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ФРАНЧАЙЗИ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C1E11E4-55BB-4C27-93E9-9B0FE316E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29" y="5681674"/>
            <a:ext cx="1209132" cy="10024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2E8F8A8-08B7-4708-907F-ACFC3C0418CA}"/>
              </a:ext>
            </a:extLst>
          </p:cNvPr>
          <p:cNvSpPr txBox="1"/>
          <p:nvPr/>
        </p:nvSpPr>
        <p:spPr>
          <a:xfrm>
            <a:off x="5167554" y="5681674"/>
            <a:ext cx="1206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143076-5592-4D2D-A1B2-33C53F8A9A5C}"/>
              </a:ext>
            </a:extLst>
          </p:cNvPr>
          <p:cNvSpPr txBox="1"/>
          <p:nvPr/>
        </p:nvSpPr>
        <p:spPr>
          <a:xfrm>
            <a:off x="5573141" y="6235672"/>
            <a:ext cx="264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сотрудника</a:t>
            </a:r>
          </a:p>
        </p:txBody>
      </p:sp>
    </p:spTree>
    <p:extLst>
      <p:ext uri="{BB962C8B-B14F-4D97-AF65-F5344CB8AC3E}">
        <p14:creationId xmlns:p14="http://schemas.microsoft.com/office/powerpoint/2010/main" val="322811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5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электроника, мобильный телефон, внутренний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D69F846D-A04F-47A8-9000-30909EAE0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81" y="5163745"/>
            <a:ext cx="2473272" cy="16433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1147" y="-125835"/>
            <a:ext cx="10982036" cy="2491530"/>
          </a:xfrm>
        </p:spPr>
        <p:txBody>
          <a:bodyPr/>
          <a:lstStyle/>
          <a:p>
            <a:pPr algn="ctr"/>
            <a:r>
              <a:rPr lang="ru-RU" dirty="0"/>
              <a:t>Комплексное решение для </a:t>
            </a:r>
            <a:br>
              <a:rPr lang="ru-RU" dirty="0"/>
            </a:br>
            <a:r>
              <a:rPr lang="ru-RU" dirty="0"/>
              <a:t>учета товара в магазине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873" y="2557778"/>
            <a:ext cx="6789645" cy="2324615"/>
          </a:xfrm>
        </p:spPr>
        <p:txBody>
          <a:bodyPr>
            <a:normAutofit/>
          </a:bodyPr>
          <a:lstStyle/>
          <a:p>
            <a:r>
              <a:rPr lang="ru-RU" dirty="0"/>
              <a:t>Мы предлагаем комплексное решение, в которое входит:</a:t>
            </a:r>
          </a:p>
          <a:p>
            <a:r>
              <a:rPr lang="ru-RU" dirty="0"/>
              <a:t>- Терминал сбора данных</a:t>
            </a:r>
          </a:p>
          <a:p>
            <a:r>
              <a:rPr lang="ru-RU" dirty="0"/>
              <a:t>- Мобильный принтер этикеток</a:t>
            </a:r>
          </a:p>
          <a:p>
            <a:r>
              <a:rPr lang="ru-RU" dirty="0"/>
              <a:t>- Программное обеспечение</a:t>
            </a:r>
          </a:p>
          <a:p>
            <a:r>
              <a:rPr lang="ru-RU" dirty="0"/>
              <a:t>- Услуги по внедрению и адаптации решения под Ваш бизнес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ринтер, электроник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639E3AB3-FF9D-422C-8412-AC3CF32E7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82" y="5447933"/>
            <a:ext cx="1319789" cy="13197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A620BE-D937-429D-9034-D7A449A16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00" y="5163745"/>
            <a:ext cx="2004868" cy="16942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55C5E9-CC8B-4163-8934-440245910439}"/>
              </a:ext>
            </a:extLst>
          </p:cNvPr>
          <p:cNvSpPr txBox="1"/>
          <p:nvPr/>
        </p:nvSpPr>
        <p:spPr>
          <a:xfrm>
            <a:off x="3884289" y="5523756"/>
            <a:ext cx="498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6BE592-2F2A-47FA-8E06-DD0CD212CA47}"/>
              </a:ext>
            </a:extLst>
          </p:cNvPr>
          <p:cNvSpPr txBox="1"/>
          <p:nvPr/>
        </p:nvSpPr>
        <p:spPr>
          <a:xfrm>
            <a:off x="6622871" y="5523756"/>
            <a:ext cx="498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9295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электроника, мобильный телефон, внутренний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8C8A9F3F-2C80-437F-AE91-A9B736FF8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8" y="2260795"/>
            <a:ext cx="4696719" cy="31207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367" y="209343"/>
            <a:ext cx="6754988" cy="1400961"/>
          </a:xfrm>
        </p:spPr>
        <p:txBody>
          <a:bodyPr/>
          <a:lstStyle/>
          <a:p>
            <a:pPr algn="ctr"/>
            <a:r>
              <a:rPr lang="ru-RU" dirty="0"/>
              <a:t>Терминал сбора данных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551708"/>
            <a:ext cx="7969442" cy="500610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АТОЛ </a:t>
            </a:r>
            <a:r>
              <a:rPr lang="ru-RU" dirty="0" err="1"/>
              <a:t>Smart.Pro</a:t>
            </a:r>
            <a:r>
              <a:rPr lang="ru-RU" dirty="0"/>
              <a:t> – современный терминал сбора данных промышленного класса, разработанный в России специалистами компании АТОЛ.</a:t>
            </a:r>
            <a:br>
              <a:rPr lang="ru-RU" dirty="0"/>
            </a:br>
            <a:r>
              <a:rPr lang="ru-RU" dirty="0"/>
              <a:t>Используются новейшие технологии для создания.</a:t>
            </a:r>
            <a:br>
              <a:rPr lang="ru-RU" dirty="0"/>
            </a:br>
            <a:r>
              <a:rPr lang="ru-RU" dirty="0"/>
              <a:t>Сканирующий модуль </a:t>
            </a:r>
            <a:r>
              <a:rPr lang="ru-RU" dirty="0" err="1"/>
              <a:t>Zebra</a:t>
            </a:r>
            <a:r>
              <a:rPr lang="ru-RU" dirty="0"/>
              <a:t> SE4750SR</a:t>
            </a:r>
            <a:br>
              <a:rPr lang="ru-RU" dirty="0"/>
            </a:br>
            <a:r>
              <a:rPr lang="ru-RU" dirty="0"/>
              <a:t>OC </a:t>
            </a:r>
            <a:r>
              <a:rPr lang="ru-RU" dirty="0" err="1"/>
              <a:t>Android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</a:t>
            </a:r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r>
              <a:rPr lang="ru-RU" dirty="0"/>
              <a:t>Подробности на</a:t>
            </a:r>
            <a:r>
              <a:rPr lang="en-US" dirty="0">
                <a:hlinkClick r:id="rId3"/>
              </a:rPr>
              <a:t>https://www.cleverence.ru/hardware/mdc/atol/smart-pro/51999/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1913"/>
            <a:ext cx="2290610" cy="59604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C417123-391E-45E7-9A12-5A0652FF7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232994"/>
              </p:ext>
            </p:extLst>
          </p:nvPr>
        </p:nvGraphicFramePr>
        <p:xfrm>
          <a:off x="3788095" y="2750911"/>
          <a:ext cx="4286860" cy="3244315"/>
        </p:xfrm>
        <a:graphic>
          <a:graphicData uri="http://schemas.openxmlformats.org/drawingml/2006/table">
            <a:tbl>
              <a:tblPr/>
              <a:tblGrid>
                <a:gridCol w="2143430">
                  <a:extLst>
                    <a:ext uri="{9D8B030D-6E8A-4147-A177-3AD203B41FA5}">
                      <a16:colId xmlns:a16="http://schemas.microsoft.com/office/drawing/2014/main" val="3820401275"/>
                    </a:ext>
                  </a:extLst>
                </a:gridCol>
                <a:gridCol w="2143430">
                  <a:extLst>
                    <a:ext uri="{9D8B030D-6E8A-4147-A177-3AD203B41FA5}">
                      <a16:colId xmlns:a16="http://schemas.microsoft.com/office/drawing/2014/main" val="1201268061"/>
                    </a:ext>
                  </a:extLst>
                </a:gridCol>
              </a:tblGrid>
              <a:tr h="253940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Поддержка </a:t>
                      </a:r>
                      <a:r>
                        <a:rPr lang="en-US" sz="1000" dirty="0">
                          <a:effectLst/>
                        </a:rPr>
                        <a:t>Wi-Fi: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>
                          <a:effectLst/>
                        </a:rPr>
                        <a:t>2.4ГГц, 802.11 b/g/n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1086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Поддержка </a:t>
                      </a:r>
                      <a:r>
                        <a:rPr lang="en-US" sz="1000" dirty="0">
                          <a:effectLst/>
                        </a:rPr>
                        <a:t>Bluetooth: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Да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1420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Рабочая температура: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-20 °C до +50 °C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89616"/>
                  </a:ext>
                </a:extLst>
              </a:tr>
              <a:tr h="417625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Экран: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Цветной, тачскрин, Сенсорный емкостной, 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WVGA 480*854), Gorilla Corning Glass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60291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Операционная система: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Андроид 7.0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77775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CPU: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MediaTek MT6762, 8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ядер, 2.2 ГГц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304941"/>
                  </a:ext>
                </a:extLst>
              </a:tr>
              <a:tr h="417625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Аккумулятор: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Li-Ion</a:t>
                      </a:r>
                    </a:p>
                    <a:p>
                      <a:r>
                        <a:rPr lang="en-US" sz="1000" dirty="0">
                          <a:effectLst/>
                        </a:rPr>
                        <a:t>6000</a:t>
                      </a:r>
                      <a:r>
                        <a:rPr lang="ru-RU" sz="1000" dirty="0" err="1">
                          <a:effectLst/>
                        </a:rPr>
                        <a:t>мАч</a:t>
                      </a:r>
                      <a:endParaRPr lang="ru-RU" sz="1000" dirty="0">
                        <a:effectLst/>
                      </a:endParaRP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6046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Сканер: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2D Zebra SE4750SR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4190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RAM: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3 Gb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67902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ROM: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32 Gb, MicroSD </a:t>
                      </a:r>
                      <a:r>
                        <a:rPr lang="ru-RU" sz="1000" dirty="0">
                          <a:effectLst/>
                        </a:rPr>
                        <a:t>опционально.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02475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Гарантия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1 год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831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0F46A2-C0C2-4EEA-8D00-3F73954A97F9}"/>
              </a:ext>
            </a:extLst>
          </p:cNvPr>
          <p:cNvSpPr txBox="1"/>
          <p:nvPr/>
        </p:nvSpPr>
        <p:spPr>
          <a:xfrm>
            <a:off x="411060" y="5470143"/>
            <a:ext cx="30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Класс защиты </a:t>
            </a:r>
            <a:r>
              <a:rPr lang="en-US" dirty="0"/>
              <a:t>IP67</a:t>
            </a:r>
            <a:r>
              <a:rPr lang="ru-RU" dirty="0"/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val="153353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428DB-6C89-4C49-AE13-5B7FDEB7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ускорения и удобства работы мы рекомендуем оснастить терминал сбора данных дополнительными аксессуарами: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6CE79E-7197-4F0C-91A9-D34256153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0" y="2358528"/>
            <a:ext cx="809625" cy="733425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рный, воздух, мужчина, плоский&#10;&#10;Автоматически созданное описание">
            <a:extLst>
              <a:ext uri="{FF2B5EF4-FFF2-40B4-BE49-F238E27FC236}">
                <a16:creationId xmlns:a16="http://schemas.microsoft.com/office/drawing/2014/main" id="{A23CC037-761D-4FDB-B756-359E120C7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0" y="3861142"/>
            <a:ext cx="809625" cy="76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9EE6A7-9C5C-41B2-A8B9-613B429D4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9" y="5392331"/>
            <a:ext cx="809625" cy="809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7DC2B6-660E-4A0B-8051-BB43980F3DDC}"/>
              </a:ext>
            </a:extLst>
          </p:cNvPr>
          <p:cNvSpPr txBox="1"/>
          <p:nvPr/>
        </p:nvSpPr>
        <p:spPr>
          <a:xfrm>
            <a:off x="2499919" y="2491530"/>
            <a:ext cx="5377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Подставка для АТОЛ </a:t>
            </a:r>
            <a:r>
              <a:rPr lang="ru-RU" dirty="0" err="1"/>
              <a:t>Smart.Pro</a:t>
            </a:r>
            <a:r>
              <a:rPr lang="ru-RU" dirty="0"/>
              <a:t> [для заряда и обмена данными]</a:t>
            </a:r>
          </a:p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F0B8E9-931D-49DB-8838-F093EA16AF24}"/>
              </a:ext>
            </a:extLst>
          </p:cNvPr>
          <p:cNvSpPr/>
          <p:nvPr/>
        </p:nvSpPr>
        <p:spPr>
          <a:xfrm>
            <a:off x="2480637" y="3982998"/>
            <a:ext cx="541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dinL"/>
              </a:rPr>
              <a:t>Пистолетная рукоятка для терминала АТОЛ </a:t>
            </a:r>
            <a:r>
              <a:rPr lang="ru-RU" dirty="0" err="1">
                <a:solidFill>
                  <a:srgbClr val="111111"/>
                </a:solidFill>
                <a:latin typeface="dinL"/>
              </a:rPr>
              <a:t>Smart.Pro</a:t>
            </a:r>
            <a:endParaRPr lang="ru-RU" b="0" i="0" dirty="0">
              <a:solidFill>
                <a:srgbClr val="111111"/>
              </a:solidFill>
              <a:effectLst/>
              <a:latin typeface="din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52EEDE-1C37-468A-A1AB-2AD74195A050}"/>
              </a:ext>
            </a:extLst>
          </p:cNvPr>
          <p:cNvSpPr/>
          <p:nvPr/>
        </p:nvSpPr>
        <p:spPr>
          <a:xfrm>
            <a:off x="2499919" y="5517751"/>
            <a:ext cx="4521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dinL"/>
              </a:rPr>
              <a:t>Аккумулятор для терминала АТОЛ </a:t>
            </a:r>
            <a:r>
              <a:rPr lang="ru-RU" dirty="0" err="1">
                <a:solidFill>
                  <a:srgbClr val="111111"/>
                </a:solidFill>
                <a:latin typeface="dinL"/>
              </a:rPr>
              <a:t>Smart.Pro</a:t>
            </a:r>
            <a:endParaRPr lang="ru-RU" b="0" i="0" dirty="0">
              <a:solidFill>
                <a:srgbClr val="111111"/>
              </a:solidFill>
              <a:effectLst/>
              <a:latin typeface="dinL"/>
            </a:endParaRPr>
          </a:p>
        </p:txBody>
      </p:sp>
    </p:spTree>
    <p:extLst>
      <p:ext uri="{BB962C8B-B14F-4D97-AF65-F5344CB8AC3E}">
        <p14:creationId xmlns:p14="http://schemas.microsoft.com/office/powerpoint/2010/main" val="249744935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</TotalTime>
  <Words>908</Words>
  <Application>Microsoft Office PowerPoint</Application>
  <PresentationFormat>Широкоэкранный</PresentationFormat>
  <Paragraphs>150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dinL</vt:lpstr>
      <vt:lpstr>Trebuchet MS</vt:lpstr>
      <vt:lpstr>Wingdings 3</vt:lpstr>
      <vt:lpstr>Аспект</vt:lpstr>
      <vt:lpstr>Mobile SMARTS: Магазин 15 </vt:lpstr>
      <vt:lpstr>О компании Cleverence</vt:lpstr>
      <vt:lpstr>Каждый седьмой ТСД (около 16%) комплектуется программным обеспечением Клеверенс!</vt:lpstr>
      <vt:lpstr>Преимущества ПО Клеверенс</vt:lpstr>
      <vt:lpstr>Немного о нас</vt:lpstr>
      <vt:lpstr>Презентация PowerPoint</vt:lpstr>
      <vt:lpstr>Комплексное решение для  учета товара в магазине</vt:lpstr>
      <vt:lpstr>Терминал сбора данных</vt:lpstr>
      <vt:lpstr>Для ускорения и удобства работы мы рекомендуем оснастить терминал сбора данных дополнительными аксессуарами:</vt:lpstr>
      <vt:lpstr>Мобильный принтер печати этикеток</vt:lpstr>
      <vt:lpstr>Кратко о программном продукте</vt:lpstr>
      <vt:lpstr>Основные операции, автоматизируемые при помощи Магазин 15</vt:lpstr>
      <vt:lpstr>Подробнее о Ваших основных задачах</vt:lpstr>
      <vt:lpstr>Подробнее о Ваших основных задачах</vt:lpstr>
      <vt:lpstr>Подробнее о Ваших основных задачах</vt:lpstr>
      <vt:lpstr>Итоги</vt:lpstr>
      <vt:lpstr>Наши работы</vt:lpstr>
      <vt:lpstr>Почему именно мы?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Кировка</dc:title>
  <dc:creator>Михаил М. Маслов</dc:creator>
  <cp:lastModifiedBy>Михаил М. Маслов</cp:lastModifiedBy>
  <cp:revision>17</cp:revision>
  <dcterms:created xsi:type="dcterms:W3CDTF">2020-04-01T10:43:37Z</dcterms:created>
  <dcterms:modified xsi:type="dcterms:W3CDTF">2020-06-04T09:22:09Z</dcterms:modified>
</cp:coreProperties>
</file>