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sldIdLst>
    <p:sldId id="302" r:id="rId2"/>
    <p:sldId id="325" r:id="rId3"/>
    <p:sldId id="362" r:id="rId4"/>
    <p:sldId id="321" r:id="rId5"/>
    <p:sldId id="363" r:id="rId6"/>
    <p:sldId id="367" r:id="rId7"/>
    <p:sldId id="364" r:id="rId8"/>
    <p:sldId id="365" r:id="rId9"/>
    <p:sldId id="379" r:id="rId10"/>
    <p:sldId id="382" r:id="rId11"/>
    <p:sldId id="383" r:id="rId12"/>
    <p:sldId id="386" r:id="rId13"/>
    <p:sldId id="387" r:id="rId14"/>
    <p:sldId id="369" r:id="rId15"/>
    <p:sldId id="303" r:id="rId16"/>
  </p:sldIdLst>
  <p:sldSz cx="12192000" cy="6858000"/>
  <p:notesSz cx="6858000" cy="9144000"/>
  <p:embeddedFontLst>
    <p:embeddedFont>
      <p:font typeface="Roboto" panose="020B0604020202020204" charset="0"/>
      <p:regular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ilroy ExtraBold" panose="00000900000000000000" charset="-52"/>
      <p:bold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7F3297C-DEE7-4DFB-A69C-C1D8BEC1D01A}">
          <p14:sldIdLst>
            <p14:sldId id="302"/>
            <p14:sldId id="325"/>
            <p14:sldId id="362"/>
            <p14:sldId id="321"/>
            <p14:sldId id="363"/>
            <p14:sldId id="367"/>
            <p14:sldId id="364"/>
            <p14:sldId id="365"/>
            <p14:sldId id="379"/>
            <p14:sldId id="382"/>
            <p14:sldId id="383"/>
            <p14:sldId id="386"/>
            <p14:sldId id="387"/>
            <p14:sldId id="369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42"/>
    <a:srgbClr val="0083B0"/>
    <a:srgbClr val="00834C"/>
    <a:srgbClr val="F8F8F8"/>
    <a:srgbClr val="828282"/>
    <a:srgbClr val="7E9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8444" autoAdjust="0"/>
  </p:normalViewPr>
  <p:slideViewPr>
    <p:cSldViewPr snapToGrid="0">
      <p:cViewPr varScale="1">
        <p:scale>
          <a:sx n="103" d="100"/>
          <a:sy n="103" d="100"/>
        </p:scale>
        <p:origin x="798" y="102"/>
      </p:cViewPr>
      <p:guideLst>
        <p:guide orient="horz" pos="1253"/>
        <p:guide pos="3840"/>
      </p:guideLst>
    </p:cSldViewPr>
  </p:slideViewPr>
  <p:outlineViewPr>
    <p:cViewPr>
      <p:scale>
        <a:sx n="33" d="100"/>
        <a:sy n="33" d="100"/>
      </p:scale>
      <p:origin x="0" y="-5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-354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B0F63B-DBD7-464E-A94F-A7CB980E67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26983D-74D7-48DD-85C4-076BA05BA0CF}">
      <dgm:prSet/>
      <dgm:spPr/>
      <dgm:t>
        <a:bodyPr/>
        <a:lstStyle/>
        <a:p>
          <a:pPr rtl="0"/>
          <a:r>
            <a:rPr lang="ru-RU" smtClean="0"/>
            <a:t>Приемка товара на склад</a:t>
          </a:r>
          <a:endParaRPr lang="ru-RU"/>
        </a:p>
      </dgm:t>
    </dgm:pt>
    <dgm:pt modelId="{D8952855-2FB8-4084-9329-01444B246EB4}" type="parTrans" cxnId="{0300889B-B5D6-408C-AD42-CB2C1F0FFE2A}">
      <dgm:prSet/>
      <dgm:spPr/>
      <dgm:t>
        <a:bodyPr/>
        <a:lstStyle/>
        <a:p>
          <a:endParaRPr lang="ru-RU"/>
        </a:p>
      </dgm:t>
    </dgm:pt>
    <dgm:pt modelId="{4ACDDF51-44A6-4344-970F-E2EEA8AFFF84}" type="sibTrans" cxnId="{0300889B-B5D6-408C-AD42-CB2C1F0FFE2A}">
      <dgm:prSet/>
      <dgm:spPr/>
      <dgm:t>
        <a:bodyPr/>
        <a:lstStyle/>
        <a:p>
          <a:endParaRPr lang="ru-RU"/>
        </a:p>
      </dgm:t>
    </dgm:pt>
    <dgm:pt modelId="{0E1D5376-75D7-429F-9904-B3BDD0CDBC5D}">
      <dgm:prSet/>
      <dgm:spPr/>
      <dgm:t>
        <a:bodyPr/>
        <a:lstStyle/>
        <a:p>
          <a:pPr rtl="0"/>
          <a:r>
            <a:rPr lang="ru-RU" smtClean="0"/>
            <a:t>Отгрузка товара со склада</a:t>
          </a:r>
          <a:endParaRPr lang="ru-RU"/>
        </a:p>
      </dgm:t>
    </dgm:pt>
    <dgm:pt modelId="{FEB0FB09-A30F-47F5-8B32-BA88D4550E12}" type="parTrans" cxnId="{D0582F05-9C3C-46CA-AD70-8F5185CEFE39}">
      <dgm:prSet/>
      <dgm:spPr/>
      <dgm:t>
        <a:bodyPr/>
        <a:lstStyle/>
        <a:p>
          <a:endParaRPr lang="ru-RU"/>
        </a:p>
      </dgm:t>
    </dgm:pt>
    <dgm:pt modelId="{FE3B5529-E08D-45FB-80F9-3D6376A89B87}" type="sibTrans" cxnId="{D0582F05-9C3C-46CA-AD70-8F5185CEFE39}">
      <dgm:prSet/>
      <dgm:spPr/>
      <dgm:t>
        <a:bodyPr/>
        <a:lstStyle/>
        <a:p>
          <a:endParaRPr lang="ru-RU"/>
        </a:p>
      </dgm:t>
    </dgm:pt>
    <dgm:pt modelId="{A720AFAD-8077-4CF4-B34E-4C1CDDD2D6BD}">
      <dgm:prSet/>
      <dgm:spPr/>
      <dgm:t>
        <a:bodyPr/>
        <a:lstStyle/>
        <a:p>
          <a:pPr rtl="0"/>
          <a:r>
            <a:rPr lang="ru-RU" smtClean="0"/>
            <a:t>Перемещение товара (как между ячейками, так и между складами)</a:t>
          </a:r>
          <a:endParaRPr lang="ru-RU"/>
        </a:p>
      </dgm:t>
    </dgm:pt>
    <dgm:pt modelId="{00162573-AB50-4805-9BF0-E2DEF618CA7C}" type="parTrans" cxnId="{E3ECE6E0-D0E6-48CB-8170-EA302EE55E30}">
      <dgm:prSet/>
      <dgm:spPr/>
      <dgm:t>
        <a:bodyPr/>
        <a:lstStyle/>
        <a:p>
          <a:endParaRPr lang="ru-RU"/>
        </a:p>
      </dgm:t>
    </dgm:pt>
    <dgm:pt modelId="{3E237294-F6EB-4D7F-AE80-7411896AFEE4}" type="sibTrans" cxnId="{E3ECE6E0-D0E6-48CB-8170-EA302EE55E30}">
      <dgm:prSet/>
      <dgm:spPr/>
      <dgm:t>
        <a:bodyPr/>
        <a:lstStyle/>
        <a:p>
          <a:endParaRPr lang="ru-RU"/>
        </a:p>
      </dgm:t>
    </dgm:pt>
    <dgm:pt modelId="{2FDDE0B2-6D1E-4C8A-AAAE-EF66C882532C}">
      <dgm:prSet/>
      <dgm:spPr/>
      <dgm:t>
        <a:bodyPr/>
        <a:lstStyle/>
        <a:p>
          <a:pPr rtl="0"/>
          <a:r>
            <a:rPr lang="ru-RU" smtClean="0"/>
            <a:t>Проведение инвентаризации</a:t>
          </a:r>
          <a:endParaRPr lang="ru-RU"/>
        </a:p>
      </dgm:t>
    </dgm:pt>
    <dgm:pt modelId="{9FC29AB5-EE86-4D87-B9B4-C5430361D099}" type="parTrans" cxnId="{46D37BFD-7C35-41EC-8CCB-F1410E87C3F3}">
      <dgm:prSet/>
      <dgm:spPr/>
      <dgm:t>
        <a:bodyPr/>
        <a:lstStyle/>
        <a:p>
          <a:endParaRPr lang="ru-RU"/>
        </a:p>
      </dgm:t>
    </dgm:pt>
    <dgm:pt modelId="{67FE505E-87FC-4E01-AD64-A4649933544E}" type="sibTrans" cxnId="{46D37BFD-7C35-41EC-8CCB-F1410E87C3F3}">
      <dgm:prSet/>
      <dgm:spPr/>
      <dgm:t>
        <a:bodyPr/>
        <a:lstStyle/>
        <a:p>
          <a:endParaRPr lang="ru-RU"/>
        </a:p>
      </dgm:t>
    </dgm:pt>
    <dgm:pt modelId="{F076182E-4064-4E1E-AFBC-9F4EBF4BF01A}">
      <dgm:prSet/>
      <dgm:spPr/>
      <dgm:t>
        <a:bodyPr/>
        <a:lstStyle/>
        <a:p>
          <a:pPr rtl="0"/>
          <a:r>
            <a:rPr lang="ru-RU" smtClean="0"/>
            <a:t>Просмотр содержимого в ячейках </a:t>
          </a:r>
          <a:endParaRPr lang="ru-RU"/>
        </a:p>
      </dgm:t>
    </dgm:pt>
    <dgm:pt modelId="{18DAA101-553B-4C15-A10D-363A5DCE2E3B}" type="parTrans" cxnId="{A9A4EE6B-5708-4B89-AF8F-1DD26DB26D62}">
      <dgm:prSet/>
      <dgm:spPr/>
      <dgm:t>
        <a:bodyPr/>
        <a:lstStyle/>
        <a:p>
          <a:endParaRPr lang="ru-RU"/>
        </a:p>
      </dgm:t>
    </dgm:pt>
    <dgm:pt modelId="{E7CC36D4-C686-439E-9958-B17064367AB5}" type="sibTrans" cxnId="{A9A4EE6B-5708-4B89-AF8F-1DD26DB26D62}">
      <dgm:prSet/>
      <dgm:spPr/>
      <dgm:t>
        <a:bodyPr/>
        <a:lstStyle/>
        <a:p>
          <a:endParaRPr lang="ru-RU"/>
        </a:p>
      </dgm:t>
    </dgm:pt>
    <dgm:pt modelId="{66B9EBE0-54EB-4384-8ED0-03DFDC179E1F}">
      <dgm:prSet/>
      <dgm:spPr/>
      <dgm:t>
        <a:bodyPr/>
        <a:lstStyle/>
        <a:p>
          <a:pPr rtl="0"/>
          <a:r>
            <a:rPr lang="ru-RU" dirty="0" smtClean="0"/>
            <a:t>Просмотр справочников остатков и цен по товарам</a:t>
          </a:r>
          <a:endParaRPr lang="ru-RU" dirty="0"/>
        </a:p>
      </dgm:t>
    </dgm:pt>
    <dgm:pt modelId="{508739D4-0833-410A-9062-2DA9F87F4855}" type="parTrans" cxnId="{1094B771-11EB-4F3E-99EF-5950DEB6A7DF}">
      <dgm:prSet/>
      <dgm:spPr/>
      <dgm:t>
        <a:bodyPr/>
        <a:lstStyle/>
        <a:p>
          <a:endParaRPr lang="ru-RU"/>
        </a:p>
      </dgm:t>
    </dgm:pt>
    <dgm:pt modelId="{A45BF3A4-5367-41FB-A838-6363ECF62513}" type="sibTrans" cxnId="{1094B771-11EB-4F3E-99EF-5950DEB6A7DF}">
      <dgm:prSet/>
      <dgm:spPr/>
      <dgm:t>
        <a:bodyPr/>
        <a:lstStyle/>
        <a:p>
          <a:endParaRPr lang="ru-RU"/>
        </a:p>
      </dgm:t>
    </dgm:pt>
    <dgm:pt modelId="{36A76AE6-F4B7-4575-A883-711798A4340C}">
      <dgm:prSet/>
      <dgm:spPr/>
      <dgm:t>
        <a:bodyPr/>
        <a:lstStyle/>
        <a:p>
          <a:pPr rtl="0"/>
          <a:r>
            <a:rPr lang="ru-RU" dirty="0" smtClean="0"/>
            <a:t>Упаковочный лист</a:t>
          </a:r>
          <a:endParaRPr lang="ru-RU" dirty="0"/>
        </a:p>
      </dgm:t>
    </dgm:pt>
    <dgm:pt modelId="{22CA5C03-7677-48E5-9851-66B9DC86A4C4}" type="parTrans" cxnId="{EA23E3D2-2859-46C6-896A-E339570AEB03}">
      <dgm:prSet/>
      <dgm:spPr/>
      <dgm:t>
        <a:bodyPr/>
        <a:lstStyle/>
        <a:p>
          <a:endParaRPr lang="ru-RU"/>
        </a:p>
      </dgm:t>
    </dgm:pt>
    <dgm:pt modelId="{78D17035-3AA0-4C61-A880-A8318D895314}" type="sibTrans" cxnId="{EA23E3D2-2859-46C6-896A-E339570AEB03}">
      <dgm:prSet/>
      <dgm:spPr/>
      <dgm:t>
        <a:bodyPr/>
        <a:lstStyle/>
        <a:p>
          <a:endParaRPr lang="ru-RU"/>
        </a:p>
      </dgm:t>
    </dgm:pt>
    <dgm:pt modelId="{F8DC0C06-00DF-4530-B052-62BB488DDD56}" type="pres">
      <dgm:prSet presAssocID="{86B0F63B-DBD7-464E-A94F-A7CB980E67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8C0F84-3EDA-4116-B5B4-A7A7EB26EEA1}" type="pres">
      <dgm:prSet presAssocID="{9026983D-74D7-48DD-85C4-076BA05BA0CF}" presName="parentText" presStyleLbl="node1" presStyleIdx="0" presStyleCnt="7" custLinFactNeighborY="-485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494AB-17A0-4F28-965E-1932AEFC862B}" type="pres">
      <dgm:prSet presAssocID="{4ACDDF51-44A6-4344-970F-E2EEA8AFFF84}" presName="spacer" presStyleCnt="0"/>
      <dgm:spPr/>
    </dgm:pt>
    <dgm:pt modelId="{67AD7221-13A4-49DB-AEFE-3CBCE290E66F}" type="pres">
      <dgm:prSet presAssocID="{0E1D5376-75D7-429F-9904-B3BDD0CDBC5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6F357-FB23-4B1B-841D-2F347EA59B42}" type="pres">
      <dgm:prSet presAssocID="{FE3B5529-E08D-45FB-80F9-3D6376A89B87}" presName="spacer" presStyleCnt="0"/>
      <dgm:spPr/>
    </dgm:pt>
    <dgm:pt modelId="{72E0A399-477C-408C-ABD4-4D99712A2F4A}" type="pres">
      <dgm:prSet presAssocID="{A720AFAD-8077-4CF4-B34E-4C1CDDD2D6B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0AEA2-5723-42BC-88C9-20079ACC70E8}" type="pres">
      <dgm:prSet presAssocID="{3E237294-F6EB-4D7F-AE80-7411896AFEE4}" presName="spacer" presStyleCnt="0"/>
      <dgm:spPr/>
    </dgm:pt>
    <dgm:pt modelId="{A1E095FA-211D-4CCC-BEE7-F09725275C69}" type="pres">
      <dgm:prSet presAssocID="{2FDDE0B2-6D1E-4C8A-AAAE-EF66C882532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D124A-4A04-45C0-90EB-A4431E62F2E6}" type="pres">
      <dgm:prSet presAssocID="{67FE505E-87FC-4E01-AD64-A4649933544E}" presName="spacer" presStyleCnt="0"/>
      <dgm:spPr/>
    </dgm:pt>
    <dgm:pt modelId="{8BEA6429-904F-4F50-9ED2-DB0652F715D8}" type="pres">
      <dgm:prSet presAssocID="{F076182E-4064-4E1E-AFBC-9F4EBF4BF01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03546-AC21-45B2-AB74-910FB4AD405D}" type="pres">
      <dgm:prSet presAssocID="{E7CC36D4-C686-439E-9958-B17064367AB5}" presName="spacer" presStyleCnt="0"/>
      <dgm:spPr/>
    </dgm:pt>
    <dgm:pt modelId="{BA9F6F2C-FC5B-40CE-9738-91D395496742}" type="pres">
      <dgm:prSet presAssocID="{66B9EBE0-54EB-4384-8ED0-03DFDC179E1F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3E261-C5E9-407F-97DF-8BE07221FAE2}" type="pres">
      <dgm:prSet presAssocID="{A45BF3A4-5367-41FB-A838-6363ECF62513}" presName="spacer" presStyleCnt="0"/>
      <dgm:spPr/>
    </dgm:pt>
    <dgm:pt modelId="{16B5DD9C-C225-470B-B300-453CF7754FFF}" type="pres">
      <dgm:prSet presAssocID="{36A76AE6-F4B7-4575-A883-711798A4340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23E3D2-2859-46C6-896A-E339570AEB03}" srcId="{86B0F63B-DBD7-464E-A94F-A7CB980E67D6}" destId="{36A76AE6-F4B7-4575-A883-711798A4340C}" srcOrd="6" destOrd="0" parTransId="{22CA5C03-7677-48E5-9851-66B9DC86A4C4}" sibTransId="{78D17035-3AA0-4C61-A880-A8318D895314}"/>
    <dgm:cxn modelId="{776D206F-4C1D-4DE9-8F2D-B656B9CC38EE}" type="presOf" srcId="{F076182E-4064-4E1E-AFBC-9F4EBF4BF01A}" destId="{8BEA6429-904F-4F50-9ED2-DB0652F715D8}" srcOrd="0" destOrd="0" presId="urn:microsoft.com/office/officeart/2005/8/layout/vList2"/>
    <dgm:cxn modelId="{ACF61E1D-8320-4BE4-B2B9-A19A954A8324}" type="presOf" srcId="{66B9EBE0-54EB-4384-8ED0-03DFDC179E1F}" destId="{BA9F6F2C-FC5B-40CE-9738-91D395496742}" srcOrd="0" destOrd="0" presId="urn:microsoft.com/office/officeart/2005/8/layout/vList2"/>
    <dgm:cxn modelId="{E3ECE6E0-D0E6-48CB-8170-EA302EE55E30}" srcId="{86B0F63B-DBD7-464E-A94F-A7CB980E67D6}" destId="{A720AFAD-8077-4CF4-B34E-4C1CDDD2D6BD}" srcOrd="2" destOrd="0" parTransId="{00162573-AB50-4805-9BF0-E2DEF618CA7C}" sibTransId="{3E237294-F6EB-4D7F-AE80-7411896AFEE4}"/>
    <dgm:cxn modelId="{FB8F0B5C-5AFE-4A5D-A535-0B069E1DE1E9}" type="presOf" srcId="{A720AFAD-8077-4CF4-B34E-4C1CDDD2D6BD}" destId="{72E0A399-477C-408C-ABD4-4D99712A2F4A}" srcOrd="0" destOrd="0" presId="urn:microsoft.com/office/officeart/2005/8/layout/vList2"/>
    <dgm:cxn modelId="{A9A4EE6B-5708-4B89-AF8F-1DD26DB26D62}" srcId="{86B0F63B-DBD7-464E-A94F-A7CB980E67D6}" destId="{F076182E-4064-4E1E-AFBC-9F4EBF4BF01A}" srcOrd="4" destOrd="0" parTransId="{18DAA101-553B-4C15-A10D-363A5DCE2E3B}" sibTransId="{E7CC36D4-C686-439E-9958-B17064367AB5}"/>
    <dgm:cxn modelId="{52BDC259-9629-474C-B092-930B1AEC4883}" type="presOf" srcId="{0E1D5376-75D7-429F-9904-B3BDD0CDBC5D}" destId="{67AD7221-13A4-49DB-AEFE-3CBCE290E66F}" srcOrd="0" destOrd="0" presId="urn:microsoft.com/office/officeart/2005/8/layout/vList2"/>
    <dgm:cxn modelId="{D0582F05-9C3C-46CA-AD70-8F5185CEFE39}" srcId="{86B0F63B-DBD7-464E-A94F-A7CB980E67D6}" destId="{0E1D5376-75D7-429F-9904-B3BDD0CDBC5D}" srcOrd="1" destOrd="0" parTransId="{FEB0FB09-A30F-47F5-8B32-BA88D4550E12}" sibTransId="{FE3B5529-E08D-45FB-80F9-3D6376A89B87}"/>
    <dgm:cxn modelId="{CAF64E50-5E37-4251-98A3-15326D18D0E2}" type="presOf" srcId="{86B0F63B-DBD7-464E-A94F-A7CB980E67D6}" destId="{F8DC0C06-00DF-4530-B052-62BB488DDD56}" srcOrd="0" destOrd="0" presId="urn:microsoft.com/office/officeart/2005/8/layout/vList2"/>
    <dgm:cxn modelId="{0300889B-B5D6-408C-AD42-CB2C1F0FFE2A}" srcId="{86B0F63B-DBD7-464E-A94F-A7CB980E67D6}" destId="{9026983D-74D7-48DD-85C4-076BA05BA0CF}" srcOrd="0" destOrd="0" parTransId="{D8952855-2FB8-4084-9329-01444B246EB4}" sibTransId="{4ACDDF51-44A6-4344-970F-E2EEA8AFFF84}"/>
    <dgm:cxn modelId="{46D37BFD-7C35-41EC-8CCB-F1410E87C3F3}" srcId="{86B0F63B-DBD7-464E-A94F-A7CB980E67D6}" destId="{2FDDE0B2-6D1E-4C8A-AAAE-EF66C882532C}" srcOrd="3" destOrd="0" parTransId="{9FC29AB5-EE86-4D87-B9B4-C5430361D099}" sibTransId="{67FE505E-87FC-4E01-AD64-A4649933544E}"/>
    <dgm:cxn modelId="{12FC4BE2-A3AB-4B63-83C8-B68C5CFEE9FB}" type="presOf" srcId="{9026983D-74D7-48DD-85C4-076BA05BA0CF}" destId="{438C0F84-3EDA-4116-B5B4-A7A7EB26EEA1}" srcOrd="0" destOrd="0" presId="urn:microsoft.com/office/officeart/2005/8/layout/vList2"/>
    <dgm:cxn modelId="{907567EF-074E-4591-A3B4-78BAA763A1C2}" type="presOf" srcId="{36A76AE6-F4B7-4575-A883-711798A4340C}" destId="{16B5DD9C-C225-470B-B300-453CF7754FFF}" srcOrd="0" destOrd="0" presId="urn:microsoft.com/office/officeart/2005/8/layout/vList2"/>
    <dgm:cxn modelId="{1094B771-11EB-4F3E-99EF-5950DEB6A7DF}" srcId="{86B0F63B-DBD7-464E-A94F-A7CB980E67D6}" destId="{66B9EBE0-54EB-4384-8ED0-03DFDC179E1F}" srcOrd="5" destOrd="0" parTransId="{508739D4-0833-410A-9062-2DA9F87F4855}" sibTransId="{A45BF3A4-5367-41FB-A838-6363ECF62513}"/>
    <dgm:cxn modelId="{34D8DC77-922A-4195-907B-531970E6B2AE}" type="presOf" srcId="{2FDDE0B2-6D1E-4C8A-AAAE-EF66C882532C}" destId="{A1E095FA-211D-4CCC-BEE7-F09725275C69}" srcOrd="0" destOrd="0" presId="urn:microsoft.com/office/officeart/2005/8/layout/vList2"/>
    <dgm:cxn modelId="{159AF75A-F6DA-4803-A4DB-18E744341D62}" type="presParOf" srcId="{F8DC0C06-00DF-4530-B052-62BB488DDD56}" destId="{438C0F84-3EDA-4116-B5B4-A7A7EB26EEA1}" srcOrd="0" destOrd="0" presId="urn:microsoft.com/office/officeart/2005/8/layout/vList2"/>
    <dgm:cxn modelId="{D1E6F683-2800-49F0-AD4D-C00702930C04}" type="presParOf" srcId="{F8DC0C06-00DF-4530-B052-62BB488DDD56}" destId="{136494AB-17A0-4F28-965E-1932AEFC862B}" srcOrd="1" destOrd="0" presId="urn:microsoft.com/office/officeart/2005/8/layout/vList2"/>
    <dgm:cxn modelId="{F673C068-B0B9-447C-AEB6-8F7968BD4F0C}" type="presParOf" srcId="{F8DC0C06-00DF-4530-B052-62BB488DDD56}" destId="{67AD7221-13A4-49DB-AEFE-3CBCE290E66F}" srcOrd="2" destOrd="0" presId="urn:microsoft.com/office/officeart/2005/8/layout/vList2"/>
    <dgm:cxn modelId="{BCC541C0-6976-4AD5-BAD5-07752278554C}" type="presParOf" srcId="{F8DC0C06-00DF-4530-B052-62BB488DDD56}" destId="{6146F357-FB23-4B1B-841D-2F347EA59B42}" srcOrd="3" destOrd="0" presId="urn:microsoft.com/office/officeart/2005/8/layout/vList2"/>
    <dgm:cxn modelId="{8653B7C0-AE17-45CB-A980-B8D4805D3A2D}" type="presParOf" srcId="{F8DC0C06-00DF-4530-B052-62BB488DDD56}" destId="{72E0A399-477C-408C-ABD4-4D99712A2F4A}" srcOrd="4" destOrd="0" presId="urn:microsoft.com/office/officeart/2005/8/layout/vList2"/>
    <dgm:cxn modelId="{43A677D7-F3EF-4A0D-B153-602E0175A782}" type="presParOf" srcId="{F8DC0C06-00DF-4530-B052-62BB488DDD56}" destId="{CDD0AEA2-5723-42BC-88C9-20079ACC70E8}" srcOrd="5" destOrd="0" presId="urn:microsoft.com/office/officeart/2005/8/layout/vList2"/>
    <dgm:cxn modelId="{95F42A94-AA29-49B3-9474-20314FA0FA6E}" type="presParOf" srcId="{F8DC0C06-00DF-4530-B052-62BB488DDD56}" destId="{A1E095FA-211D-4CCC-BEE7-F09725275C69}" srcOrd="6" destOrd="0" presId="urn:microsoft.com/office/officeart/2005/8/layout/vList2"/>
    <dgm:cxn modelId="{5828C4C3-8CCD-4970-B5E7-45B9C982A536}" type="presParOf" srcId="{F8DC0C06-00DF-4530-B052-62BB488DDD56}" destId="{EE6D124A-4A04-45C0-90EB-A4431E62F2E6}" srcOrd="7" destOrd="0" presId="urn:microsoft.com/office/officeart/2005/8/layout/vList2"/>
    <dgm:cxn modelId="{94BB335D-D164-41EE-A715-E13AFCE13C94}" type="presParOf" srcId="{F8DC0C06-00DF-4530-B052-62BB488DDD56}" destId="{8BEA6429-904F-4F50-9ED2-DB0652F715D8}" srcOrd="8" destOrd="0" presId="urn:microsoft.com/office/officeart/2005/8/layout/vList2"/>
    <dgm:cxn modelId="{52614FEF-AAE8-4907-9001-DA2B7483E01A}" type="presParOf" srcId="{F8DC0C06-00DF-4530-B052-62BB488DDD56}" destId="{AC703546-AC21-45B2-AB74-910FB4AD405D}" srcOrd="9" destOrd="0" presId="urn:microsoft.com/office/officeart/2005/8/layout/vList2"/>
    <dgm:cxn modelId="{3D77C2A8-DDFA-4CD4-BD67-EEFB8C7076A4}" type="presParOf" srcId="{F8DC0C06-00DF-4530-B052-62BB488DDD56}" destId="{BA9F6F2C-FC5B-40CE-9738-91D395496742}" srcOrd="10" destOrd="0" presId="urn:microsoft.com/office/officeart/2005/8/layout/vList2"/>
    <dgm:cxn modelId="{28391A5B-8139-4740-AE17-7FCBEBE13E10}" type="presParOf" srcId="{F8DC0C06-00DF-4530-B052-62BB488DDD56}" destId="{99B3E261-C5E9-407F-97DF-8BE07221FAE2}" srcOrd="11" destOrd="0" presId="urn:microsoft.com/office/officeart/2005/8/layout/vList2"/>
    <dgm:cxn modelId="{386FA129-EB1B-48CA-A57D-6CEC1A414A24}" type="presParOf" srcId="{F8DC0C06-00DF-4530-B052-62BB488DDD56}" destId="{16B5DD9C-C225-470B-B300-453CF7754FF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7FC1F-0C7A-4E9D-9469-B170BE5D26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F0DCFCD-A372-4028-8C28-2ACEBFA8652F}">
      <dgm:prSet/>
      <dgm:spPr/>
      <dgm:t>
        <a:bodyPr/>
        <a:lstStyle/>
        <a:p>
          <a:pPr rtl="0"/>
          <a:r>
            <a:rPr lang="ru-RU" smtClean="0"/>
            <a:t>Мобильное ПО для автоматизации работы склада</a:t>
          </a:r>
          <a:endParaRPr lang="ru-RU"/>
        </a:p>
      </dgm:t>
    </dgm:pt>
    <dgm:pt modelId="{7F79BD40-3977-4890-B8D8-6F3642BF47A4}" type="parTrans" cxnId="{5EA3A809-F4FC-494F-89CC-E0D261612078}">
      <dgm:prSet/>
      <dgm:spPr/>
      <dgm:t>
        <a:bodyPr/>
        <a:lstStyle/>
        <a:p>
          <a:endParaRPr lang="ru-RU"/>
        </a:p>
      </dgm:t>
    </dgm:pt>
    <dgm:pt modelId="{29538282-64FF-4F96-9DC8-8FEDC4A4EEFD}" type="sibTrans" cxnId="{5EA3A809-F4FC-494F-89CC-E0D261612078}">
      <dgm:prSet/>
      <dgm:spPr/>
      <dgm:t>
        <a:bodyPr/>
        <a:lstStyle/>
        <a:p>
          <a:endParaRPr lang="ru-RU"/>
        </a:p>
      </dgm:t>
    </dgm:pt>
    <dgm:pt modelId="{9FDD7728-6F2D-4BFE-B925-EAC95CB405F4}">
      <dgm:prSet/>
      <dgm:spPr/>
      <dgm:t>
        <a:bodyPr/>
        <a:lstStyle/>
        <a:p>
          <a:pPr rtl="0"/>
          <a:r>
            <a:rPr lang="ru-RU" smtClean="0"/>
            <a:t>Подходит для любого типа склада</a:t>
          </a:r>
          <a:endParaRPr lang="ru-RU"/>
        </a:p>
      </dgm:t>
    </dgm:pt>
    <dgm:pt modelId="{09655533-3821-484D-8994-13699F2B662F}" type="parTrans" cxnId="{19D50717-2FAB-4121-901B-DC5B85B5948D}">
      <dgm:prSet/>
      <dgm:spPr/>
      <dgm:t>
        <a:bodyPr/>
        <a:lstStyle/>
        <a:p>
          <a:endParaRPr lang="ru-RU"/>
        </a:p>
      </dgm:t>
    </dgm:pt>
    <dgm:pt modelId="{363FB471-47F2-4DDC-B805-57D123196043}" type="sibTrans" cxnId="{19D50717-2FAB-4121-901B-DC5B85B5948D}">
      <dgm:prSet/>
      <dgm:spPr/>
      <dgm:t>
        <a:bodyPr/>
        <a:lstStyle/>
        <a:p>
          <a:endParaRPr lang="ru-RU"/>
        </a:p>
      </dgm:t>
    </dgm:pt>
    <dgm:pt modelId="{C79D8392-CE26-4E26-868B-20663A84B1F0}">
      <dgm:prSet/>
      <dgm:spPr/>
      <dgm:t>
        <a:bodyPr/>
        <a:lstStyle/>
        <a:p>
          <a:pPr rtl="0"/>
          <a:r>
            <a:rPr lang="ru-RU" smtClean="0"/>
            <a:t>Одинаково работает на любых ТСД с </a:t>
          </a:r>
          <a:r>
            <a:rPr lang="en-US" smtClean="0"/>
            <a:t>Windows </a:t>
          </a:r>
          <a:r>
            <a:rPr lang="ru-RU" smtClean="0"/>
            <a:t>и </a:t>
          </a:r>
          <a:r>
            <a:rPr lang="en-US" smtClean="0"/>
            <a:t>Android</a:t>
          </a:r>
          <a:endParaRPr lang="ru-RU"/>
        </a:p>
      </dgm:t>
    </dgm:pt>
    <dgm:pt modelId="{0D40014C-2227-4208-BC0E-53BC54933AFE}" type="parTrans" cxnId="{AD0E2344-4041-47D4-A79D-4CD46C471939}">
      <dgm:prSet/>
      <dgm:spPr/>
      <dgm:t>
        <a:bodyPr/>
        <a:lstStyle/>
        <a:p>
          <a:endParaRPr lang="ru-RU"/>
        </a:p>
      </dgm:t>
    </dgm:pt>
    <dgm:pt modelId="{C1505221-4DA5-41CF-8435-5F5989E9EB49}" type="sibTrans" cxnId="{AD0E2344-4041-47D4-A79D-4CD46C471939}">
      <dgm:prSet/>
      <dgm:spPr/>
      <dgm:t>
        <a:bodyPr/>
        <a:lstStyle/>
        <a:p>
          <a:endParaRPr lang="ru-RU"/>
        </a:p>
      </dgm:t>
    </dgm:pt>
    <dgm:pt modelId="{2D856D13-8282-4A9E-A280-584771C41F37}">
      <dgm:prSet/>
      <dgm:spPr/>
      <dgm:t>
        <a:bodyPr/>
        <a:lstStyle/>
        <a:p>
          <a:pPr rtl="0"/>
          <a:r>
            <a:rPr lang="ru-RU" smtClean="0"/>
            <a:t>Все основные складские операции</a:t>
          </a:r>
          <a:endParaRPr lang="ru-RU"/>
        </a:p>
      </dgm:t>
    </dgm:pt>
    <dgm:pt modelId="{8ADAFFF5-5D21-417B-B7A3-F765EE54BE49}" type="parTrans" cxnId="{241BC773-22B4-4895-9F3E-E173DA923A3D}">
      <dgm:prSet/>
      <dgm:spPr/>
      <dgm:t>
        <a:bodyPr/>
        <a:lstStyle/>
        <a:p>
          <a:endParaRPr lang="ru-RU"/>
        </a:p>
      </dgm:t>
    </dgm:pt>
    <dgm:pt modelId="{F56DDCC4-F969-48EF-BCE2-9A88A00610B7}" type="sibTrans" cxnId="{241BC773-22B4-4895-9F3E-E173DA923A3D}">
      <dgm:prSet/>
      <dgm:spPr/>
      <dgm:t>
        <a:bodyPr/>
        <a:lstStyle/>
        <a:p>
          <a:endParaRPr lang="ru-RU"/>
        </a:p>
      </dgm:t>
    </dgm:pt>
    <dgm:pt modelId="{FD76365F-BDF2-47C7-BF6D-3B9263ECEA6B}">
      <dgm:prSet/>
      <dgm:spPr/>
      <dgm:t>
        <a:bodyPr/>
        <a:lstStyle/>
        <a:p>
          <a:pPr rtl="0"/>
          <a:r>
            <a:rPr lang="ru-RU" smtClean="0"/>
            <a:t>Решает задачи поштучного учета (ЕГАИС и т.д.)</a:t>
          </a:r>
          <a:endParaRPr lang="ru-RU"/>
        </a:p>
      </dgm:t>
    </dgm:pt>
    <dgm:pt modelId="{39E04C06-EC8A-47E3-9CFA-7F1ABAF67B5E}" type="parTrans" cxnId="{DF03B99A-7458-4404-906D-D9FD67B7D4E2}">
      <dgm:prSet/>
      <dgm:spPr/>
      <dgm:t>
        <a:bodyPr/>
        <a:lstStyle/>
        <a:p>
          <a:endParaRPr lang="ru-RU"/>
        </a:p>
      </dgm:t>
    </dgm:pt>
    <dgm:pt modelId="{F9DC654D-3C93-4DEF-82D8-756C9F829184}" type="sibTrans" cxnId="{DF03B99A-7458-4404-906D-D9FD67B7D4E2}">
      <dgm:prSet/>
      <dgm:spPr/>
      <dgm:t>
        <a:bodyPr/>
        <a:lstStyle/>
        <a:p>
          <a:endParaRPr lang="ru-RU"/>
        </a:p>
      </dgm:t>
    </dgm:pt>
    <dgm:pt modelId="{4409812D-DD3D-4B5E-98C7-1EC2A316757F}">
      <dgm:prSet/>
      <dgm:spPr/>
      <dgm:t>
        <a:bodyPr/>
        <a:lstStyle/>
        <a:p>
          <a:pPr rtl="0"/>
          <a:r>
            <a:rPr lang="ru-RU" smtClean="0"/>
            <a:t>Любой тип обмена </a:t>
          </a:r>
          <a:r>
            <a:rPr lang="en-US" smtClean="0"/>
            <a:t>WiFi/</a:t>
          </a:r>
          <a:r>
            <a:rPr lang="ru-RU" smtClean="0"/>
            <a:t>кабель/</a:t>
          </a:r>
          <a:r>
            <a:rPr lang="en-US" smtClean="0"/>
            <a:t>3G, </a:t>
          </a:r>
          <a:r>
            <a:rPr lang="ru-RU" smtClean="0"/>
            <a:t>онлайн/оффлайн</a:t>
          </a:r>
          <a:endParaRPr lang="ru-RU"/>
        </a:p>
      </dgm:t>
    </dgm:pt>
    <dgm:pt modelId="{FF89F8EA-9771-4C88-9C36-50CB6EFC8EB6}" type="parTrans" cxnId="{9C78D026-B983-41F1-811F-410796D5B9B2}">
      <dgm:prSet/>
      <dgm:spPr/>
      <dgm:t>
        <a:bodyPr/>
        <a:lstStyle/>
        <a:p>
          <a:endParaRPr lang="ru-RU"/>
        </a:p>
      </dgm:t>
    </dgm:pt>
    <dgm:pt modelId="{A1282D9D-E43A-43CB-AD6C-A2A425ABEC60}" type="sibTrans" cxnId="{9C78D026-B983-41F1-811F-410796D5B9B2}">
      <dgm:prSet/>
      <dgm:spPr/>
      <dgm:t>
        <a:bodyPr/>
        <a:lstStyle/>
        <a:p>
          <a:endParaRPr lang="ru-RU"/>
        </a:p>
      </dgm:t>
    </dgm:pt>
    <dgm:pt modelId="{B459EED8-BBFC-455D-BD04-9F44D00A1D8E}">
      <dgm:prSet/>
      <dgm:spPr/>
      <dgm:t>
        <a:bodyPr/>
        <a:lstStyle/>
        <a:p>
          <a:pPr rtl="0"/>
          <a:r>
            <a:rPr lang="ru-RU" smtClean="0"/>
            <a:t>Возможность доработок.</a:t>
          </a:r>
          <a:endParaRPr lang="ru-RU"/>
        </a:p>
      </dgm:t>
    </dgm:pt>
    <dgm:pt modelId="{17ADB0D0-51F0-44E6-A55C-646E15E62336}" type="parTrans" cxnId="{F7E7F58F-5354-4D55-A5A7-A3C5A751B788}">
      <dgm:prSet/>
      <dgm:spPr/>
      <dgm:t>
        <a:bodyPr/>
        <a:lstStyle/>
        <a:p>
          <a:endParaRPr lang="ru-RU"/>
        </a:p>
      </dgm:t>
    </dgm:pt>
    <dgm:pt modelId="{08BC6CDF-637F-45BB-9B67-D1443CBB22A7}" type="sibTrans" cxnId="{F7E7F58F-5354-4D55-A5A7-A3C5A751B788}">
      <dgm:prSet/>
      <dgm:spPr/>
      <dgm:t>
        <a:bodyPr/>
        <a:lstStyle/>
        <a:p>
          <a:endParaRPr lang="ru-RU"/>
        </a:p>
      </dgm:t>
    </dgm:pt>
    <dgm:pt modelId="{201065D0-5E2B-4A76-9615-1B2E7764B079}" type="pres">
      <dgm:prSet presAssocID="{8EB7FC1F-0C7A-4E9D-9469-B170BE5D26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967AC5-5A60-4488-9287-11876C6D37F5}" type="pres">
      <dgm:prSet presAssocID="{FF0DCFCD-A372-4028-8C28-2ACEBFA8652F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47D57-814A-43F2-BD51-84F3DB70387B}" type="pres">
      <dgm:prSet presAssocID="{29538282-64FF-4F96-9DC8-8FEDC4A4EEFD}" presName="spacer" presStyleCnt="0"/>
      <dgm:spPr/>
    </dgm:pt>
    <dgm:pt modelId="{C9EA78C3-00B7-49B1-8DC3-176D2C24DE44}" type="pres">
      <dgm:prSet presAssocID="{9FDD7728-6F2D-4BFE-B925-EAC95CB405F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A70D1-29F7-40AB-895A-56E82F3C4511}" type="pres">
      <dgm:prSet presAssocID="{363FB471-47F2-4DDC-B805-57D123196043}" presName="spacer" presStyleCnt="0"/>
      <dgm:spPr/>
    </dgm:pt>
    <dgm:pt modelId="{3823A5F4-8F94-437B-8DF3-DDE99D9116D1}" type="pres">
      <dgm:prSet presAssocID="{C79D8392-CE26-4E26-868B-20663A84B1F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E9271-1942-4122-A80E-52B10D3529B9}" type="pres">
      <dgm:prSet presAssocID="{C1505221-4DA5-41CF-8435-5F5989E9EB49}" presName="spacer" presStyleCnt="0"/>
      <dgm:spPr/>
    </dgm:pt>
    <dgm:pt modelId="{395559DB-0EA2-44E7-ADCC-C2B0CE693095}" type="pres">
      <dgm:prSet presAssocID="{2D856D13-8282-4A9E-A280-584771C41F3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413EA-D010-4AEC-AEAD-221A5801DE4F}" type="pres">
      <dgm:prSet presAssocID="{F56DDCC4-F969-48EF-BCE2-9A88A00610B7}" presName="spacer" presStyleCnt="0"/>
      <dgm:spPr/>
    </dgm:pt>
    <dgm:pt modelId="{FD63C67C-E935-4AFB-829B-1D31A1ED9EBF}" type="pres">
      <dgm:prSet presAssocID="{FD76365F-BDF2-47C7-BF6D-3B9263ECEA6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7402E-90D9-4177-B3D1-D37E0F2B93A9}" type="pres">
      <dgm:prSet presAssocID="{F9DC654D-3C93-4DEF-82D8-756C9F829184}" presName="spacer" presStyleCnt="0"/>
      <dgm:spPr/>
    </dgm:pt>
    <dgm:pt modelId="{6AB428F5-6EDB-4FB7-9C0C-E67843F2896D}" type="pres">
      <dgm:prSet presAssocID="{4409812D-DD3D-4B5E-98C7-1EC2A316757F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AB6C0-0B5E-4FDE-93AD-8F56288CF248}" type="pres">
      <dgm:prSet presAssocID="{A1282D9D-E43A-43CB-AD6C-A2A425ABEC60}" presName="spacer" presStyleCnt="0"/>
      <dgm:spPr/>
    </dgm:pt>
    <dgm:pt modelId="{D82DC488-3CD0-4814-B945-EB397EFA702E}" type="pres">
      <dgm:prSet presAssocID="{B459EED8-BBFC-455D-BD04-9F44D00A1D8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E0215C-6F9E-476E-AEC4-559C42F16C63}" type="presOf" srcId="{8EB7FC1F-0C7A-4E9D-9469-B170BE5D2620}" destId="{201065D0-5E2B-4A76-9615-1B2E7764B079}" srcOrd="0" destOrd="0" presId="urn:microsoft.com/office/officeart/2005/8/layout/vList2"/>
    <dgm:cxn modelId="{D7EF4933-1E01-4DD0-8DC9-FA8C74B65E59}" type="presOf" srcId="{C79D8392-CE26-4E26-868B-20663A84B1F0}" destId="{3823A5F4-8F94-437B-8DF3-DDE99D9116D1}" srcOrd="0" destOrd="0" presId="urn:microsoft.com/office/officeart/2005/8/layout/vList2"/>
    <dgm:cxn modelId="{D31C3F71-964A-4C92-BDF9-BA1A0BC18251}" type="presOf" srcId="{FF0DCFCD-A372-4028-8C28-2ACEBFA8652F}" destId="{28967AC5-5A60-4488-9287-11876C6D37F5}" srcOrd="0" destOrd="0" presId="urn:microsoft.com/office/officeart/2005/8/layout/vList2"/>
    <dgm:cxn modelId="{AD0E2344-4041-47D4-A79D-4CD46C471939}" srcId="{8EB7FC1F-0C7A-4E9D-9469-B170BE5D2620}" destId="{C79D8392-CE26-4E26-868B-20663A84B1F0}" srcOrd="2" destOrd="0" parTransId="{0D40014C-2227-4208-BC0E-53BC54933AFE}" sibTransId="{C1505221-4DA5-41CF-8435-5F5989E9EB49}"/>
    <dgm:cxn modelId="{5EA3A809-F4FC-494F-89CC-E0D261612078}" srcId="{8EB7FC1F-0C7A-4E9D-9469-B170BE5D2620}" destId="{FF0DCFCD-A372-4028-8C28-2ACEBFA8652F}" srcOrd="0" destOrd="0" parTransId="{7F79BD40-3977-4890-B8D8-6F3642BF47A4}" sibTransId="{29538282-64FF-4F96-9DC8-8FEDC4A4EEFD}"/>
    <dgm:cxn modelId="{241BC773-22B4-4895-9F3E-E173DA923A3D}" srcId="{8EB7FC1F-0C7A-4E9D-9469-B170BE5D2620}" destId="{2D856D13-8282-4A9E-A280-584771C41F37}" srcOrd="3" destOrd="0" parTransId="{8ADAFFF5-5D21-417B-B7A3-F765EE54BE49}" sibTransId="{F56DDCC4-F969-48EF-BCE2-9A88A00610B7}"/>
    <dgm:cxn modelId="{B57C0D83-300E-4D1D-9465-6BF091BEB2AC}" type="presOf" srcId="{4409812D-DD3D-4B5E-98C7-1EC2A316757F}" destId="{6AB428F5-6EDB-4FB7-9C0C-E67843F2896D}" srcOrd="0" destOrd="0" presId="urn:microsoft.com/office/officeart/2005/8/layout/vList2"/>
    <dgm:cxn modelId="{0355E84C-7807-48DB-A5D8-95E87E996BA8}" type="presOf" srcId="{B459EED8-BBFC-455D-BD04-9F44D00A1D8E}" destId="{D82DC488-3CD0-4814-B945-EB397EFA702E}" srcOrd="0" destOrd="0" presId="urn:microsoft.com/office/officeart/2005/8/layout/vList2"/>
    <dgm:cxn modelId="{9C78D026-B983-41F1-811F-410796D5B9B2}" srcId="{8EB7FC1F-0C7A-4E9D-9469-B170BE5D2620}" destId="{4409812D-DD3D-4B5E-98C7-1EC2A316757F}" srcOrd="5" destOrd="0" parTransId="{FF89F8EA-9771-4C88-9C36-50CB6EFC8EB6}" sibTransId="{A1282D9D-E43A-43CB-AD6C-A2A425ABEC60}"/>
    <dgm:cxn modelId="{19D50717-2FAB-4121-901B-DC5B85B5948D}" srcId="{8EB7FC1F-0C7A-4E9D-9469-B170BE5D2620}" destId="{9FDD7728-6F2D-4BFE-B925-EAC95CB405F4}" srcOrd="1" destOrd="0" parTransId="{09655533-3821-484D-8994-13699F2B662F}" sibTransId="{363FB471-47F2-4DDC-B805-57D123196043}"/>
    <dgm:cxn modelId="{D0D7EEB6-243F-431C-96E1-D2C4B659A96D}" type="presOf" srcId="{2D856D13-8282-4A9E-A280-584771C41F37}" destId="{395559DB-0EA2-44E7-ADCC-C2B0CE693095}" srcOrd="0" destOrd="0" presId="urn:microsoft.com/office/officeart/2005/8/layout/vList2"/>
    <dgm:cxn modelId="{F7E7F58F-5354-4D55-A5A7-A3C5A751B788}" srcId="{8EB7FC1F-0C7A-4E9D-9469-B170BE5D2620}" destId="{B459EED8-BBFC-455D-BD04-9F44D00A1D8E}" srcOrd="6" destOrd="0" parTransId="{17ADB0D0-51F0-44E6-A55C-646E15E62336}" sibTransId="{08BC6CDF-637F-45BB-9B67-D1443CBB22A7}"/>
    <dgm:cxn modelId="{DE410E67-0BAD-44E7-948B-DF9234342280}" type="presOf" srcId="{FD76365F-BDF2-47C7-BF6D-3B9263ECEA6B}" destId="{FD63C67C-E935-4AFB-829B-1D31A1ED9EBF}" srcOrd="0" destOrd="0" presId="urn:microsoft.com/office/officeart/2005/8/layout/vList2"/>
    <dgm:cxn modelId="{F8CB9AAC-A68A-4C41-90C2-30879219C883}" type="presOf" srcId="{9FDD7728-6F2D-4BFE-B925-EAC95CB405F4}" destId="{C9EA78C3-00B7-49B1-8DC3-176D2C24DE44}" srcOrd="0" destOrd="0" presId="urn:microsoft.com/office/officeart/2005/8/layout/vList2"/>
    <dgm:cxn modelId="{DF03B99A-7458-4404-906D-D9FD67B7D4E2}" srcId="{8EB7FC1F-0C7A-4E9D-9469-B170BE5D2620}" destId="{FD76365F-BDF2-47C7-BF6D-3B9263ECEA6B}" srcOrd="4" destOrd="0" parTransId="{39E04C06-EC8A-47E3-9CFA-7F1ABAF67B5E}" sibTransId="{F9DC654D-3C93-4DEF-82D8-756C9F829184}"/>
    <dgm:cxn modelId="{930A3C5E-66C3-42EC-BAFA-37F62C3EA944}" type="presParOf" srcId="{201065D0-5E2B-4A76-9615-1B2E7764B079}" destId="{28967AC5-5A60-4488-9287-11876C6D37F5}" srcOrd="0" destOrd="0" presId="urn:microsoft.com/office/officeart/2005/8/layout/vList2"/>
    <dgm:cxn modelId="{4535C3D7-3F96-4BA4-8A2D-27C152BC5009}" type="presParOf" srcId="{201065D0-5E2B-4A76-9615-1B2E7764B079}" destId="{CDF47D57-814A-43F2-BD51-84F3DB70387B}" srcOrd="1" destOrd="0" presId="urn:microsoft.com/office/officeart/2005/8/layout/vList2"/>
    <dgm:cxn modelId="{6DD98D49-F79A-4A72-8DB3-43D95EEAE6BA}" type="presParOf" srcId="{201065D0-5E2B-4A76-9615-1B2E7764B079}" destId="{C9EA78C3-00B7-49B1-8DC3-176D2C24DE44}" srcOrd="2" destOrd="0" presId="urn:microsoft.com/office/officeart/2005/8/layout/vList2"/>
    <dgm:cxn modelId="{243D274B-916C-4D5D-A71D-4BE18EABF513}" type="presParOf" srcId="{201065D0-5E2B-4A76-9615-1B2E7764B079}" destId="{71CA70D1-29F7-40AB-895A-56E82F3C4511}" srcOrd="3" destOrd="0" presId="urn:microsoft.com/office/officeart/2005/8/layout/vList2"/>
    <dgm:cxn modelId="{6C3FC675-E82E-4BB2-828F-ED59CAC777B5}" type="presParOf" srcId="{201065D0-5E2B-4A76-9615-1B2E7764B079}" destId="{3823A5F4-8F94-437B-8DF3-DDE99D9116D1}" srcOrd="4" destOrd="0" presId="urn:microsoft.com/office/officeart/2005/8/layout/vList2"/>
    <dgm:cxn modelId="{40BC85EB-50E1-4FC7-8AD5-8B69E5DE4192}" type="presParOf" srcId="{201065D0-5E2B-4A76-9615-1B2E7764B079}" destId="{A88E9271-1942-4122-A80E-52B10D3529B9}" srcOrd="5" destOrd="0" presId="urn:microsoft.com/office/officeart/2005/8/layout/vList2"/>
    <dgm:cxn modelId="{1A80BBE5-BC88-46BA-8A4D-916CD0276D61}" type="presParOf" srcId="{201065D0-5E2B-4A76-9615-1B2E7764B079}" destId="{395559DB-0EA2-44E7-ADCC-C2B0CE693095}" srcOrd="6" destOrd="0" presId="urn:microsoft.com/office/officeart/2005/8/layout/vList2"/>
    <dgm:cxn modelId="{CD12AC31-3653-44F6-97EC-2B6418818A99}" type="presParOf" srcId="{201065D0-5E2B-4A76-9615-1B2E7764B079}" destId="{498413EA-D010-4AEC-AEAD-221A5801DE4F}" srcOrd="7" destOrd="0" presId="urn:microsoft.com/office/officeart/2005/8/layout/vList2"/>
    <dgm:cxn modelId="{4D73F8AA-6454-4D62-8DE1-B63DA3A80549}" type="presParOf" srcId="{201065D0-5E2B-4A76-9615-1B2E7764B079}" destId="{FD63C67C-E935-4AFB-829B-1D31A1ED9EBF}" srcOrd="8" destOrd="0" presId="urn:microsoft.com/office/officeart/2005/8/layout/vList2"/>
    <dgm:cxn modelId="{FCE34B0F-F4F9-437B-B6E4-D7C6694B2966}" type="presParOf" srcId="{201065D0-5E2B-4A76-9615-1B2E7764B079}" destId="{CD17402E-90D9-4177-B3D1-D37E0F2B93A9}" srcOrd="9" destOrd="0" presId="urn:microsoft.com/office/officeart/2005/8/layout/vList2"/>
    <dgm:cxn modelId="{44AD5457-813B-4A32-A38E-3770BA837015}" type="presParOf" srcId="{201065D0-5E2B-4A76-9615-1B2E7764B079}" destId="{6AB428F5-6EDB-4FB7-9C0C-E67843F2896D}" srcOrd="10" destOrd="0" presId="urn:microsoft.com/office/officeart/2005/8/layout/vList2"/>
    <dgm:cxn modelId="{A19DB90D-C6F0-479C-89CD-12B70B25492D}" type="presParOf" srcId="{201065D0-5E2B-4A76-9615-1B2E7764B079}" destId="{E05AB6C0-0B5E-4FDE-93AD-8F56288CF248}" srcOrd="11" destOrd="0" presId="urn:microsoft.com/office/officeart/2005/8/layout/vList2"/>
    <dgm:cxn modelId="{6E033922-2E75-4277-87F0-F90A568E5C29}" type="presParOf" srcId="{201065D0-5E2B-4A76-9615-1B2E7764B079}" destId="{D82DC488-3CD0-4814-B945-EB397EFA702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C0F84-3EDA-4116-B5B4-A7A7EB26EEA1}">
      <dsp:nvSpPr>
        <dsp:cNvPr id="0" name=""/>
        <dsp:cNvSpPr/>
      </dsp:nvSpPr>
      <dsp:spPr>
        <a:xfrm>
          <a:off x="0" y="382415"/>
          <a:ext cx="7637418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Приемка товара на склад</a:t>
          </a:r>
          <a:endParaRPr lang="ru-RU" sz="2000" kern="1200"/>
        </a:p>
      </dsp:txBody>
      <dsp:txXfrm>
        <a:off x="23417" y="405832"/>
        <a:ext cx="7590584" cy="432866"/>
      </dsp:txXfrm>
    </dsp:sp>
    <dsp:sp modelId="{67AD7221-13A4-49DB-AEFE-3CBCE290E66F}">
      <dsp:nvSpPr>
        <dsp:cNvPr id="0" name=""/>
        <dsp:cNvSpPr/>
      </dsp:nvSpPr>
      <dsp:spPr>
        <a:xfrm>
          <a:off x="0" y="947707"/>
          <a:ext cx="7637418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Отгрузка товара со склада</a:t>
          </a:r>
          <a:endParaRPr lang="ru-RU" sz="2000" kern="1200"/>
        </a:p>
      </dsp:txBody>
      <dsp:txXfrm>
        <a:off x="23417" y="971124"/>
        <a:ext cx="7590584" cy="432866"/>
      </dsp:txXfrm>
    </dsp:sp>
    <dsp:sp modelId="{72E0A399-477C-408C-ABD4-4D99712A2F4A}">
      <dsp:nvSpPr>
        <dsp:cNvPr id="0" name=""/>
        <dsp:cNvSpPr/>
      </dsp:nvSpPr>
      <dsp:spPr>
        <a:xfrm>
          <a:off x="0" y="1485007"/>
          <a:ext cx="7637418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Перемещение товара (как между ячейками, так и между складами)</a:t>
          </a:r>
          <a:endParaRPr lang="ru-RU" sz="2000" kern="1200"/>
        </a:p>
      </dsp:txBody>
      <dsp:txXfrm>
        <a:off x="23417" y="1508424"/>
        <a:ext cx="7590584" cy="432866"/>
      </dsp:txXfrm>
    </dsp:sp>
    <dsp:sp modelId="{A1E095FA-211D-4CCC-BEE7-F09725275C69}">
      <dsp:nvSpPr>
        <dsp:cNvPr id="0" name=""/>
        <dsp:cNvSpPr/>
      </dsp:nvSpPr>
      <dsp:spPr>
        <a:xfrm>
          <a:off x="0" y="2022307"/>
          <a:ext cx="7637418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Проведение инвентаризации</a:t>
          </a:r>
          <a:endParaRPr lang="ru-RU" sz="2000" kern="1200"/>
        </a:p>
      </dsp:txBody>
      <dsp:txXfrm>
        <a:off x="23417" y="2045724"/>
        <a:ext cx="7590584" cy="432866"/>
      </dsp:txXfrm>
    </dsp:sp>
    <dsp:sp modelId="{8BEA6429-904F-4F50-9ED2-DB0652F715D8}">
      <dsp:nvSpPr>
        <dsp:cNvPr id="0" name=""/>
        <dsp:cNvSpPr/>
      </dsp:nvSpPr>
      <dsp:spPr>
        <a:xfrm>
          <a:off x="0" y="2559607"/>
          <a:ext cx="7637418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Просмотр содержимого в ячейках </a:t>
          </a:r>
          <a:endParaRPr lang="ru-RU" sz="2000" kern="1200"/>
        </a:p>
      </dsp:txBody>
      <dsp:txXfrm>
        <a:off x="23417" y="2583024"/>
        <a:ext cx="7590584" cy="432866"/>
      </dsp:txXfrm>
    </dsp:sp>
    <dsp:sp modelId="{BA9F6F2C-FC5B-40CE-9738-91D395496742}">
      <dsp:nvSpPr>
        <dsp:cNvPr id="0" name=""/>
        <dsp:cNvSpPr/>
      </dsp:nvSpPr>
      <dsp:spPr>
        <a:xfrm>
          <a:off x="0" y="3096907"/>
          <a:ext cx="7637418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Просмотр справочников остатков и цен по товарам</a:t>
          </a:r>
          <a:endParaRPr lang="ru-RU" sz="2000" kern="1200" dirty="0"/>
        </a:p>
      </dsp:txBody>
      <dsp:txXfrm>
        <a:off x="23417" y="3120324"/>
        <a:ext cx="7590584" cy="432866"/>
      </dsp:txXfrm>
    </dsp:sp>
    <dsp:sp modelId="{16B5DD9C-C225-470B-B300-453CF7754FFF}">
      <dsp:nvSpPr>
        <dsp:cNvPr id="0" name=""/>
        <dsp:cNvSpPr/>
      </dsp:nvSpPr>
      <dsp:spPr>
        <a:xfrm>
          <a:off x="0" y="3634207"/>
          <a:ext cx="7637418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Упаковочный лист</a:t>
          </a:r>
          <a:endParaRPr lang="ru-RU" sz="2000" kern="1200" dirty="0"/>
        </a:p>
      </dsp:txBody>
      <dsp:txXfrm>
        <a:off x="23417" y="3657624"/>
        <a:ext cx="7590584" cy="432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67AC5-5A60-4488-9287-11876C6D37F5}">
      <dsp:nvSpPr>
        <dsp:cNvPr id="0" name=""/>
        <dsp:cNvSpPr/>
      </dsp:nvSpPr>
      <dsp:spPr>
        <a:xfrm>
          <a:off x="0" y="39039"/>
          <a:ext cx="11031613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Мобильное ПО для автоматизации работы склада</a:t>
          </a:r>
          <a:endParaRPr lang="ru-RU" sz="2800" kern="1200"/>
        </a:p>
      </dsp:txBody>
      <dsp:txXfrm>
        <a:off x="32784" y="71823"/>
        <a:ext cx="10966045" cy="606012"/>
      </dsp:txXfrm>
    </dsp:sp>
    <dsp:sp modelId="{C9EA78C3-00B7-49B1-8DC3-176D2C24DE44}">
      <dsp:nvSpPr>
        <dsp:cNvPr id="0" name=""/>
        <dsp:cNvSpPr/>
      </dsp:nvSpPr>
      <dsp:spPr>
        <a:xfrm>
          <a:off x="0" y="791259"/>
          <a:ext cx="11031613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Подходит для любого типа склада</a:t>
          </a:r>
          <a:endParaRPr lang="ru-RU" sz="2800" kern="1200"/>
        </a:p>
      </dsp:txBody>
      <dsp:txXfrm>
        <a:off x="32784" y="824043"/>
        <a:ext cx="10966045" cy="606012"/>
      </dsp:txXfrm>
    </dsp:sp>
    <dsp:sp modelId="{3823A5F4-8F94-437B-8DF3-DDE99D9116D1}">
      <dsp:nvSpPr>
        <dsp:cNvPr id="0" name=""/>
        <dsp:cNvSpPr/>
      </dsp:nvSpPr>
      <dsp:spPr>
        <a:xfrm>
          <a:off x="0" y="1543479"/>
          <a:ext cx="11031613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Одинаково работает на любых ТСД с </a:t>
          </a:r>
          <a:r>
            <a:rPr lang="en-US" sz="2800" kern="1200" smtClean="0"/>
            <a:t>Windows </a:t>
          </a:r>
          <a:r>
            <a:rPr lang="ru-RU" sz="2800" kern="1200" smtClean="0"/>
            <a:t>и </a:t>
          </a:r>
          <a:r>
            <a:rPr lang="en-US" sz="2800" kern="1200" smtClean="0"/>
            <a:t>Android</a:t>
          </a:r>
          <a:endParaRPr lang="ru-RU" sz="2800" kern="1200"/>
        </a:p>
      </dsp:txBody>
      <dsp:txXfrm>
        <a:off x="32784" y="1576263"/>
        <a:ext cx="10966045" cy="606012"/>
      </dsp:txXfrm>
    </dsp:sp>
    <dsp:sp modelId="{395559DB-0EA2-44E7-ADCC-C2B0CE693095}">
      <dsp:nvSpPr>
        <dsp:cNvPr id="0" name=""/>
        <dsp:cNvSpPr/>
      </dsp:nvSpPr>
      <dsp:spPr>
        <a:xfrm>
          <a:off x="0" y="2295699"/>
          <a:ext cx="11031613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Все основные складские операции</a:t>
          </a:r>
          <a:endParaRPr lang="ru-RU" sz="2800" kern="1200"/>
        </a:p>
      </dsp:txBody>
      <dsp:txXfrm>
        <a:off x="32784" y="2328483"/>
        <a:ext cx="10966045" cy="606012"/>
      </dsp:txXfrm>
    </dsp:sp>
    <dsp:sp modelId="{FD63C67C-E935-4AFB-829B-1D31A1ED9EBF}">
      <dsp:nvSpPr>
        <dsp:cNvPr id="0" name=""/>
        <dsp:cNvSpPr/>
      </dsp:nvSpPr>
      <dsp:spPr>
        <a:xfrm>
          <a:off x="0" y="3047919"/>
          <a:ext cx="11031613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Решает задачи поштучного учета (ЕГАИС и т.д.)</a:t>
          </a:r>
          <a:endParaRPr lang="ru-RU" sz="2800" kern="1200"/>
        </a:p>
      </dsp:txBody>
      <dsp:txXfrm>
        <a:off x="32784" y="3080703"/>
        <a:ext cx="10966045" cy="606012"/>
      </dsp:txXfrm>
    </dsp:sp>
    <dsp:sp modelId="{6AB428F5-6EDB-4FB7-9C0C-E67843F2896D}">
      <dsp:nvSpPr>
        <dsp:cNvPr id="0" name=""/>
        <dsp:cNvSpPr/>
      </dsp:nvSpPr>
      <dsp:spPr>
        <a:xfrm>
          <a:off x="0" y="3800139"/>
          <a:ext cx="11031613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Любой тип обмена </a:t>
          </a:r>
          <a:r>
            <a:rPr lang="en-US" sz="2800" kern="1200" smtClean="0"/>
            <a:t>WiFi/</a:t>
          </a:r>
          <a:r>
            <a:rPr lang="ru-RU" sz="2800" kern="1200" smtClean="0"/>
            <a:t>кабель/</a:t>
          </a:r>
          <a:r>
            <a:rPr lang="en-US" sz="2800" kern="1200" smtClean="0"/>
            <a:t>3G, </a:t>
          </a:r>
          <a:r>
            <a:rPr lang="ru-RU" sz="2800" kern="1200" smtClean="0"/>
            <a:t>онлайн/оффлайн</a:t>
          </a:r>
          <a:endParaRPr lang="ru-RU" sz="2800" kern="1200"/>
        </a:p>
      </dsp:txBody>
      <dsp:txXfrm>
        <a:off x="32784" y="3832923"/>
        <a:ext cx="10966045" cy="606012"/>
      </dsp:txXfrm>
    </dsp:sp>
    <dsp:sp modelId="{D82DC488-3CD0-4814-B945-EB397EFA702E}">
      <dsp:nvSpPr>
        <dsp:cNvPr id="0" name=""/>
        <dsp:cNvSpPr/>
      </dsp:nvSpPr>
      <dsp:spPr>
        <a:xfrm>
          <a:off x="0" y="4552359"/>
          <a:ext cx="11031613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Возможность доработок.</a:t>
          </a:r>
          <a:endParaRPr lang="ru-RU" sz="2800" kern="1200"/>
        </a:p>
      </dsp:txBody>
      <dsp:txXfrm>
        <a:off x="32784" y="4585143"/>
        <a:ext cx="10966045" cy="60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48D03-B668-490D-B712-2F86D8A4273E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0EB8A-A449-4F8A-A206-CDAD73980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3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86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611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06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696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34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20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20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2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98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1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13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70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7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68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3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38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58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9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302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52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42" y="1751285"/>
            <a:ext cx="11232455" cy="24136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6600" dirty="0" smtClean="0">
                <a:solidFill>
                  <a:schemeClr val="bg1"/>
                </a:solidFill>
                <a:latin typeface="a_Futurica" panose="020B0402020204020303" pitchFamily="34" charset="-52"/>
                <a:ea typeface="Roboto" pitchFamily="2" charset="0"/>
              </a:rPr>
              <a:t>Mobile SMARTS</a:t>
            </a:r>
            <a:r>
              <a:rPr lang="ru-RU" sz="6600" dirty="0" smtClean="0">
                <a:solidFill>
                  <a:schemeClr val="bg1"/>
                </a:solidFill>
                <a:latin typeface="a_Futurica" panose="020B0402020204020303" pitchFamily="34" charset="-52"/>
                <a:ea typeface="Roboto" pitchFamily="2" charset="0"/>
              </a:rPr>
              <a:t>: Склад 15</a:t>
            </a:r>
            <a:endParaRPr lang="ru-RU" sz="6600" dirty="0">
              <a:solidFill>
                <a:schemeClr val="bg1"/>
              </a:solidFill>
              <a:latin typeface="a_Futurica" panose="020B0402020204020303" pitchFamily="34" charset="-52"/>
              <a:ea typeface="Robo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86943-DD3E-4BE7-8428-B8DBB507433D}"/>
              </a:ext>
            </a:extLst>
          </p:cNvPr>
          <p:cNvSpPr txBox="1"/>
          <p:nvPr/>
        </p:nvSpPr>
        <p:spPr>
          <a:xfrm>
            <a:off x="1053842" y="3537359"/>
            <a:ext cx="905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_Futurica" panose="020B0402020204020303" pitchFamily="34" charset="-52"/>
              </a:rPr>
              <a:t>Программное обеспечение для автоматизации складского учета </a:t>
            </a:r>
            <a:endParaRPr lang="ru-RU" sz="2400" dirty="0">
              <a:solidFill>
                <a:schemeClr val="bg1"/>
              </a:solidFill>
              <a:latin typeface="a_Futurica" panose="020B0402020204020303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7" y="60734"/>
            <a:ext cx="3073016" cy="8761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5951026"/>
            <a:ext cx="4419827" cy="7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9623" y="1587840"/>
            <a:ext cx="10772775" cy="16581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МИНИМУМ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624" y="2991583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 smtClean="0"/>
              <a:t>Самые дешевые лицензии</a:t>
            </a:r>
          </a:p>
          <a:p>
            <a:r>
              <a:rPr lang="ru-RU" dirty="0" smtClean="0"/>
              <a:t>Аналог </a:t>
            </a:r>
            <a:r>
              <a:rPr lang="en-US" dirty="0" smtClean="0"/>
              <a:t>DOS</a:t>
            </a:r>
            <a:r>
              <a:rPr lang="ru-RU" dirty="0" smtClean="0"/>
              <a:t>-</a:t>
            </a:r>
            <a:r>
              <a:rPr lang="ru-RU" dirty="0" err="1" smtClean="0"/>
              <a:t>овских</a:t>
            </a:r>
            <a:r>
              <a:rPr lang="ru-RU" dirty="0" smtClean="0"/>
              <a:t> прошивок</a:t>
            </a:r>
          </a:p>
          <a:p>
            <a:r>
              <a:rPr lang="ru-RU" dirty="0"/>
              <a:t>Батч или </a:t>
            </a:r>
            <a:r>
              <a:rPr lang="en-US" dirty="0"/>
              <a:t>Wi-Fi </a:t>
            </a:r>
            <a:r>
              <a:rPr lang="ru-RU" dirty="0"/>
              <a:t>на выбор</a:t>
            </a:r>
            <a:endParaRPr lang="ru-RU" dirty="0" smtClean="0"/>
          </a:p>
          <a:p>
            <a:r>
              <a:rPr lang="ru-RU" dirty="0" smtClean="0"/>
              <a:t>Только сбор штрихкодов и инвентаризация</a:t>
            </a:r>
          </a:p>
          <a:p>
            <a:r>
              <a:rPr lang="ru-RU" dirty="0" smtClean="0"/>
              <a:t>Изменять существующие операции нельзя</a:t>
            </a:r>
          </a:p>
          <a:p>
            <a:r>
              <a:rPr lang="ru-RU" dirty="0"/>
              <a:t>Новые операции добавлять нельзя</a:t>
            </a:r>
          </a:p>
          <a:p>
            <a:r>
              <a:rPr lang="ru-RU" dirty="0" smtClean="0"/>
              <a:t>Нет возможности сверяться по накладной</a:t>
            </a:r>
            <a:endParaRPr lang="ru-RU" dirty="0"/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809624" y="6519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" panose="020B0402020204020303" pitchFamily="34" charset="-52"/>
                <a:ea typeface="Roboto" pitchFamily="2" charset="0"/>
              </a:rPr>
              <a:t>Уровни лицензий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a_Futurica" panose="020B0402020204020303" pitchFamily="34" charset="-52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6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9623" y="1605521"/>
            <a:ext cx="10772775" cy="16581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БАЗОВЫЙ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491" y="3121571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_Futurica" panose="020B0402020204020303" pitchFamily="34" charset="-52"/>
              </a:rPr>
              <a:t>Батч или </a:t>
            </a:r>
            <a:r>
              <a:rPr lang="en-US" dirty="0" smtClean="0">
                <a:latin typeface="a_Futurica" panose="020B0402020204020303" pitchFamily="34" charset="-52"/>
              </a:rPr>
              <a:t>Wi-Fi </a:t>
            </a:r>
            <a:r>
              <a:rPr lang="ru-RU" dirty="0" smtClean="0">
                <a:latin typeface="a_Futurica" panose="020B0402020204020303" pitchFamily="34" charset="-52"/>
              </a:rPr>
              <a:t>на выбор</a:t>
            </a:r>
          </a:p>
          <a:p>
            <a:r>
              <a:rPr lang="ru-RU" b="1" dirty="0" smtClean="0">
                <a:latin typeface="a_Futurica" panose="020B0402020204020303" pitchFamily="34" charset="-52"/>
              </a:rPr>
              <a:t>Все складские операции </a:t>
            </a:r>
          </a:p>
          <a:p>
            <a:r>
              <a:rPr lang="ru-RU" b="1" dirty="0" smtClean="0">
                <a:latin typeface="a_Futurica" panose="020B0402020204020303" pitchFamily="34" charset="-52"/>
              </a:rPr>
              <a:t>Работа </a:t>
            </a:r>
            <a:r>
              <a:rPr lang="ru-RU" b="1" dirty="0">
                <a:latin typeface="a_Futurica" panose="020B0402020204020303" pitchFamily="34" charset="-52"/>
              </a:rPr>
              <a:t>с </a:t>
            </a:r>
            <a:r>
              <a:rPr lang="ru-RU" b="1" dirty="0" smtClean="0">
                <a:latin typeface="a_Futurica" panose="020B0402020204020303" pitchFamily="34" charset="-52"/>
              </a:rPr>
              <a:t>коробами и паллетами</a:t>
            </a:r>
          </a:p>
          <a:p>
            <a:r>
              <a:rPr lang="ru-RU" b="1" dirty="0" smtClean="0">
                <a:latin typeface="a_Futurica" panose="020B0402020204020303" pitchFamily="34" charset="-52"/>
              </a:rPr>
              <a:t>Можно изменять существующие операции</a:t>
            </a:r>
          </a:p>
          <a:p>
            <a:r>
              <a:rPr lang="ru-RU" dirty="0">
                <a:latin typeface="a_Futurica" panose="020B0402020204020303" pitchFamily="34" charset="-52"/>
              </a:rPr>
              <a:t>Н</a:t>
            </a:r>
            <a:r>
              <a:rPr lang="ru-RU" dirty="0" smtClean="0">
                <a:latin typeface="a_Futurica" panose="020B0402020204020303" pitchFamily="34" charset="-52"/>
              </a:rPr>
              <a:t>ет </a:t>
            </a:r>
            <a:r>
              <a:rPr lang="ru-RU" dirty="0" err="1" smtClean="0">
                <a:latin typeface="a_Futurica" panose="020B0402020204020303" pitchFamily="34" charset="-52"/>
              </a:rPr>
              <a:t>онлайна</a:t>
            </a:r>
            <a:r>
              <a:rPr lang="ru-RU" dirty="0" smtClean="0">
                <a:latin typeface="a_Futurica" panose="020B0402020204020303" pitchFamily="34" charset="-52"/>
              </a:rPr>
              <a:t> и авто-обмена</a:t>
            </a:r>
          </a:p>
          <a:p>
            <a:r>
              <a:rPr lang="ru-RU" b="1" dirty="0" smtClean="0">
                <a:latin typeface="a_Futurica" panose="020B0402020204020303" pitchFamily="34" charset="-52"/>
              </a:rPr>
              <a:t>Печать на мобильный принтер</a:t>
            </a:r>
          </a:p>
          <a:p>
            <a:r>
              <a:rPr lang="ru-RU" b="1" dirty="0">
                <a:latin typeface="a_Futurica" panose="020B0402020204020303" pitchFamily="34" charset="-52"/>
              </a:rPr>
              <a:t>ЕГАИС опционально</a:t>
            </a:r>
          </a:p>
          <a:p>
            <a:endParaRPr lang="ru-RU" dirty="0"/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809624" y="6519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" panose="020B0402020204020303" pitchFamily="34" charset="-52"/>
                <a:ea typeface="Roboto" pitchFamily="2" charset="0"/>
              </a:rPr>
              <a:t>Уровни лицензий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a_Futurica" panose="020B0402020204020303" pitchFamily="34" charset="-52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9623" y="1605521"/>
            <a:ext cx="10772775" cy="16581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50000"/>
                    <a:lumOff val="50000"/>
                  </a:schemeClr>
                </a:solidFill>
                <a:latin typeface="a_Futurica" panose="020B0402020204020303" pitchFamily="34" charset="-52"/>
              </a:rPr>
              <a:t>РАСШИРЕННЫЙ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491" y="3121571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>
                <a:latin typeface="a_Futurica" panose="020B0402020204020303" pitchFamily="34" charset="-52"/>
              </a:rPr>
              <a:t>Батч, </a:t>
            </a:r>
            <a:r>
              <a:rPr lang="ru-RU" dirty="0" err="1">
                <a:latin typeface="a_Futurica" panose="020B0402020204020303" pitchFamily="34" charset="-52"/>
              </a:rPr>
              <a:t>Wi-Fi</a:t>
            </a:r>
            <a:r>
              <a:rPr lang="ru-RU" dirty="0">
                <a:latin typeface="a_Futurica" panose="020B0402020204020303" pitchFamily="34" charset="-52"/>
              </a:rPr>
              <a:t> или </a:t>
            </a:r>
            <a:r>
              <a:rPr lang="ru-RU" b="1" dirty="0">
                <a:latin typeface="a_Futurica" panose="020B0402020204020303" pitchFamily="34" charset="-52"/>
              </a:rPr>
              <a:t>онлайн</a:t>
            </a:r>
            <a:r>
              <a:rPr lang="ru-RU" dirty="0">
                <a:latin typeface="a_Futurica" panose="020B0402020204020303" pitchFamily="34" charset="-52"/>
              </a:rPr>
              <a:t> на выбор</a:t>
            </a:r>
          </a:p>
          <a:p>
            <a:r>
              <a:rPr lang="ru-RU" b="1" dirty="0">
                <a:latin typeface="a_Futurica" panose="020B0402020204020303" pitchFamily="34" charset="-52"/>
              </a:rPr>
              <a:t>Полностью автоматический обмен</a:t>
            </a:r>
          </a:p>
          <a:p>
            <a:r>
              <a:rPr lang="ru-RU" b="1" dirty="0" smtClean="0">
                <a:latin typeface="a_Futurica" panose="020B0402020204020303" pitchFamily="34" charset="-52"/>
              </a:rPr>
              <a:t>Можно добавлять </a:t>
            </a:r>
            <a:r>
              <a:rPr lang="ru-RU" b="1" dirty="0">
                <a:latin typeface="a_Futurica" panose="020B0402020204020303" pitchFamily="34" charset="-52"/>
              </a:rPr>
              <a:t>свои операции</a:t>
            </a:r>
          </a:p>
          <a:p>
            <a:r>
              <a:rPr lang="ru-RU" dirty="0">
                <a:latin typeface="a_Futurica" panose="020B0402020204020303" pitchFamily="34" charset="-52"/>
              </a:rPr>
              <a:t>ЕГАИС опционально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809624" y="6519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" panose="020B0402020204020303" pitchFamily="34" charset="-52"/>
                <a:ea typeface="Roboto" pitchFamily="2" charset="0"/>
              </a:rPr>
              <a:t>Уровни лицензий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a_Futurica" panose="020B0402020204020303" pitchFamily="34" charset="-52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2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9623" y="1605521"/>
            <a:ext cx="10772775" cy="1658198"/>
          </a:xfrm>
        </p:spPr>
        <p:txBody>
          <a:bodyPr>
            <a:normAutofit/>
          </a:bodyPr>
          <a:lstStyle/>
          <a:p>
            <a:r>
              <a:rPr lang="ru-RU" dirty="0" smtClean="0"/>
              <a:t>ПОЛНЫЙ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491" y="3121571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>
                <a:latin typeface="a_Futurica" panose="020B0402020204020303" pitchFamily="34" charset="-52"/>
              </a:rPr>
              <a:t>Все операции для </a:t>
            </a:r>
            <a:r>
              <a:rPr lang="ru-RU" dirty="0" smtClean="0">
                <a:latin typeface="a_Futurica" panose="020B0402020204020303" pitchFamily="34" charset="-52"/>
              </a:rPr>
              <a:t>склада</a:t>
            </a:r>
            <a:endParaRPr lang="ru-RU" dirty="0">
              <a:latin typeface="a_Futurica" panose="020B0402020204020303" pitchFamily="34" charset="-52"/>
            </a:endParaRPr>
          </a:p>
          <a:p>
            <a:r>
              <a:rPr lang="ru-RU" b="1" dirty="0">
                <a:latin typeface="a_Futurica" panose="020B0402020204020303" pitchFamily="34" charset="-52"/>
              </a:rPr>
              <a:t>Коллективное выполнение </a:t>
            </a:r>
            <a:r>
              <a:rPr lang="ru-RU" b="1" dirty="0" smtClean="0">
                <a:latin typeface="a_Futurica" panose="020B0402020204020303" pitchFamily="34" charset="-52"/>
              </a:rPr>
              <a:t>операций</a:t>
            </a:r>
          </a:p>
          <a:p>
            <a:r>
              <a:rPr lang="ru-RU" dirty="0" smtClean="0">
                <a:latin typeface="a_Futurica" panose="020B0402020204020303" pitchFamily="34" charset="-52"/>
              </a:rPr>
              <a:t>Лицензия ПОЛНЫЙ с </a:t>
            </a:r>
            <a:r>
              <a:rPr lang="en-US" b="1" dirty="0" smtClean="0">
                <a:latin typeface="a_Futurica" panose="020B0402020204020303" pitchFamily="34" charset="-52"/>
              </a:rPr>
              <a:t>Check</a:t>
            </a:r>
            <a:r>
              <a:rPr lang="ru-RU" b="1" dirty="0" smtClean="0">
                <a:latin typeface="a_Futurica" panose="020B0402020204020303" pitchFamily="34" charset="-52"/>
              </a:rPr>
              <a:t> </a:t>
            </a:r>
            <a:r>
              <a:rPr lang="en-US" b="1" dirty="0" smtClean="0">
                <a:latin typeface="a_Futurica" panose="020B0402020204020303" pitchFamily="34" charset="-52"/>
              </a:rPr>
              <a:t>Mark </a:t>
            </a:r>
            <a:r>
              <a:rPr lang="ru-RU" b="1" dirty="0" smtClean="0">
                <a:latin typeface="a_Futurica" panose="020B0402020204020303" pitchFamily="34" charset="-52"/>
              </a:rPr>
              <a:t>2</a:t>
            </a:r>
            <a:r>
              <a:rPr lang="en-US" dirty="0" smtClean="0">
                <a:latin typeface="a_Futurica" panose="020B0402020204020303" pitchFamily="34" charset="-52"/>
              </a:rPr>
              <a:t> </a:t>
            </a:r>
            <a:r>
              <a:rPr lang="ru-RU" b="1" dirty="0" smtClean="0">
                <a:latin typeface="a_Futurica" panose="020B0402020204020303" pitchFamily="34" charset="-52"/>
              </a:rPr>
              <a:t>или без него</a:t>
            </a:r>
            <a:endParaRPr lang="ru-RU" b="1" dirty="0">
              <a:latin typeface="a_Futurica" panose="020B0402020204020303" pitchFamily="34" charset="-52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809624" y="6519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" panose="020B0402020204020303" pitchFamily="34" charset="-52"/>
                <a:ea typeface="Roboto" pitchFamily="2" charset="0"/>
              </a:rPr>
              <a:t>Уровни лицензий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a_Futurica" panose="020B0402020204020303" pitchFamily="34" charset="-52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8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" panose="020B0402020204020303" pitchFamily="34" charset="-52"/>
                <a:ea typeface="Roboto" pitchFamily="2" charset="0"/>
              </a:rPr>
              <a:t>Преимущества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" panose="020B0402020204020303" pitchFamily="34" charset="-52"/>
                <a:ea typeface="Roboto" pitchFamily="2" charset="0"/>
              </a:rPr>
              <a:t>«Mobile SMARTS: 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" panose="020B0402020204020303" pitchFamily="34" charset="-52"/>
                <a:ea typeface="Roboto" pitchFamily="2" charset="0"/>
              </a:rPr>
              <a:t>Склад 15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" panose="020B0402020204020303" pitchFamily="34" charset="-52"/>
                <a:ea typeface="Roboto" pitchFamily="2" charset="0"/>
              </a:rPr>
              <a:t>»? 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a_Futurica" panose="020B0402020204020303" pitchFamily="34" charset="-52"/>
              <a:ea typeface="Roboto" pitchFamily="2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75429" y="1527258"/>
          <a:ext cx="11031613" cy="5262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48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148" y="2611718"/>
            <a:ext cx="2533435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Спасибо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5915371"/>
            <a:ext cx="3152775" cy="6255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5951026"/>
            <a:ext cx="4419827" cy="7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" panose="020B0402020204020303" pitchFamily="34" charset="-52"/>
                <a:ea typeface="Roboto" pitchFamily="2" charset="0"/>
              </a:rPr>
              <a:t>В этой презентации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a_Futurica" panose="020B0402020204020303" pitchFamily="34" charset="-52"/>
              <a:ea typeface="Roboto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FB07BA-9FBD-447B-84F5-AE7391EB031A}"/>
              </a:ext>
            </a:extLst>
          </p:cNvPr>
          <p:cNvSpPr/>
          <p:nvPr/>
        </p:nvSpPr>
        <p:spPr>
          <a:xfrm>
            <a:off x="575429" y="1787164"/>
            <a:ext cx="110316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s" panose="020B0202020204020303" pitchFamily="34" charset="-52"/>
              </a:rPr>
              <a:t>Что такое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s" panose="020B0202020204020303" pitchFamily="34" charset="-52"/>
              </a:rPr>
              <a:t>“Mobile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s" panose="020B0202020204020303" pitchFamily="34" charset="-52"/>
              </a:rPr>
              <a:t>SMARTS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s" panose="020B0202020204020303" pitchFamily="34" charset="-52"/>
              </a:rPr>
              <a:t>: Склад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s" panose="020B0202020204020303" pitchFamily="34" charset="-52"/>
              </a:rPr>
              <a:t>15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s" panose="020B0202020204020303" pitchFamily="34" charset="-52"/>
              </a:rPr>
              <a:t>”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s" panose="020B0202020204020303" pitchFamily="34" charset="-52"/>
              </a:rPr>
              <a:t> и кому он предназначен?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_FuturicaBs" panose="020B0202020204020303" pitchFamily="34" charset="-52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s" panose="020B0202020204020303" pitchFamily="34" charset="-52"/>
              </a:rPr>
              <a:t>Какие процессы автоматизируются?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Bs" panose="020B0202020204020303" pitchFamily="34" charset="-52"/>
              </a:rPr>
              <a:t>Дополнительные возможности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s" panose="020B0202020204020303" pitchFamily="34" charset="-52"/>
              </a:rPr>
              <a:t>Варианты лицензий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_FuturicaBs" panose="020B0202020204020303" pitchFamily="34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915026"/>
            <a:ext cx="3009900" cy="59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3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03522"/>
            <a:ext cx="12192000" cy="1012641"/>
          </a:xfrm>
          <a:gradFill>
            <a:gsLst>
              <a:gs pos="0">
                <a:srgbClr val="0070C0"/>
              </a:gs>
              <a:gs pos="73000">
                <a:schemeClr val="accent1">
                  <a:lumMod val="45000"/>
                  <a:lumOff val="55000"/>
                </a:schemeClr>
              </a:gs>
              <a:gs pos="86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lIns="720000" tIns="252000" bIns="144000"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_Futurica" panose="020B0402020204020303" pitchFamily="34" charset="-52"/>
                <a:ea typeface="Roboto" pitchFamily="2" charset="0"/>
              </a:rPr>
              <a:t>Mobile SMARTS: </a:t>
            </a:r>
            <a:r>
              <a:rPr lang="ru-RU" sz="4400" dirty="0">
                <a:solidFill>
                  <a:schemeClr val="bg1"/>
                </a:solidFill>
                <a:latin typeface="a_Futurica" panose="020B0402020204020303" pitchFamily="34" charset="-52"/>
                <a:ea typeface="Roboto" pitchFamily="2" charset="0"/>
              </a:rPr>
              <a:t>Склад 15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00750"/>
            <a:ext cx="2505075" cy="49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" panose="020B0402020204020303" pitchFamily="34" charset="-52"/>
                <a:ea typeface="Roboto" pitchFamily="2" charset="0"/>
              </a:rPr>
              <a:t>Что такое 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" panose="020B0402020204020303" pitchFamily="34" charset="-52"/>
                <a:ea typeface="Roboto" pitchFamily="2" charset="0"/>
              </a:rPr>
              <a:t>“Mobile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" panose="020B0402020204020303" pitchFamily="34" charset="-52"/>
                <a:ea typeface="Roboto" pitchFamily="2" charset="0"/>
              </a:rPr>
              <a:t>SMARTS: 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_Futurica" panose="020B0402020204020303" pitchFamily="34" charset="-52"/>
                <a:ea typeface="Roboto" pitchFamily="2" charset="0"/>
              </a:rPr>
              <a:t>Склад 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" panose="020B0402020204020303" pitchFamily="34" charset="-52"/>
                <a:ea typeface="Roboto" pitchFamily="2" charset="0"/>
              </a:rPr>
              <a:t>15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" panose="020B0402020204020303" pitchFamily="34" charset="-52"/>
                <a:ea typeface="Roboto" pitchFamily="2" charset="0"/>
              </a:rPr>
              <a:t>”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" panose="020B0402020204020303" pitchFamily="34" charset="-52"/>
                <a:ea typeface="Roboto" pitchFamily="2" charset="0"/>
              </a:rPr>
              <a:t>?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a_Futurica" panose="020B0402020204020303" pitchFamily="34" charset="-52"/>
              <a:ea typeface="Roboto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0229" y="1724297"/>
            <a:ext cx="105634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/>
          </a:p>
          <a:p>
            <a:pPr algn="just"/>
            <a:r>
              <a:rPr lang="ru-RU" sz="2600" dirty="0" smtClean="0">
                <a:latin typeface="a_FuturicaBs" panose="020B0202020204020303" pitchFamily="34" charset="-52"/>
              </a:rPr>
              <a:t>Продукт </a:t>
            </a:r>
            <a:r>
              <a:rPr lang="en-US" sz="2600" dirty="0" smtClean="0">
                <a:latin typeface="a_FuturicaBs" panose="020B0202020204020303" pitchFamily="34" charset="-52"/>
              </a:rPr>
              <a:t>“</a:t>
            </a:r>
            <a:r>
              <a:rPr lang="ru-RU" sz="2600" dirty="0" smtClean="0">
                <a:latin typeface="a_FuturicaBs" panose="020B0202020204020303" pitchFamily="34" charset="-52"/>
              </a:rPr>
              <a:t>Склад 15</a:t>
            </a:r>
            <a:r>
              <a:rPr lang="en-US" sz="2600" dirty="0" smtClean="0">
                <a:latin typeface="a_FuturicaBs" panose="020B0202020204020303" pitchFamily="34" charset="-52"/>
              </a:rPr>
              <a:t>”</a:t>
            </a:r>
            <a:r>
              <a:rPr lang="ru-RU" sz="2600" dirty="0" smtClean="0">
                <a:latin typeface="a_FuturicaBs" panose="020B0202020204020303" pitchFamily="34" charset="-52"/>
              </a:rPr>
              <a:t> – программное</a:t>
            </a:r>
            <a:r>
              <a:rPr lang="ru-RU" sz="2600" dirty="0">
                <a:latin typeface="a_FuturicaBs" panose="020B0202020204020303" pitchFamily="34" charset="-52"/>
              </a:rPr>
              <a:t> </a:t>
            </a:r>
            <a:r>
              <a:rPr lang="ru-RU" sz="2600" dirty="0" smtClean="0">
                <a:latin typeface="a_FuturicaBs" panose="020B0202020204020303" pitchFamily="34" charset="-52"/>
              </a:rPr>
              <a:t>обеспечение для автоматизации рабочих мест благодаря терминалу сбора данных. </a:t>
            </a:r>
          </a:p>
          <a:p>
            <a:pPr algn="just"/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207" y="3962400"/>
            <a:ext cx="2181038" cy="250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40229" y="3496231"/>
            <a:ext cx="86127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/>
          </a:p>
          <a:p>
            <a:pPr algn="just"/>
            <a:r>
              <a:rPr lang="ru-RU" sz="2600" dirty="0">
                <a:latin typeface="a_FuturicaBs" panose="020B0202020204020303" pitchFamily="34" charset="-52"/>
              </a:rPr>
              <a:t>Основная цель продукта -  </a:t>
            </a:r>
            <a:r>
              <a:rPr lang="ru-RU" sz="2600" dirty="0" smtClean="0">
                <a:latin typeface="a_FuturicaBs" panose="020B0202020204020303" pitchFamily="34" charset="-52"/>
              </a:rPr>
              <a:t>Упростить и ускорить работу персонала, тем самым избежать распространённых ошибок. Благодаря ему, все процессы становятся понятнее и проще </a:t>
            </a:r>
            <a:endParaRPr lang="ru-RU" sz="2800" dirty="0">
              <a:latin typeface="a_FuturicaBs" panose="020B0202020204020303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5922505"/>
            <a:ext cx="2739144" cy="54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1903" y="489805"/>
            <a:ext cx="7961298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Bs" panose="020B0202020204020303" pitchFamily="34" charset="-52"/>
                <a:ea typeface="Roboto" pitchFamily="2" charset="0"/>
              </a:rPr>
              <a:t>Кому будет полезен данный софт?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a_FuturicaBs" panose="020B0202020204020303" pitchFamily="34" charset="-52"/>
              <a:ea typeface="Roboto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0588" y="2592525"/>
            <a:ext cx="48419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/>
          </a:p>
          <a:p>
            <a:pPr algn="ctr"/>
            <a:r>
              <a:rPr lang="ru-RU" sz="2800" dirty="0">
                <a:latin typeface="a_Futurica" panose="020B0402020204020303" pitchFamily="34" charset="-52"/>
              </a:rPr>
              <a:t>Склады различной сложности </a:t>
            </a:r>
            <a:r>
              <a:rPr lang="ru-RU" sz="2800" dirty="0" smtClean="0">
                <a:latin typeface="a_Futurica" panose="020B0402020204020303" pitchFamily="34" charset="-52"/>
              </a:rPr>
              <a:t>и любым </a:t>
            </a:r>
            <a:r>
              <a:rPr lang="ru-RU" sz="2800" dirty="0">
                <a:latin typeface="a_Futurica" panose="020B0402020204020303" pitchFamily="34" charset="-52"/>
              </a:rPr>
              <a:t>товарным наполнением</a:t>
            </a:r>
            <a:r>
              <a:rPr lang="ru-RU" sz="2800" dirty="0"/>
              <a:t>.</a:t>
            </a:r>
          </a:p>
          <a:p>
            <a:pPr algn="just"/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2687775"/>
            <a:ext cx="4247284" cy="228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6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" panose="020B0402020204020303" pitchFamily="34" charset="-52"/>
                <a:ea typeface="Roboto" pitchFamily="2" charset="0"/>
              </a:rPr>
              <a:t>На каких системах работает данный софт?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a_Futurica" panose="020B0402020204020303" pitchFamily="34" charset="-52"/>
              <a:ea typeface="Robot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8700" y="1981200"/>
            <a:ext cx="94869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>
                <a:latin typeface="a_FuturicaBs" panose="020B0202020204020303" pitchFamily="34" charset="-52"/>
              </a:rPr>
              <a:t>Windows 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a_FuturicaBs" panose="020B0202020204020303" pitchFamily="34" charset="-52"/>
              </a:rPr>
              <a:t>Android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775" y="2599005"/>
            <a:ext cx="2876550" cy="16704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450" y="1664208"/>
            <a:ext cx="1981200" cy="633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5607461"/>
            <a:ext cx="3152775" cy="6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B7BAC28-5528-4F7C-B6F9-19EFC788F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979" y="2190354"/>
            <a:ext cx="838975" cy="83897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2274583"/>
            <a:ext cx="12192000" cy="1012641"/>
          </a:xfrm>
          <a:prstGeom prst="rect">
            <a:avLst/>
          </a:prstGeom>
          <a:gradFill>
            <a:gsLst>
              <a:gs pos="0">
                <a:srgbClr val="0070C0"/>
              </a:gs>
              <a:gs pos="73000">
                <a:schemeClr val="accent1">
                  <a:lumMod val="45000"/>
                  <a:lumOff val="55000"/>
                </a:schemeClr>
              </a:gs>
              <a:gs pos="86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720000" tIns="252000" rIns="91440" bIns="14400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chemeClr val="bg1"/>
                </a:solidFill>
                <a:latin typeface="a_Futurica" panose="020B0402020204020303" pitchFamily="34" charset="-52"/>
                <a:ea typeface="Roboto" pitchFamily="2" charset="0"/>
              </a:rPr>
              <a:t>Процессы для автоматизации</a:t>
            </a:r>
            <a:endParaRPr lang="ru-RU" sz="4400" dirty="0">
              <a:solidFill>
                <a:schemeClr val="bg1"/>
              </a:solidFill>
              <a:latin typeface="a_Futurica" panose="020B0402020204020303" pitchFamily="34" charset="-52"/>
              <a:ea typeface="Roboto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5607461"/>
            <a:ext cx="3152775" cy="6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Futurica" panose="020B0402020204020303" pitchFamily="34" charset="-52"/>
                <a:ea typeface="Roboto" pitchFamily="2" charset="0"/>
              </a:rPr>
              <a:t>Основные операции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a_Futurica" panose="020B0402020204020303" pitchFamily="34" charset="-52"/>
              <a:ea typeface="Roboto" pitchFamily="2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67946705"/>
              </p:ext>
            </p:extLst>
          </p:nvPr>
        </p:nvGraphicFramePr>
        <p:xfrm>
          <a:off x="582627" y="1226104"/>
          <a:ext cx="7637418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5915371"/>
            <a:ext cx="3152775" cy="6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2414542"/>
            <a:ext cx="12192000" cy="1012641"/>
          </a:xfrm>
          <a:prstGeom prst="rect">
            <a:avLst/>
          </a:prstGeom>
          <a:gradFill>
            <a:gsLst>
              <a:gs pos="0">
                <a:srgbClr val="0070C0"/>
              </a:gs>
              <a:gs pos="73000">
                <a:schemeClr val="accent1">
                  <a:lumMod val="45000"/>
                  <a:lumOff val="55000"/>
                </a:schemeClr>
              </a:gs>
              <a:gs pos="86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720000" tIns="252000" rIns="91440" bIns="14400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chemeClr val="bg1"/>
                </a:solidFill>
                <a:latin typeface="a_Futurica" panose="020B0402020204020303" pitchFamily="34" charset="-52"/>
                <a:ea typeface="Roboto" pitchFamily="2" charset="0"/>
              </a:rPr>
              <a:t>Варианты лицензий</a:t>
            </a:r>
            <a:endParaRPr lang="ru-RU" sz="4400" dirty="0">
              <a:solidFill>
                <a:schemeClr val="bg1"/>
              </a:solidFill>
              <a:latin typeface="a_Futurica" panose="020B0402020204020303" pitchFamily="34" charset="-52"/>
              <a:ea typeface="Roboto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5915371"/>
            <a:ext cx="3152775" cy="6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-1.potx" id="{09838704-90A9-4584-93B5-1F1C52FA97AE}" vid="{4A10412E-A396-4DEE-B891-9CCD1EDF256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2655</TotalTime>
  <Words>299</Words>
  <Application>Microsoft Office PowerPoint</Application>
  <PresentationFormat>Широкоэкранный</PresentationFormat>
  <Paragraphs>75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Roboto</vt:lpstr>
      <vt:lpstr>Calibri Light</vt:lpstr>
      <vt:lpstr>Calibri</vt:lpstr>
      <vt:lpstr>Gilroy ExtraBold</vt:lpstr>
      <vt:lpstr>Arial</vt:lpstr>
      <vt:lpstr>a_Futurica</vt:lpstr>
      <vt:lpstr>a_FuturicaBs</vt:lpstr>
      <vt:lpstr>Тема1</vt:lpstr>
      <vt:lpstr>Mobile SMARTS: Склад 15</vt:lpstr>
      <vt:lpstr>В этой презентации</vt:lpstr>
      <vt:lpstr>Mobile SMARTS: Склад 15</vt:lpstr>
      <vt:lpstr>Что такое “Mobile SMARTS: Склад 15”?</vt:lpstr>
      <vt:lpstr>Кому будет полезен данный софт?</vt:lpstr>
      <vt:lpstr>На каких системах работает данный софт?</vt:lpstr>
      <vt:lpstr>Презентация PowerPoint</vt:lpstr>
      <vt:lpstr>Основные операции</vt:lpstr>
      <vt:lpstr>Презентация PowerPoint</vt:lpstr>
      <vt:lpstr>МИНИМУМ</vt:lpstr>
      <vt:lpstr>БАЗОВЫЙ</vt:lpstr>
      <vt:lpstr>РАСШИРЕННЫЙ</vt:lpstr>
      <vt:lpstr>ПОЛНЫЙ</vt:lpstr>
      <vt:lpstr>Преимущества «Mobile SMARTS: Склад 15»? </vt:lpstr>
      <vt:lpstr>Спасибо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оформлять презентацию</dc:title>
  <dc:creator>Всеволод Мартынов</dc:creator>
  <cp:lastModifiedBy>Елена</cp:lastModifiedBy>
  <cp:revision>100</cp:revision>
  <dcterms:created xsi:type="dcterms:W3CDTF">2017-10-26T14:44:17Z</dcterms:created>
  <dcterms:modified xsi:type="dcterms:W3CDTF">2020-08-26T16:27:31Z</dcterms:modified>
</cp:coreProperties>
</file>