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5" r:id="rId9"/>
    <p:sldId id="262" r:id="rId10"/>
    <p:sldId id="261" r:id="rId11"/>
    <p:sldId id="263" r:id="rId12"/>
    <p:sldId id="264" r:id="rId13"/>
    <p:sldId id="269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D3D63-03B7-4EF3-AD40-000FA36B2E28}" v="9" dt="2021-03-16T13:16:39.649"/>
    <p1510:client id="{84867B93-E2B8-4D8A-A5FA-BAF95C695321}" v="1225" dt="2021-03-10T09:57:43.375"/>
    <p1510:client id="{A815F974-CDFF-42EE-A435-A37B17BD5734}" v="152" dt="2021-03-16T13:15:14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749513909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sale@ev-group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le@ev-group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ev-group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448127-4842-490F-91E3-F0ACEEF0E49E}"/>
              </a:ext>
            </a:extLst>
          </p:cNvPr>
          <p:cNvSpPr/>
          <p:nvPr/>
        </p:nvSpPr>
        <p:spPr>
          <a:xfrm>
            <a:off x="-8965" y="741830"/>
            <a:ext cx="12191999" cy="253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98244"/>
            <a:ext cx="9144000" cy="1928160"/>
          </a:xfrm>
        </p:spPr>
        <p:txBody>
          <a:bodyPr/>
          <a:lstStyle/>
          <a:p>
            <a:r>
              <a:rPr lang="ru-RU" b="1" dirty="0">
                <a:latin typeface="Arial"/>
                <a:cs typeface="Calibri Light"/>
              </a:rPr>
              <a:t>Презентация для </a:t>
            </a:r>
            <a:r>
              <a:rPr lang="ru-RU" b="1" dirty="0" err="1">
                <a:latin typeface="Arial"/>
                <a:ea typeface="+mj-lt"/>
                <a:cs typeface="+mj-lt"/>
              </a:rPr>
              <a:t>Cleverence</a:t>
            </a:r>
            <a:endParaRPr lang="ru-RU" b="1" dirty="0" err="1">
              <a:latin typeface="Arial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D5BFD9-A66F-430A-B147-62433259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33737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E9912-2F61-45B4-9BD1-C5FBA64813C7}"/>
              </a:ext>
            </a:extLst>
          </p:cNvPr>
          <p:cNvSpPr txBox="1"/>
          <p:nvPr/>
        </p:nvSpPr>
        <p:spPr>
          <a:xfrm>
            <a:off x="3861548" y="4858871"/>
            <a:ext cx="44689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Open Sans"/>
              </a:rPr>
              <a:t>По</a:t>
            </a:r>
            <a:r>
              <a:rPr lang="en-US" b="1" dirty="0">
                <a:latin typeface="Open Sans"/>
              </a:rPr>
              <a:t> </a:t>
            </a:r>
            <a:r>
              <a:rPr lang="en-US" b="1" dirty="0" err="1">
                <a:latin typeface="Open Sans"/>
              </a:rPr>
              <a:t>Москве</a:t>
            </a:r>
            <a:r>
              <a:rPr lang="en-US" b="1" dirty="0">
                <a:latin typeface="Open Sans"/>
              </a:rPr>
              <a:t>:</a:t>
            </a:r>
            <a:r>
              <a:rPr lang="en-US" dirty="0">
                <a:latin typeface="Open Sans"/>
              </a:rPr>
              <a:t> </a:t>
            </a:r>
            <a:r>
              <a:rPr lang="en-US" b="1" dirty="0">
                <a:solidFill>
                  <a:srgbClr val="0075CA"/>
                </a:solidFill>
                <a:latin typeface="Open Sans"/>
                <a:hlinkClick r:id="rId3"/>
              </a:rPr>
              <a:t>+7 (495) 139-09-60</a:t>
            </a:r>
            <a:endParaRPr lang="ru-RU" dirty="0"/>
          </a:p>
          <a:p>
            <a:pPr algn="ctr"/>
            <a:endParaRPr lang="en-US">
              <a:latin typeface="Open Sans"/>
            </a:endParaRPr>
          </a:p>
          <a:p>
            <a:pPr algn="ctr"/>
            <a:r>
              <a:rPr lang="en-US" b="1" dirty="0" err="1">
                <a:latin typeface="Open Sans"/>
              </a:rPr>
              <a:t>Мессенджеры</a:t>
            </a:r>
            <a:r>
              <a:rPr lang="en-US" b="1" dirty="0">
                <a:latin typeface="Open Sans"/>
              </a:rPr>
              <a:t>: +7 (965) 232-11-17</a:t>
            </a:r>
          </a:p>
          <a:p>
            <a:pPr algn="ctr"/>
            <a:endParaRPr lang="en-US">
              <a:latin typeface="Open Sans"/>
            </a:endParaRPr>
          </a:p>
          <a:p>
            <a:pPr algn="ctr"/>
            <a:r>
              <a:rPr lang="en-US" dirty="0">
                <a:latin typeface="Open Sans"/>
              </a:rPr>
              <a:t>e-mail: </a:t>
            </a:r>
            <a:r>
              <a:rPr lang="en-US" b="1" dirty="0">
                <a:solidFill>
                  <a:srgbClr val="0075CA"/>
                </a:solidFill>
                <a:latin typeface="Open Sans"/>
                <a:hlinkClick r:id="rId4"/>
              </a:rPr>
              <a:t>sale@ev-group.ru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A1710EF-69B0-4A68-93E2-230A29871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6370" y="2312894"/>
            <a:ext cx="2479268" cy="4114800"/>
          </a:xfrm>
          <a:prstGeom prst="rect">
            <a:avLst/>
          </a:prstGeom>
        </p:spPr>
      </p:pic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5891FF06-5E59-4A69-9C36-CF9F0D858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075" y="2088777"/>
            <a:ext cx="2731467" cy="43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Расширенный</a:t>
            </a:r>
            <a:r>
              <a:rPr lang="ru-RU" dirty="0">
                <a:latin typeface="Arial"/>
                <a:ea typeface="+mj-lt"/>
                <a:cs typeface="+mj-lt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24" y="2150594"/>
            <a:ext cx="7691717" cy="3813456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  Лицензия </a:t>
            </a:r>
            <a:r>
              <a:rPr lang="ru-RU" sz="2000" b="1" dirty="0">
                <a:latin typeface="Times New Roman"/>
                <a:ea typeface="+mn-lt"/>
                <a:cs typeface="+mn-lt"/>
              </a:rPr>
              <a:t>«Склад 15 Расширенный»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дает возможность использовать расширенный функционал «Склада 15». Сохраняются все возможности базовой лицензии и появляются дополнительные: добавление собственных операций на ТСД, появляется онлайн-режим работы для обмена справочниками и документами между ТСД и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товароучетной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программой. </a:t>
            </a:r>
            <a:endParaRPr lang="ru-RU"/>
          </a:p>
          <a:p>
            <a:pPr marL="54864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2000" dirty="0">
              <a:latin typeface="Times New Roman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A5A53345-280D-41C5-B42E-F07C6E55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2" y="2357607"/>
            <a:ext cx="3236258" cy="31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 Склад 15 с </a:t>
            </a:r>
            <a:r>
              <a:rPr lang="ru-RU" b="1" dirty="0" err="1">
                <a:latin typeface="Arial"/>
                <a:ea typeface="+mj-lt"/>
                <a:cs typeface="+mj-lt"/>
              </a:rPr>
              <a:t>Кировкой</a:t>
            </a:r>
            <a:endParaRPr lang="ru-RU" dirty="0" err="1">
              <a:latin typeface="Arial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142" y="2318682"/>
            <a:ext cx="3870510" cy="34660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ru-RU" sz="2000" dirty="0">
                <a:ea typeface="+mn-lt"/>
                <a:cs typeface="+mn-lt"/>
              </a:rPr>
              <a:t> </a:t>
            </a:r>
            <a:r>
              <a:rPr lang="ru-RU" sz="1600" dirty="0">
                <a:ea typeface="+mn-lt"/>
                <a:cs typeface="+mn-lt"/>
              </a:rPr>
              <a:t> Использование терминалов сбора данных в связке с программным обеспечением «Склад 15» и </a:t>
            </a:r>
            <a:r>
              <a:rPr lang="ru-RU" sz="1600" dirty="0" err="1">
                <a:ea typeface="+mn-lt"/>
                <a:cs typeface="+mn-lt"/>
              </a:rPr>
              <a:t>товароучетной</a:t>
            </a:r>
            <a:r>
              <a:rPr lang="ru-RU" sz="1600" dirty="0">
                <a:ea typeface="+mn-lt"/>
                <a:cs typeface="+mn-lt"/>
              </a:rPr>
              <a:t> программой предоставляет широкие возможности для автоматизации всех операций на складах, обычных и с адресным хранением. </a:t>
            </a:r>
            <a:endParaRPr lang="ru-RU" sz="1600">
              <a:cs typeface="Calibri" panose="020F0502020204030204"/>
            </a:endParaRPr>
          </a:p>
          <a:p>
            <a:pPr marL="54864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2000" dirty="0">
              <a:latin typeface="Times New Roman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98B73C2-8DDF-492F-9622-6F8395C0C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15" y="2439190"/>
            <a:ext cx="7483287" cy="34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2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365125"/>
            <a:ext cx="10919011" cy="134797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/>
                <a:ea typeface="+mj-lt"/>
                <a:cs typeface="+mj-lt"/>
              </a:rPr>
              <a:t>Схема взаимодействия с ТСД</a:t>
            </a:r>
            <a:endParaRPr lang="ru-RU" sz="4000">
              <a:latin typeface="Arial"/>
              <a:cs typeface="Arial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8138537-6F7D-4A1A-A32F-5F1215DF2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86628" y="1836831"/>
            <a:ext cx="8697184" cy="4878014"/>
          </a:xfrm>
        </p:spPr>
      </p:pic>
    </p:spTree>
    <p:extLst>
      <p:ext uri="{BB962C8B-B14F-4D97-AF65-F5344CB8AC3E}">
        <p14:creationId xmlns:p14="http://schemas.microsoft.com/office/powerpoint/2010/main" val="230654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365125"/>
            <a:ext cx="11120717" cy="1347974"/>
          </a:xfrm>
        </p:spPr>
        <p:txBody>
          <a:bodyPr/>
          <a:lstStyle/>
          <a:p>
            <a:r>
              <a:rPr lang="ru-RU" sz="3200" b="1" dirty="0">
                <a:latin typeface="Arial"/>
                <a:ea typeface="+mj-lt"/>
                <a:cs typeface="+mj-lt"/>
              </a:rPr>
              <a:t>Операции склад 15 с </a:t>
            </a:r>
            <a:r>
              <a:rPr lang="ru-RU" sz="3200" b="1" dirty="0" err="1">
                <a:latin typeface="Arial"/>
                <a:ea typeface="+mj-lt"/>
                <a:cs typeface="+mj-lt"/>
              </a:rPr>
              <a:t>Кировкой</a:t>
            </a:r>
            <a:endParaRPr lang="ru-RU" b="1" dirty="0" err="1">
              <a:latin typeface="Arial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5995" y="2565213"/>
            <a:ext cx="3590364" cy="3645366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ru-RU" sz="2000" dirty="0">
                <a:latin typeface="Times New Roman"/>
                <a:ea typeface="+mn-lt"/>
                <a:cs typeface="+mn-lt"/>
              </a:rPr>
              <a:t>Нанесение КМ</a:t>
            </a:r>
            <a:endParaRPr lang="ru-RU" sz="2000" dirty="0">
              <a:latin typeface="Times New Roman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/>
                <a:ea typeface="+mn-lt"/>
                <a:cs typeface="+mn-lt"/>
              </a:rPr>
              <a:t>Приемка </a:t>
            </a:r>
            <a:endParaRPr lang="ru-RU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/>
                <a:ea typeface="+mn-lt"/>
                <a:cs typeface="+mn-lt"/>
              </a:rPr>
              <a:t>Отгрузка</a:t>
            </a:r>
            <a:endParaRPr lang="ru-RU" sz="2000" dirty="0">
              <a:latin typeface="Times New Roman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/>
                <a:ea typeface="+mn-lt"/>
                <a:cs typeface="+mn-lt"/>
              </a:rPr>
              <a:t>Агрегация</a:t>
            </a:r>
            <a:endParaRPr lang="ru-RU" sz="2000" dirty="0">
              <a:latin typeface="Times New Roman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/>
                <a:ea typeface="+mn-lt"/>
                <a:cs typeface="+mn-lt"/>
              </a:rPr>
              <a:t>Заказ КМ</a:t>
            </a:r>
            <a:endParaRPr lang="ru-RU" sz="2000" dirty="0">
              <a:latin typeface="Times New Roman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/>
                <a:ea typeface="+mn-lt"/>
                <a:cs typeface="+mn-lt"/>
              </a:rPr>
              <a:t>Ввод в КМ оборот</a:t>
            </a:r>
            <a:endParaRPr lang="ru-RU" sz="2000" dirty="0">
              <a:latin typeface="Times New Roman"/>
              <a:cs typeface="Calibri"/>
            </a:endParaRPr>
          </a:p>
          <a:p>
            <a:pPr>
              <a:buFont typeface="Arial"/>
              <a:buChar char="•"/>
            </a:pPr>
            <a:endParaRPr lang="ru-RU" sz="2000" dirty="0">
              <a:latin typeface="Times New Roman"/>
              <a:cs typeface="Calibri"/>
            </a:endParaRPr>
          </a:p>
          <a:p>
            <a:pPr>
              <a:buNone/>
            </a:pPr>
            <a:endParaRPr lang="ru-RU" sz="2000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8" name="Рисунок 8" descr="Изображение выглядит как здание, внешний, желтый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29902BBD-BD0F-4D1B-9AE5-06C4FC9D5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3" y="2560983"/>
            <a:ext cx="6642847" cy="36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365125"/>
            <a:ext cx="11120717" cy="1347974"/>
          </a:xfrm>
        </p:spPr>
        <p:txBody>
          <a:bodyPr/>
          <a:lstStyle/>
          <a:p>
            <a:r>
              <a:rPr lang="ru-RU" sz="3200" b="1" dirty="0">
                <a:latin typeface="Arial"/>
                <a:ea typeface="+mj-lt"/>
                <a:cs typeface="Arial"/>
              </a:rPr>
              <a:t>Как начать работу со «Склад 15»</a:t>
            </a:r>
            <a:r>
              <a:rPr lang="ru-RU" sz="3200" dirty="0">
                <a:latin typeface="Arial"/>
                <a:ea typeface="+mj-lt"/>
                <a:cs typeface="Arial"/>
              </a:rPr>
              <a:t> 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260" y="2441949"/>
            <a:ext cx="6896099" cy="299542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1. Установить приложение на ПК</a:t>
            </a:r>
            <a:endParaRPr lang="ru-RU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2. Выполнить настройку подключаемой базы данных с товарами</a:t>
            </a:r>
            <a:endParaRPr lang="ru-RU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3. Установить клиентское приложение на ТСД</a:t>
            </a:r>
            <a:endParaRPr lang="ru-RU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4. Подключить ТСД к рабочей базе данных</a:t>
            </a:r>
            <a:endParaRPr lang="ru-RU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5. Организовать интеграцию с учетной системой, используя стандартные возможности от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Клеверенс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  </a:t>
            </a:r>
            <a:endParaRPr lang="ru-RU" dirty="0">
              <a:cs typeface="Calibri"/>
            </a:endParaRPr>
          </a:p>
          <a:p>
            <a:pPr>
              <a:buNone/>
            </a:pPr>
            <a:endParaRPr lang="ru-RU" sz="2000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8" name="Рисунок 8" descr="Изображение выглядит как текст, электроника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E4E8AB46-6659-4542-B43C-F46600899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8" y="2442434"/>
            <a:ext cx="4054288" cy="28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Что такое </a:t>
            </a:r>
            <a:r>
              <a:rPr lang="ru-RU" b="1" dirty="0" err="1">
                <a:latin typeface="Arial"/>
                <a:ea typeface="+mj-lt"/>
                <a:cs typeface="+mj-lt"/>
              </a:rPr>
              <a:t>мобайл</a:t>
            </a:r>
            <a:r>
              <a:rPr lang="ru-RU" b="1" dirty="0">
                <a:latin typeface="Arial"/>
                <a:ea typeface="+mj-lt"/>
                <a:cs typeface="+mj-lt"/>
              </a:rPr>
              <a:t> </a:t>
            </a:r>
            <a:r>
              <a:rPr lang="ru-RU" b="1" dirty="0" err="1">
                <a:latin typeface="Arial"/>
                <a:ea typeface="+mj-lt"/>
                <a:cs typeface="+mj-lt"/>
              </a:rPr>
              <a:t>смартс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2598828"/>
            <a:ext cx="7568452" cy="280492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2300" b="1" dirty="0" err="1">
                <a:latin typeface="Times New Roman"/>
                <a:ea typeface="+mn-lt"/>
                <a:cs typeface="+mn-lt"/>
              </a:rPr>
              <a:t>Mobile</a:t>
            </a:r>
            <a:r>
              <a:rPr lang="ru-RU" sz="2300" b="1" dirty="0">
                <a:latin typeface="Times New Roman"/>
                <a:ea typeface="+mn-lt"/>
                <a:cs typeface="+mn-lt"/>
              </a:rPr>
              <a:t> SMARTS </a:t>
            </a:r>
            <a:r>
              <a:rPr lang="ru-RU" sz="2300" dirty="0">
                <a:latin typeface="Times New Roman"/>
                <a:ea typeface="+mn-lt"/>
                <a:cs typeface="+mn-lt"/>
              </a:rPr>
              <a:t>— это приложение для мобильного терминала сбора данных + сервер для обеспечения групповой работы нескольких мобильных терминалов + редактор этикеток для создания шаблонов этикеток палет, коробок, стеллажей, </a:t>
            </a:r>
            <a:r>
              <a:rPr lang="ru-RU" sz="2300" dirty="0" err="1">
                <a:latin typeface="Times New Roman"/>
                <a:ea typeface="+mn-lt"/>
                <a:cs typeface="+mn-lt"/>
              </a:rPr>
              <a:t>бэйджей</a:t>
            </a:r>
            <a:r>
              <a:rPr lang="ru-RU" sz="2300" dirty="0">
                <a:latin typeface="Times New Roman"/>
                <a:ea typeface="+mn-lt"/>
                <a:cs typeface="+mn-lt"/>
              </a:rPr>
              <a:t> сотрудников + специальная компонента доступа к серверу, с помощью которой осуществляется настройка метаданных сервера </a:t>
            </a:r>
            <a:r>
              <a:rPr lang="ru-RU" sz="2300" dirty="0" err="1">
                <a:latin typeface="Times New Roman"/>
                <a:ea typeface="+mn-lt"/>
                <a:cs typeface="+mn-lt"/>
              </a:rPr>
              <a:t>Mobile</a:t>
            </a:r>
            <a:r>
              <a:rPr lang="ru-RU" sz="2300" dirty="0">
                <a:latin typeface="Times New Roman"/>
                <a:ea typeface="+mn-lt"/>
                <a:cs typeface="+mn-lt"/>
              </a:rPr>
              <a:t> SMARTS и учетная система обменивается документами с сервером </a:t>
            </a:r>
            <a:r>
              <a:rPr lang="ru-RU" sz="2300" dirty="0" err="1">
                <a:latin typeface="Times New Roman"/>
                <a:ea typeface="+mn-lt"/>
                <a:cs typeface="+mn-lt"/>
              </a:rPr>
              <a:t>Mobile</a:t>
            </a:r>
            <a:r>
              <a:rPr lang="ru-RU" sz="2300" dirty="0">
                <a:latin typeface="Times New Roman"/>
                <a:ea typeface="+mn-lt"/>
                <a:cs typeface="+mn-lt"/>
              </a:rPr>
              <a:t> SMARTS. </a:t>
            </a:r>
            <a:endParaRPr lang="ru-RU" sz="1900">
              <a:latin typeface="Times New Roman"/>
              <a:cs typeface="Times New Roman"/>
            </a:endParaRPr>
          </a:p>
          <a:p>
            <a:pPr>
              <a:buNone/>
            </a:pPr>
            <a:br>
              <a:rPr lang="en-US" sz="2400" dirty="0"/>
            </a:br>
            <a:endParaRPr lang="en-US" sz="2400" dirty="0"/>
          </a:p>
          <a:p>
            <a:pPr marL="54864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1600" dirty="0">
              <a:latin typeface="Times New Roman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B5C2B3-6C4C-45C7-A60C-1A1C6BD9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26" y="2407024"/>
            <a:ext cx="2990289" cy="334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4"/>
              </a:rPr>
              <a:t>ev-group.ru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4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365125"/>
            <a:ext cx="11120717" cy="1347974"/>
          </a:xfrm>
        </p:spPr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Преимущества </a:t>
            </a:r>
            <a:r>
              <a:rPr lang="ru-RU" b="1" dirty="0" err="1">
                <a:latin typeface="Arial"/>
                <a:ea typeface="+mj-lt"/>
                <a:cs typeface="+mj-lt"/>
              </a:rPr>
              <a:t>Mobile</a:t>
            </a:r>
            <a:r>
              <a:rPr lang="ru-RU" b="1" dirty="0">
                <a:latin typeface="Arial"/>
                <a:ea typeface="+mj-lt"/>
                <a:cs typeface="+mj-lt"/>
              </a:rPr>
              <a:t> </a:t>
            </a:r>
            <a:r>
              <a:rPr lang="ru-RU" b="1" dirty="0" err="1">
                <a:latin typeface="Arial"/>
                <a:ea typeface="+mj-lt"/>
                <a:cs typeface="+mj-lt"/>
              </a:rPr>
              <a:t>Smart</a:t>
            </a:r>
            <a:endParaRPr lang="ru-RU" b="1" dirty="0" err="1">
              <a:latin typeface="Arial"/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659466E8-31F2-4635-9A51-06691AB39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82576" y="1803541"/>
            <a:ext cx="8626847" cy="4485154"/>
          </a:xfrm>
        </p:spPr>
      </p:pic>
    </p:spTree>
    <p:extLst>
      <p:ext uri="{BB962C8B-B14F-4D97-AF65-F5344CB8AC3E}">
        <p14:creationId xmlns:p14="http://schemas.microsoft.com/office/powerpoint/2010/main" val="84125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Что такое ТСД</a:t>
            </a:r>
            <a:r>
              <a:rPr lang="ru-RU" dirty="0">
                <a:latin typeface="Arial"/>
                <a:ea typeface="+mj-lt"/>
                <a:cs typeface="+mj-lt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288" y="2486770"/>
            <a:ext cx="7187453" cy="225584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54864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b="1" dirty="0">
                <a:latin typeface="Times New Roman"/>
                <a:ea typeface="+mn-lt"/>
                <a:cs typeface="+mn-lt"/>
              </a:rPr>
              <a:t>ТСД или Терминал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</a:t>
            </a:r>
            <a:r>
              <a:rPr lang="ru-RU" sz="2000" b="1" dirty="0">
                <a:latin typeface="Times New Roman"/>
                <a:ea typeface="+mn-lt"/>
                <a:cs typeface="+mn-lt"/>
              </a:rPr>
              <a:t>Сбора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</a:t>
            </a:r>
            <a:r>
              <a:rPr lang="ru-RU" sz="2000" b="1" dirty="0">
                <a:latin typeface="Times New Roman"/>
                <a:ea typeface="+mn-lt"/>
                <a:cs typeface="+mn-lt"/>
              </a:rPr>
              <a:t>Данных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– это современный специализированный мини-компьютер, который предназначен для автоматизации торговли, учета на складе и других процессов.</a:t>
            </a:r>
            <a:endParaRPr lang="ru-RU" dirty="0">
              <a:latin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13FC5B23-EBDA-4B12-9682-78186E8D8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59" y="2079812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8" y="365125"/>
            <a:ext cx="10919012" cy="1347974"/>
          </a:xfrm>
        </p:spPr>
        <p:txBody>
          <a:bodyPr/>
          <a:lstStyle/>
          <a:p>
            <a:r>
              <a:rPr lang="ru-RU" sz="4000" b="1" dirty="0">
                <a:latin typeface="Arial"/>
                <a:ea typeface="+mj-lt"/>
                <a:cs typeface="+mj-lt"/>
              </a:rPr>
              <a:t>C какими системами работает</a:t>
            </a:r>
            <a:r>
              <a:rPr lang="ru-RU" sz="4000" dirty="0">
                <a:latin typeface="Arial"/>
                <a:ea typeface="+mj-lt"/>
                <a:cs typeface="+mj-lt"/>
              </a:rPr>
              <a:t> </a:t>
            </a:r>
            <a:endParaRPr lang="ru-RU" sz="4000">
              <a:latin typeface="Arial"/>
              <a:cs typeface="Arial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62F064A-1DCA-4763-B718-57D84101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0762" y="1951738"/>
            <a:ext cx="8271622" cy="4233582"/>
          </a:xfrm>
        </p:spPr>
      </p:pic>
    </p:spTree>
    <p:extLst>
      <p:ext uri="{BB962C8B-B14F-4D97-AF65-F5344CB8AC3E}">
        <p14:creationId xmlns:p14="http://schemas.microsoft.com/office/powerpoint/2010/main" val="34899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7" y="365125"/>
            <a:ext cx="10997453" cy="1347974"/>
          </a:xfrm>
        </p:spPr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Склад 15 с </a:t>
            </a:r>
            <a:r>
              <a:rPr lang="ru-RU" b="1" dirty="0" err="1">
                <a:latin typeface="Arial"/>
                <a:ea typeface="+mj-lt"/>
                <a:cs typeface="+mj-lt"/>
              </a:rPr>
              <a:t>кировкой</a:t>
            </a:r>
            <a:r>
              <a:rPr lang="ru-RU" dirty="0">
                <a:latin typeface="Arial"/>
                <a:ea typeface="+mj-lt"/>
                <a:cs typeface="+mj-lt"/>
              </a:rPr>
              <a:t> 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141" y="2486770"/>
            <a:ext cx="7467600" cy="263684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«</a:t>
            </a:r>
            <a:r>
              <a:rPr lang="ru-RU" sz="2000" b="1" dirty="0">
                <a:latin typeface="Times New Roman"/>
                <a:ea typeface="+mn-lt"/>
                <a:cs typeface="+mn-lt"/>
              </a:rPr>
              <a:t>Склад 15 с </a:t>
            </a:r>
            <a:r>
              <a:rPr lang="ru-RU" sz="2000" b="1" dirty="0" err="1">
                <a:latin typeface="Times New Roman"/>
                <a:ea typeface="+mn-lt"/>
                <a:cs typeface="+mn-lt"/>
              </a:rPr>
              <a:t>Кировкой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» - это программный продукт, который помимо работы с обычным товаром позволяет выполнять основные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товароучетные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операции с маркировкой: Обуви, Одежды, Шин, Парфюмерии.</a:t>
            </a:r>
            <a:endParaRPr lang="ru-RU" dirty="0">
              <a:cs typeface="Calibri"/>
            </a:endParaRPr>
          </a:p>
          <a:p>
            <a:pPr marL="54864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2000" dirty="0">
              <a:latin typeface="Times New Roman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8" name="Рисунок 8" descr="Изображение выглядит как текст, зна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8E5FCC4-A60A-48C6-9978-E7A848173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08" y="2481543"/>
            <a:ext cx="2427754" cy="29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2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Уровни лицензий</a:t>
            </a:r>
            <a:r>
              <a:rPr lang="ru-RU" dirty="0">
                <a:latin typeface="Arial"/>
                <a:ea typeface="+mj-lt"/>
                <a:cs typeface="+mj-lt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6463BD0-E902-47CC-9BCD-4859FF54E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0637" y="2102738"/>
            <a:ext cx="9610725" cy="3819525"/>
          </a:xfrm>
        </p:spPr>
      </p:pic>
    </p:spTree>
    <p:extLst>
      <p:ext uri="{BB962C8B-B14F-4D97-AF65-F5344CB8AC3E}">
        <p14:creationId xmlns:p14="http://schemas.microsoft.com/office/powerpoint/2010/main" val="335056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Базовый</a:t>
            </a:r>
            <a:r>
              <a:rPr lang="ru-RU" dirty="0">
                <a:latin typeface="Arial"/>
                <a:ea typeface="+mj-lt"/>
                <a:cs typeface="+mj-lt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24" y="2150594"/>
            <a:ext cx="7691717" cy="3813456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  При использовании такой лицензии появляется возможность работать с коробами и палетами, становится доступна работа с ЕГАИС (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помарочный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учет алкогольной продукции). </a:t>
            </a:r>
            <a:endParaRPr lang="ru-RU" sz="2000">
              <a:latin typeface="Times New Roman"/>
              <a:cs typeface="Arial"/>
            </a:endParaRPr>
          </a:p>
          <a:p>
            <a:pPr marL="0" indent="0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Times New Roman"/>
                <a:ea typeface="+mn-lt"/>
                <a:cs typeface="+mn-lt"/>
              </a:rPr>
              <a:t>  Дополнительные операции</a:t>
            </a:r>
            <a:r>
              <a:rPr lang="ru-RU" sz="1800" dirty="0">
                <a:latin typeface="Times New Roman"/>
                <a:ea typeface="+mn-lt"/>
                <a:cs typeface="+mn-lt"/>
              </a:rPr>
              <a:t>, которые можно выполнять при работе на ТСД: 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Упаковочный лист, приход на склад, перемещение по ячейкам, перемещение по складам, подбор заказа</a:t>
            </a:r>
            <a:endParaRPr lang="ru-RU" sz="1800" i="1">
              <a:latin typeface="Times New Roman"/>
              <a:cs typeface="Times New Roman"/>
            </a:endParaRPr>
          </a:p>
          <a:p>
            <a:pPr marL="54864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2000" dirty="0">
              <a:latin typeface="Times New Roman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5AF7729-0836-4545-AA2A-5A92C18D8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482" y="1474694"/>
            <a:ext cx="4715435" cy="46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40FF4B5B-C2ED-488F-B240-2EBD137AF0C9}"/>
              </a:ext>
            </a:extLst>
          </p:cNvPr>
          <p:cNvSpPr/>
          <p:nvPr/>
        </p:nvSpPr>
        <p:spPr>
          <a:xfrm rot="10800000">
            <a:off x="-712962" y="441242"/>
            <a:ext cx="9962027" cy="117661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73DC-2E0C-41C0-AE91-3E0D62C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/>
                <a:ea typeface="+mj-lt"/>
                <a:cs typeface="+mj-lt"/>
              </a:rPr>
              <a:t>Полный</a:t>
            </a:r>
            <a:endParaRPr lang="ru-RU" dirty="0">
              <a:latin typeface="Arial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61ABC-DF5F-4427-BF01-FCAEE209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24" y="2251447"/>
            <a:ext cx="7691717" cy="30850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  Самый </a:t>
            </a:r>
            <a:r>
              <a:rPr lang="ru-RU" sz="2000" b="1" dirty="0">
                <a:latin typeface="Times New Roman"/>
                <a:ea typeface="+mn-lt"/>
                <a:cs typeface="+mn-lt"/>
              </a:rPr>
              <a:t>функциональный и дополненный уровень лицензии «Склад 15 Полный»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включает в себя возможности всех предыдущих уровней лицензий. Из новых возможностей появляется коллективная работа с документом.</a:t>
            </a:r>
            <a:endParaRPr lang="ru-RU" sz="2000" dirty="0">
              <a:latin typeface="Times New Roman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A3260C-8EFB-4013-A1CB-49313648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06" y="452971"/>
            <a:ext cx="2743200" cy="1155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94CBF-CEFA-4CA5-B6F9-38CA7D6F4417}"/>
              </a:ext>
            </a:extLst>
          </p:cNvPr>
          <p:cNvSpPr txBox="1"/>
          <p:nvPr/>
        </p:nvSpPr>
        <p:spPr>
          <a:xfrm>
            <a:off x="10495429" y="6338047"/>
            <a:ext cx="1555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563C1"/>
                </a:solidFill>
                <a:latin typeface="Open Sans"/>
                <a:cs typeface="Segoe UI"/>
                <a:hlinkClick r:id="rId3"/>
              </a:rPr>
              <a:t>ev-group.ru</a:t>
            </a:r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D4ACAE68-2B65-4BE0-BE2F-F5D3E91D3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8" y="2359959"/>
            <a:ext cx="2900082" cy="28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5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452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для Cleverence</vt:lpstr>
      <vt:lpstr>Что такое мобайл смартс</vt:lpstr>
      <vt:lpstr>Преимущества Mobile Smart</vt:lpstr>
      <vt:lpstr>Что такое ТСД </vt:lpstr>
      <vt:lpstr>C какими системами работает </vt:lpstr>
      <vt:lpstr>Склад 15 с кировкой </vt:lpstr>
      <vt:lpstr>Уровни лицензий </vt:lpstr>
      <vt:lpstr>Базовый </vt:lpstr>
      <vt:lpstr>Полный</vt:lpstr>
      <vt:lpstr>Расширенный </vt:lpstr>
      <vt:lpstr> Склад 15 с Кировкой</vt:lpstr>
      <vt:lpstr>Схема взаимодействия с ТСД</vt:lpstr>
      <vt:lpstr>Операции склад 15 с Кировкой</vt:lpstr>
      <vt:lpstr>Как начать работу со «Склад 15»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ПК-5</cp:lastModifiedBy>
  <cp:revision>431</cp:revision>
  <dcterms:created xsi:type="dcterms:W3CDTF">2021-03-10T08:04:50Z</dcterms:created>
  <dcterms:modified xsi:type="dcterms:W3CDTF">2021-03-18T10:32:56Z</dcterms:modified>
</cp:coreProperties>
</file>