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27" r:id="rId2"/>
    <p:sldId id="335" r:id="rId3"/>
    <p:sldId id="257" r:id="rId4"/>
    <p:sldId id="259" r:id="rId5"/>
    <p:sldId id="260" r:id="rId6"/>
    <p:sldId id="258" r:id="rId7"/>
    <p:sldId id="261" r:id="rId8"/>
    <p:sldId id="328" r:id="rId9"/>
    <p:sldId id="332" r:id="rId10"/>
    <p:sldId id="333" r:id="rId11"/>
    <p:sldId id="297" r:id="rId12"/>
    <p:sldId id="334" r:id="rId13"/>
    <p:sldId id="331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1D2E"/>
    <a:srgbClr val="3551A2"/>
    <a:srgbClr val="F8931D"/>
    <a:srgbClr val="00A650"/>
    <a:srgbClr val="3551A4"/>
    <a:srgbClr val="7E0000"/>
    <a:srgbClr val="DF5718"/>
    <a:srgbClr val="242021"/>
    <a:srgbClr val="4E65AE"/>
    <a:srgbClr val="E3E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6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A479C-4BEB-45F7-8A14-883A4083EE9C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003E0-FEFB-4C37-8A3F-08F13C0F5F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476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B1DB-FA02-48EA-854C-795534BB5E60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05EB-9382-4F50-9B6B-455BC5B28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978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B1DB-FA02-48EA-854C-795534BB5E60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05EB-9382-4F50-9B6B-455BC5B28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359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B1DB-FA02-48EA-854C-795534BB5E60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05EB-9382-4F50-9B6B-455BC5B28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15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B1DB-FA02-48EA-854C-795534BB5E60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05EB-9382-4F50-9B6B-455BC5B28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336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B1DB-FA02-48EA-854C-795534BB5E60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05EB-9382-4F50-9B6B-455BC5B28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40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B1DB-FA02-48EA-854C-795534BB5E60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05EB-9382-4F50-9B6B-455BC5B28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975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B1DB-FA02-48EA-854C-795534BB5E60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05EB-9382-4F50-9B6B-455BC5B28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28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B1DB-FA02-48EA-854C-795534BB5E60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05EB-9382-4F50-9B6B-455BC5B28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340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B1DB-FA02-48EA-854C-795534BB5E60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05EB-9382-4F50-9B6B-455BC5B28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821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B1DB-FA02-48EA-854C-795534BB5E60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05EB-9382-4F50-9B6B-455BC5B28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5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B1DB-FA02-48EA-854C-795534BB5E60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05EB-9382-4F50-9B6B-455BC5B28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960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5000"/>
            <a:lum/>
          </a:blip>
          <a:srcRect/>
          <a:stretch>
            <a:fillRect t="1000" b="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5B1DB-FA02-48EA-854C-795534BB5E60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805EB-9382-4F50-9B6B-455BC5B28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74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lex@portkkm.ru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44B8F43-1B3A-4BA7-B688-ED614A4EEE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050" y="523875"/>
            <a:ext cx="8089900" cy="5810250"/>
          </a:xfrm>
          <a:prstGeom prst="rect">
            <a:avLst/>
          </a:prstGeom>
          <a:effectLst>
            <a:reflection stA="0" endPos="65000" dist="50800" dir="5400000" sy="-100000" algn="bl" rotWithShape="0"/>
            <a:softEdge rad="622300"/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50F5CB1-2B49-40B2-9034-D53C1579F777}"/>
              </a:ext>
            </a:extLst>
          </p:cNvPr>
          <p:cNvSpPr txBox="1"/>
          <p:nvPr/>
        </p:nvSpPr>
        <p:spPr>
          <a:xfrm>
            <a:off x="352338" y="4580389"/>
            <a:ext cx="275158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Менеджер компании ООО «ПОРТ»</a:t>
            </a:r>
          </a:p>
          <a:p>
            <a:r>
              <a:rPr lang="ru-RU" dirty="0"/>
              <a:t>Гладилин Алексей Николаевич</a:t>
            </a:r>
          </a:p>
          <a:p>
            <a:r>
              <a:rPr lang="ru-RU" dirty="0"/>
              <a:t>+79233088397</a:t>
            </a:r>
          </a:p>
          <a:p>
            <a:r>
              <a:rPr lang="en-US" dirty="0">
                <a:hlinkClick r:id="rId3"/>
              </a:rPr>
              <a:t>Alex@portkkm.ru</a:t>
            </a:r>
            <a:endParaRPr lang="en-US" dirty="0"/>
          </a:p>
          <a:p>
            <a:r>
              <a:rPr lang="en-US" dirty="0"/>
              <a:t>www.portkkm.ru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1889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>
            <a:extLst>
              <a:ext uri="{FF2B5EF4-FFF2-40B4-BE49-F238E27FC236}">
                <a16:creationId xmlns:a16="http://schemas.microsoft.com/office/drawing/2014/main" id="{DEB30EEC-6944-4066-8D05-9CE12FF60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Отгружаются только те упаковки, которые ранее были агрегированы. Отгрузка производится путем сканирования кода на транспортной упаковке, без сканирования товара внутри.</a:t>
            </a:r>
          </a:p>
          <a:p>
            <a:r>
              <a:rPr lang="ru-RU" dirty="0"/>
              <a:t>После завершения документа на ТСД, в него автоматически переносится информация о всех отгружаемых КМ, которые содержатся в отсканированных транспортных упаковках.</a:t>
            </a:r>
          </a:p>
          <a:p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5100494-87D3-4E3D-A017-275393E051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785958"/>
            <a:ext cx="1927188" cy="1039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245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891793" y="264457"/>
            <a:ext cx="4815980" cy="1325563"/>
          </a:xfrm>
        </p:spPr>
        <p:txBody>
          <a:bodyPr>
            <a:normAutofit/>
          </a:bodyPr>
          <a:lstStyle/>
          <a:p>
            <a:r>
              <a:rPr lang="ru-RU" dirty="0"/>
              <a:t>2 вида лицензий</a:t>
            </a:r>
          </a:p>
        </p:txBody>
      </p:sp>
      <p:cxnSp>
        <p:nvCxnSpPr>
          <p:cNvPr id="4097" name="Прямая со стрелкой 4096">
            <a:extLst>
              <a:ext uri="{FF2B5EF4-FFF2-40B4-BE49-F238E27FC236}">
                <a16:creationId xmlns:a16="http://schemas.microsoft.com/office/drawing/2014/main" id="{798831E8-BA40-4890-BE48-71A12B85A6D3}"/>
              </a:ext>
            </a:extLst>
          </p:cNvPr>
          <p:cNvCxnSpPr>
            <a:cxnSpLocks/>
          </p:cNvCxnSpPr>
          <p:nvPr/>
        </p:nvCxnSpPr>
        <p:spPr>
          <a:xfrm flipH="1">
            <a:off x="4286774" y="1321572"/>
            <a:ext cx="478175" cy="5368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01" name="Прямая со стрелкой 4100">
            <a:extLst>
              <a:ext uri="{FF2B5EF4-FFF2-40B4-BE49-F238E27FC236}">
                <a16:creationId xmlns:a16="http://schemas.microsoft.com/office/drawing/2014/main" id="{81ADD50C-89FE-4210-84DB-78EFEFEC385C}"/>
              </a:ext>
            </a:extLst>
          </p:cNvPr>
          <p:cNvCxnSpPr>
            <a:cxnSpLocks/>
          </p:cNvCxnSpPr>
          <p:nvPr/>
        </p:nvCxnSpPr>
        <p:spPr>
          <a:xfrm>
            <a:off x="6873379" y="1325462"/>
            <a:ext cx="500544" cy="4865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09" name="TextBox 4108">
            <a:extLst>
              <a:ext uri="{FF2B5EF4-FFF2-40B4-BE49-F238E27FC236}">
                <a16:creationId xmlns:a16="http://schemas.microsoft.com/office/drawing/2014/main" id="{0BEA69E2-60CB-4A96-ADA5-87505AA50349}"/>
              </a:ext>
            </a:extLst>
          </p:cNvPr>
          <p:cNvSpPr txBox="1"/>
          <p:nvPr/>
        </p:nvSpPr>
        <p:spPr>
          <a:xfrm>
            <a:off x="2193721" y="2185470"/>
            <a:ext cx="308714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КЛЕИМ КОДЫ</a:t>
            </a:r>
          </a:p>
          <a:p>
            <a:endParaRPr lang="ru-RU" sz="3600" dirty="0"/>
          </a:p>
          <a:p>
            <a:r>
              <a:rPr lang="ru-RU" sz="3600" b="1" dirty="0"/>
              <a:t>от 19 945.-.-</a:t>
            </a:r>
          </a:p>
          <a:p>
            <a:endParaRPr lang="ru-RU" dirty="0"/>
          </a:p>
        </p:txBody>
      </p:sp>
      <p:sp>
        <p:nvSpPr>
          <p:cNvPr id="4110" name="TextBox 4109">
            <a:extLst>
              <a:ext uri="{FF2B5EF4-FFF2-40B4-BE49-F238E27FC236}">
                <a16:creationId xmlns:a16="http://schemas.microsoft.com/office/drawing/2014/main" id="{A4E76409-11EA-4D1F-B9AE-50FA6ACDEFF0}"/>
              </a:ext>
            </a:extLst>
          </p:cNvPr>
          <p:cNvSpPr txBox="1"/>
          <p:nvPr/>
        </p:nvSpPr>
        <p:spPr>
          <a:xfrm>
            <a:off x="6299782" y="2223083"/>
            <a:ext cx="309588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ЗАРУБЕЖНЫЙ СКЛАД</a:t>
            </a:r>
          </a:p>
          <a:p>
            <a:r>
              <a:rPr lang="ru-RU" sz="3600" b="1" dirty="0"/>
              <a:t>от 66 175.-.-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6284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>
            <a:extLst>
              <a:ext uri="{FF2B5EF4-FFF2-40B4-BE49-F238E27FC236}">
                <a16:creationId xmlns:a16="http://schemas.microsoft.com/office/drawing/2014/main" id="{DEB30EEC-6944-4066-8D05-9CE12FF60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Интерфейс приложения переведен на английский язык. Это значит, что работа с «</a:t>
            </a:r>
            <a:r>
              <a:rPr lang="ru-RU" dirty="0" err="1"/>
              <a:t>Кировкой</a:t>
            </a:r>
            <a:r>
              <a:rPr lang="ru-RU" dirty="0"/>
              <a:t>» возможна по всему миру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Если есть необходимость работать с зарубежным производством или складом, то разумно установить «</a:t>
            </a:r>
            <a:r>
              <a:rPr lang="ru-RU" dirty="0" err="1"/>
              <a:t>Кировку</a:t>
            </a:r>
            <a:r>
              <a:rPr lang="ru-RU" dirty="0"/>
              <a:t>» на ТСД с английским переводом и работать. Это позволит контролировать работника за рубежом, получать информацию о работе онлайн.</a:t>
            </a:r>
            <a:br>
              <a:rPr lang="ru-RU" dirty="0"/>
            </a:br>
            <a:br>
              <a:rPr lang="ru-RU" dirty="0"/>
            </a:br>
            <a:r>
              <a:rPr lang="ru-RU" dirty="0"/>
              <a:t>«</a:t>
            </a:r>
            <a:r>
              <a:rPr lang="ru-RU" dirty="0" err="1"/>
              <a:t>Кировку</a:t>
            </a:r>
            <a:r>
              <a:rPr lang="ru-RU" dirty="0"/>
              <a:t>» можно самостоятельно перевести на любой язык, нужный для работы.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9DC1548-9A18-43DC-B0DC-3A3C450AA0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49385"/>
            <a:ext cx="1187548" cy="1187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630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C799FFB6-473B-5744-A26E-3B3DCFCC10D3}"/>
              </a:ext>
            </a:extLst>
          </p:cNvPr>
          <p:cNvSpPr/>
          <p:nvPr/>
        </p:nvSpPr>
        <p:spPr>
          <a:xfrm>
            <a:off x="725213" y="1923393"/>
            <a:ext cx="1092550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srgbClr val="000000"/>
                </a:solidFill>
                <a:latin typeface="PT Sans" panose="020B0503020203020204" pitchFamily="34" charset="0"/>
              </a:rPr>
              <a:t>Mobile SMARTS: </a:t>
            </a:r>
            <a:r>
              <a:rPr lang="ru-RU" sz="4400" dirty="0" err="1">
                <a:solidFill>
                  <a:srgbClr val="000000"/>
                </a:solidFill>
                <a:latin typeface="PT Sans" panose="020B0503020203020204" pitchFamily="34" charset="0"/>
              </a:rPr>
              <a:t>Кировка</a:t>
            </a:r>
            <a:r>
              <a:rPr lang="ru-RU" sz="4400" dirty="0">
                <a:solidFill>
                  <a:srgbClr val="000000"/>
                </a:solidFill>
                <a:latin typeface="PT Sans" panose="020B0503020203020204" pitchFamily="34" charset="0"/>
              </a:rPr>
              <a:t>, в интернет-магазине ПОРТ по доступной цене в наличии и под заказ.</a:t>
            </a:r>
          </a:p>
          <a:p>
            <a:endParaRPr lang="ru-RU" sz="4400" dirty="0">
              <a:solidFill>
                <a:srgbClr val="000000"/>
              </a:solidFill>
              <a:latin typeface="PT Sans" panose="020B0503020203020204" pitchFamily="34" charset="0"/>
            </a:endParaRPr>
          </a:p>
          <a:p>
            <a:r>
              <a:rPr lang="ru-RU" sz="4400" dirty="0">
                <a:solidFill>
                  <a:srgbClr val="000000"/>
                </a:solidFill>
                <a:latin typeface="PT Sans" panose="020B0503020203020204" pitchFamily="34" charset="0"/>
              </a:rPr>
              <a:t>Спасибо за внимание</a:t>
            </a:r>
            <a:r>
              <a:rPr lang="ru-RU" sz="4400" dirty="0">
                <a:solidFill>
                  <a:srgbClr val="000000"/>
                </a:solidFill>
                <a:latin typeface="PT Sans" panose="020B0503020203020204" pitchFamily="34" charset="0"/>
                <a:sym typeface="Wingdings" pitchFamily="2" charset="2"/>
              </a:rPr>
              <a:t></a:t>
            </a:r>
            <a:endParaRPr lang="ru-RU" sz="4400" dirty="0">
              <a:solidFill>
                <a:srgbClr val="000000"/>
              </a:solidFill>
              <a:latin typeface="PT Sans" panose="020B0503020203020204" pitchFamily="34" charset="0"/>
            </a:endParaRPr>
          </a:p>
          <a:p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3186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21DD07-D23B-4B22-8BD5-942BAA415BDB}"/>
              </a:ext>
            </a:extLst>
          </p:cNvPr>
          <p:cNvSpPr txBox="1"/>
          <p:nvPr/>
        </p:nvSpPr>
        <p:spPr>
          <a:xfrm>
            <a:off x="964734" y="2416028"/>
            <a:ext cx="105030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Компания «ПОРТ» возникла как центр технического обслуживания и продажи контрольно-кассовой техники в 1998г. Практически сразу мы включили в ассортимент весовое оборудование. Постепенно добавляли новые группы товаров и расширяли список брендов. </a:t>
            </a:r>
          </a:p>
          <a:p>
            <a:endParaRPr lang="ru-RU" b="1" dirty="0"/>
          </a:p>
          <a:p>
            <a:r>
              <a:rPr lang="ru-RU" b="1" dirty="0"/>
              <a:t>Сейчас portkkm.ru - крупнейший интернет-магазин оборудования для магазинов в Красноярске и крае. В одном месте представлено все, что понадобится для работы торговой точки любого формата: кассы, весы, программное обеспечение, POS-системы и периферия, сканеры штрих-кодов и другое оборудование для автоматизации, камеры и регистраторы для систем видеонаблюдения, </a:t>
            </a:r>
            <a:r>
              <a:rPr lang="ru-RU" b="1" dirty="0" err="1"/>
              <a:t>антикражные</a:t>
            </a:r>
            <a:r>
              <a:rPr lang="ru-RU" b="1" dirty="0"/>
              <a:t> ворота и защитные метки, детекторы купюр и счётчики банкнот для проверки наличных, ворота для организации СКУД и многое другое.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7751FB-25CF-4590-BA1C-6F54DB6D24D8}"/>
              </a:ext>
            </a:extLst>
          </p:cNvPr>
          <p:cNvSpPr txBox="1"/>
          <p:nvPr/>
        </p:nvSpPr>
        <p:spPr>
          <a:xfrm>
            <a:off x="1051420" y="998506"/>
            <a:ext cx="51648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/>
              <a:t>Кто мы?</a:t>
            </a:r>
          </a:p>
        </p:txBody>
      </p:sp>
    </p:spTree>
    <p:extLst>
      <p:ext uri="{BB962C8B-B14F-4D97-AF65-F5344CB8AC3E}">
        <p14:creationId xmlns:p14="http://schemas.microsoft.com/office/powerpoint/2010/main" val="40636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это?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 - Это новое программное обеспечение для терминалов сбора данных или смартфонов со встроенным сканером штрихкодов, предназначенное для работы с маркированным товаром. </a:t>
            </a:r>
          </a:p>
        </p:txBody>
      </p:sp>
    </p:spTree>
    <p:extLst>
      <p:ext uri="{BB962C8B-B14F-4D97-AF65-F5344CB8AC3E}">
        <p14:creationId xmlns:p14="http://schemas.microsoft.com/office/powerpoint/2010/main" val="224208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Для чего?</a:t>
            </a:r>
            <a:endParaRPr lang="ru-RU" sz="3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Позволяет легко начать работать с маркированными товарами — быстро и без ошибок.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Позволяет мобильному оборудованию (ТСД или смартфону) полностью раскрыть свой потенциал.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Закрывает собой все потребности по маркировке товара.</a:t>
            </a:r>
          </a:p>
        </p:txBody>
      </p:sp>
    </p:spTree>
    <p:extLst>
      <p:ext uri="{BB962C8B-B14F-4D97-AF65-F5344CB8AC3E}">
        <p14:creationId xmlns:p14="http://schemas.microsoft.com/office/powerpoint/2010/main" val="1082078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C63EDD4F-D6A9-4BA3-B2EC-792CF9B87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452" y="872197"/>
            <a:ext cx="10861431" cy="5445443"/>
          </a:xfrm>
        </p:spPr>
        <p:txBody>
          <a:bodyPr/>
          <a:lstStyle/>
          <a:p>
            <a:r>
              <a:rPr lang="ru-RU" b="1" dirty="0"/>
              <a:t>В «</a:t>
            </a:r>
            <a:r>
              <a:rPr lang="ru-RU" b="1" dirty="0" err="1"/>
              <a:t>Кировке</a:t>
            </a:r>
            <a:r>
              <a:rPr lang="ru-RU" b="1" dirty="0"/>
              <a:t>» уже предусмотрены готовые сценарии, начиная от описания товаров и наклейки этикеток и заканчивая вводом кодов маркировки в оборот. Прямое подключение через API к личному кабинету «Честного знака» и к станции управления заказами (СУЗ).</a:t>
            </a:r>
          </a:p>
        </p:txBody>
      </p:sp>
    </p:spTree>
    <p:extLst>
      <p:ext uri="{BB962C8B-B14F-4D97-AF65-F5344CB8AC3E}">
        <p14:creationId xmlns:p14="http://schemas.microsoft.com/office/powerpoint/2010/main" val="3327457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>
            <a:extLst>
              <a:ext uri="{FF2B5EF4-FFF2-40B4-BE49-F238E27FC236}">
                <a16:creationId xmlns:a16="http://schemas.microsoft.com/office/drawing/2014/main" id="{C62CF9FC-3200-49D9-B81A-1822EE30B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 помощью данного ПО можно получать нужные коды маркировки для печати этикеток на любом принтере.</a:t>
            </a:r>
          </a:p>
          <a:p>
            <a:r>
              <a:rPr lang="ru-RU" dirty="0"/>
              <a:t>Для заказа КМ достаточно считать штрихкод на товаре (или выбрать из его списка на ТСД) и ввести количество кодов, нужных для маркировки. Далее КМ получаются либо напрямую из ГИС МТ, либо через посредника в виде учетной системы.</a:t>
            </a:r>
          </a:p>
          <a:p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917B368-D491-45F4-A515-90D23C65CF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81037"/>
            <a:ext cx="1089074" cy="1089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153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 rot="21375117">
            <a:off x="3063186" y="4926203"/>
            <a:ext cx="6065626" cy="977462"/>
          </a:xfrm>
          <a:prstGeom prst="round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ПОДТВЕРЖДЕНО КЛИЕНТАМИ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795DF94E-26EE-49E0-9443-D3E74DF94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Процесс нанесения кодов маркировки самый важный во всей системе «Честный знак».</a:t>
            </a:r>
          </a:p>
          <a:p>
            <a:r>
              <a:rPr lang="ru-RU" dirty="0"/>
              <a:t>Наносить </a:t>
            </a:r>
            <a:r>
              <a:rPr lang="ru-RU" dirty="0" err="1"/>
              <a:t>DataMatrix</a:t>
            </a:r>
            <a:r>
              <a:rPr lang="ru-RU" dirty="0"/>
              <a:t> можно несколькими способами: сканируя GTIN товара, используя временные коды маркировки, и просто выбирая нужный товар из списка на экране мобильного устройства. Итог один - в результате происходит печать КМ, который затем наклеивается на коробку с товаром.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9643915E-428B-41C5-8C5E-6239C65993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415" y="506730"/>
            <a:ext cx="1309468" cy="1309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03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>
            <a:extLst>
              <a:ext uri="{FF2B5EF4-FFF2-40B4-BE49-F238E27FC236}">
                <a16:creationId xmlns:a16="http://schemas.microsoft.com/office/drawing/2014/main" id="{DEB30EEC-6944-4066-8D05-9CE12FF60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Просто так наклеенный код маркировки считается недействительным.</a:t>
            </a:r>
          </a:p>
          <a:p>
            <a:r>
              <a:rPr lang="ru-RU" dirty="0"/>
              <a:t>Нужно подать отчет о нанесении КМ в систему ГИС МТ, прямо с мобильного устройства или через учетную систему. Данная операция называется «Ввод в оборот», и только после нее товары разрешены к обороту (продажа, возврат, списание).</a:t>
            </a:r>
          </a:p>
          <a:p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7DF5029-41E5-4895-8262-1723850DCC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681037"/>
            <a:ext cx="2022993" cy="114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023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>
            <a:extLst>
              <a:ext uri="{FF2B5EF4-FFF2-40B4-BE49-F238E27FC236}">
                <a16:creationId xmlns:a16="http://schemas.microsoft.com/office/drawing/2014/main" id="{DEB30EEC-6944-4066-8D05-9CE12FF60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08382"/>
            <a:ext cx="10515600" cy="4351338"/>
          </a:xfrm>
        </p:spPr>
        <p:txBody>
          <a:bodyPr/>
          <a:lstStyle/>
          <a:p>
            <a:r>
              <a:rPr lang="ru-RU" dirty="0"/>
              <a:t>Автоматизация упаковки отдельных единиц товара в коробки и коробок в </a:t>
            </a:r>
            <a:r>
              <a:rPr lang="ru-RU" dirty="0" err="1"/>
              <a:t>палету</a:t>
            </a:r>
            <a:r>
              <a:rPr lang="ru-RU" dirty="0"/>
              <a:t> с помощью ТСД.</a:t>
            </a:r>
          </a:p>
          <a:p>
            <a:r>
              <a:rPr lang="ru-RU" dirty="0"/>
              <a:t>Актуальная информация о КМ, коробках и </a:t>
            </a:r>
            <a:r>
              <a:rPr lang="ru-RU" dirty="0" err="1"/>
              <a:t>палетах</a:t>
            </a:r>
            <a:r>
              <a:rPr lang="ru-RU" dirty="0"/>
              <a:t> всегда хранится в базе данных «</a:t>
            </a:r>
            <a:r>
              <a:rPr lang="ru-RU" dirty="0" err="1"/>
              <a:t>Кировки</a:t>
            </a:r>
            <a:r>
              <a:rPr lang="ru-RU" dirty="0"/>
              <a:t>» и обновляется с завершением документа агрегации на ТСД.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667895B-1572-4C2A-9D95-6CBF024AEA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883" y="800466"/>
            <a:ext cx="1904707" cy="87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107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Segoe UI"/>
        <a:ea typeface=""/>
        <a:cs typeface=""/>
      </a:majorFont>
      <a:minorFont>
        <a:latin typeface="Segoe UI Ligh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7835</TotalTime>
  <Words>470</Words>
  <Application>Microsoft Office PowerPoint</Application>
  <PresentationFormat>Широкоэкранный</PresentationFormat>
  <Paragraphs>40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PT Sans</vt:lpstr>
      <vt:lpstr>Segoe UI</vt:lpstr>
      <vt:lpstr>Segoe UI Light</vt:lpstr>
      <vt:lpstr>Times New Roman</vt:lpstr>
      <vt:lpstr>Тема Office</vt:lpstr>
      <vt:lpstr>Презентация PowerPoint</vt:lpstr>
      <vt:lpstr>Презентация PowerPoint</vt:lpstr>
      <vt:lpstr>Что это?</vt:lpstr>
      <vt:lpstr>Для чего?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 вида лицензий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SMARTS: Магазин 15</dc:title>
  <dc:creator>Учетная запись Майкрософт</dc:creator>
  <cp:lastModifiedBy>Порт</cp:lastModifiedBy>
  <cp:revision>110</cp:revision>
  <dcterms:created xsi:type="dcterms:W3CDTF">2016-04-22T13:44:34Z</dcterms:created>
  <dcterms:modified xsi:type="dcterms:W3CDTF">2021-02-15T13:29:50Z</dcterms:modified>
</cp:coreProperties>
</file>