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9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000001"/>
    <a:srgbClr val="D1098E"/>
    <a:srgbClr val="D1D3D8"/>
    <a:srgbClr val="9BBB59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F5320-D1A2-4483-8104-2058CF1845C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F504B-F9A6-4084-99DF-B72560E0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5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F504B-F9A6-4084-99DF-B72560E0DA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4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08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17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1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272" y="2623342"/>
            <a:ext cx="698287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Клеверенс: 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«Учет имущества»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273" y="4809061"/>
            <a:ext cx="7172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 Light" panose="020F0302020204030204" pitchFamily="34" charset="0"/>
              </a:rPr>
              <a:t>Система автоматизации управленческого</a:t>
            </a:r>
          </a:p>
          <a:p>
            <a:r>
              <a:rPr lang="ru-RU" sz="3200" b="1" dirty="0">
                <a:latin typeface="Calibri Light" panose="020F0302020204030204" pitchFamily="34" charset="0"/>
              </a:rPr>
              <a:t>учета имущества в организациях</a:t>
            </a:r>
          </a:p>
        </p:txBody>
      </p:sp>
      <p:pic>
        <p:nvPicPr>
          <p:cNvPr id="6" name="Picture 8" descr="http://www.cleverence.ru/upload/iblock/e63/e63431e5ee2aca49c9ec92d333836d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r="24608" b="3557"/>
          <a:stretch/>
        </p:blipFill>
        <p:spPr bwMode="auto">
          <a:xfrm>
            <a:off x="7447487" y="499282"/>
            <a:ext cx="3785241" cy="36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9203B0-81F5-410B-BF84-1C37F2659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2" y="49928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536"/>
            <a:ext cx="1186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b="1" dirty="0">
                <a:solidFill>
                  <a:srgbClr val="FF0000"/>
                </a:solidFill>
                <a:latin typeface="+mj-lt"/>
              </a:rPr>
              <a:t>Как реализован учет данных по номенклатуре и инвентарным объектам</a:t>
            </a:r>
          </a:p>
        </p:txBody>
      </p:sp>
    </p:spTree>
    <p:extLst>
      <p:ext uri="{BB962C8B-B14F-4D97-AF65-F5344CB8AC3E}">
        <p14:creationId xmlns:p14="http://schemas.microsoft.com/office/powerpoint/2010/main" val="17620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74" y="679430"/>
            <a:ext cx="1036401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Учет номенклатуры в разрезе видов номенклатуры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Как в типовых конфигурациях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653" y="2769079"/>
            <a:ext cx="10183004" cy="30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Использование видов номенклатуры позволяет заранее определить основные параметры учета для конкретного имущества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При создании новой номенклатуры необходимо выбрать вид номенклатуры и все параметры заполнятся автоматически</a:t>
            </a:r>
          </a:p>
          <a:p>
            <a:endParaRPr lang="ru-RU" sz="2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82986FB-D62C-4236-812F-B847527C0704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1EC5AE-0917-495E-B009-EFA9BA79FBB4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3F88FE-A217-497B-B0BC-4314575CC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4447" y="575913"/>
            <a:ext cx="77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Параметры вида номенклатуры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86" y="1399398"/>
            <a:ext cx="11037114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Способ учета экземпляра в системе (уникальный\не уникальный объект)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Способ учета в бухгалтерии (для обмена данными)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Способ генерации инвентарного номера (только для уникального имущества)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ru-RU" sz="2400" dirty="0">
              <a:latin typeface="+mj-lt"/>
            </a:endParaRP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Возможность учета серий номенклатуры: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Серийные номера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Гарантийный срок</a:t>
            </a:r>
          </a:p>
          <a:p>
            <a:pPr lvl="2">
              <a:spcBef>
                <a:spcPts val="200"/>
              </a:spcBef>
            </a:pPr>
            <a:endParaRPr lang="ru-RU" sz="2400" dirty="0">
              <a:latin typeface="+mj-lt"/>
            </a:endParaRP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Возможности маркировки номенклатуры: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Использование </a:t>
            </a:r>
            <a:r>
              <a:rPr lang="ru-RU" sz="2400" dirty="0" err="1">
                <a:latin typeface="+mj-lt"/>
              </a:rPr>
              <a:t>штрихкодов</a:t>
            </a:r>
            <a:r>
              <a:rPr lang="ru-RU" sz="2400" dirty="0">
                <a:latin typeface="+mj-lt"/>
              </a:rPr>
              <a:t> и правило генерации </a:t>
            </a:r>
            <a:r>
              <a:rPr lang="ru-RU" sz="2400" dirty="0" err="1">
                <a:latin typeface="+mj-lt"/>
              </a:rPr>
              <a:t>штрихкодов</a:t>
            </a:r>
            <a:endParaRPr lang="ru-RU" sz="2400" dirty="0">
              <a:latin typeface="+mj-lt"/>
            </a:endParaRP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Шаблоны </a:t>
            </a:r>
            <a:r>
              <a:rPr lang="ru-RU" sz="2400" dirty="0" err="1">
                <a:latin typeface="+mj-lt"/>
              </a:rPr>
              <a:t>штрихкодов</a:t>
            </a:r>
            <a:r>
              <a:rPr lang="ru-RU" sz="2400" dirty="0">
                <a:latin typeface="+mj-lt"/>
              </a:rPr>
              <a:t>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3E9336-C6FE-4B5A-8EF4-2F03BD2B1E3B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21FB4E-E957-4002-89AB-95F0002C6886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7EFFBF-E3D1-464B-B727-C1B0B0400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771" y="713936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Учет уникальных объектов и материалов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86" y="1793098"/>
            <a:ext cx="11037114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200"/>
              </a:spcBef>
            </a:pPr>
            <a:r>
              <a:rPr lang="ru-RU" sz="2400" b="1" dirty="0">
                <a:latin typeface="+mj-lt"/>
              </a:rPr>
              <a:t>Уникальный объект имущества </a:t>
            </a:r>
            <a:r>
              <a:rPr lang="ru-RU" sz="2400" dirty="0">
                <a:latin typeface="+mj-lt"/>
              </a:rPr>
              <a:t>– это, как правило, основное средство компании.</a:t>
            </a:r>
          </a:p>
          <a:p>
            <a:pPr lvl="1" algn="just">
              <a:spcBef>
                <a:spcPts val="200"/>
              </a:spcBef>
            </a:pPr>
            <a:r>
              <a:rPr lang="ru-RU" sz="2400" dirty="0">
                <a:latin typeface="+mj-lt"/>
              </a:rPr>
              <a:t>Для уникальных объектов предусмотрен учет по инвентарному номеру, а также инвентарная карточка объекта.</a:t>
            </a:r>
          </a:p>
          <a:p>
            <a:pPr lvl="1" algn="just">
              <a:spcBef>
                <a:spcPts val="200"/>
              </a:spcBef>
            </a:pPr>
            <a:r>
              <a:rPr lang="ru-RU" sz="2400" dirty="0">
                <a:latin typeface="+mj-lt"/>
              </a:rPr>
              <a:t>Уникальный объект имущества учитывается в системе в единичном экземпляре.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73" y="4112049"/>
            <a:ext cx="11037114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200"/>
              </a:spcBef>
            </a:pPr>
            <a:r>
              <a:rPr lang="ru-RU" sz="2400" b="1" dirty="0">
                <a:latin typeface="+mj-lt"/>
              </a:rPr>
              <a:t>Материалы </a:t>
            </a:r>
            <a:r>
              <a:rPr lang="ru-RU" sz="2400" dirty="0">
                <a:latin typeface="+mj-lt"/>
              </a:rPr>
              <a:t>учитываются в системе как товары (количественный учет).</a:t>
            </a:r>
          </a:p>
          <a:p>
            <a:pPr lvl="1" algn="just">
              <a:spcBef>
                <a:spcPts val="200"/>
              </a:spcBef>
            </a:pPr>
            <a:r>
              <a:rPr lang="ru-RU" sz="2400" dirty="0">
                <a:latin typeface="+mj-lt"/>
              </a:rPr>
              <a:t>Для материалов не предусмотрена генерация инвентарного номера, однако система позволяет генерировать уникальные </a:t>
            </a:r>
            <a:r>
              <a:rPr lang="ru-RU" sz="2400" dirty="0" err="1">
                <a:latin typeface="+mj-lt"/>
              </a:rPr>
              <a:t>штрихкоды</a:t>
            </a:r>
            <a:r>
              <a:rPr lang="ru-RU" sz="2400" dirty="0">
                <a:latin typeface="+mj-lt"/>
              </a:rPr>
              <a:t> и учитывать материалы в разрезе гарантийных сроков и серийных номеров.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A596CB9-8C19-479F-8229-093734492F17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B0D3D1-97B6-4B25-9DA9-AD9ED4F49FEB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9050BD-18BD-4063-B066-BE3EAC4B3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1533" y="420638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Интерфейс. Карточка номенклатуры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5" y="1183318"/>
            <a:ext cx="11456385" cy="4595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4700" y="5316835"/>
            <a:ext cx="4754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Основные данные о номенклатуре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Быстрые ссылки на отчеты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Возможность прикрепить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DA4865A-8CE4-40AA-BA94-096CB7784A23}"/>
              </a:ext>
            </a:extLst>
          </p:cNvPr>
          <p:cNvCxnSpPr/>
          <p:nvPr/>
        </p:nvCxnSpPr>
        <p:spPr>
          <a:xfrm>
            <a:off x="2471737" y="6437362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601235-564D-4C4D-A920-9FF2F7DBBD96}"/>
              </a:ext>
            </a:extLst>
          </p:cNvPr>
          <p:cNvSpPr txBox="1"/>
          <p:nvPr/>
        </p:nvSpPr>
        <p:spPr>
          <a:xfrm>
            <a:off x="10053637" y="6283473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CC2AF-6FDE-4940-9795-808F69AE5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322198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736" y="498276"/>
            <a:ext cx="10405229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Интерфейс. Карточка инвентарного объекта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Основные параметры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663700"/>
            <a:ext cx="11497936" cy="408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186" y="6015335"/>
            <a:ext cx="5205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Данные конкретного инвентарного объекта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CFB16E6-16E4-4B9A-BA3C-E856EC2A432D}"/>
              </a:ext>
            </a:extLst>
          </p:cNvPr>
          <p:cNvCxnSpPr/>
          <p:nvPr/>
        </p:nvCxnSpPr>
        <p:spPr>
          <a:xfrm>
            <a:off x="2471737" y="6600874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B89A51-6654-400A-89EA-393FED0D4AB5}"/>
              </a:ext>
            </a:extLst>
          </p:cNvPr>
          <p:cNvSpPr txBox="1"/>
          <p:nvPr/>
        </p:nvSpPr>
        <p:spPr>
          <a:xfrm>
            <a:off x="10053637" y="6446985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963F62-ED4B-4E9E-B3C5-E7E52F7B5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485710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639" y="515529"/>
            <a:ext cx="1080204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Интерфейс. Карточка инвентарного объекта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Дополнительные параметры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5" t="2283"/>
          <a:stretch/>
        </p:blipFill>
        <p:spPr>
          <a:xfrm>
            <a:off x="646886" y="1739900"/>
            <a:ext cx="10091567" cy="469106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382A12-6E8C-4F4F-A373-8E03799AA302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939731-10D4-403F-BAD3-FD888B144ABD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88E94B-6D5E-40D5-BF34-8DDE8C14C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96" y="722563"/>
            <a:ext cx="889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Возможности маркировки имущества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185" y="1509374"/>
            <a:ext cx="1087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+mj-lt"/>
              </a:rPr>
              <a:t>Автогенерация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штрихкодов</a:t>
            </a:r>
            <a:r>
              <a:rPr lang="ru-RU" sz="2400" dirty="0">
                <a:latin typeface="+mj-lt"/>
              </a:rPr>
              <a:t> по заданным правилам</a:t>
            </a:r>
            <a:r>
              <a:rPr lang="en-US" sz="2400" dirty="0">
                <a:latin typeface="+mj-lt"/>
              </a:rPr>
              <a:t>. </a:t>
            </a:r>
            <a:r>
              <a:rPr lang="ru-RU" sz="2400" dirty="0">
                <a:latin typeface="+mj-lt"/>
              </a:rPr>
              <a:t>Создаем шаблон, указываем тип </a:t>
            </a:r>
            <a:r>
              <a:rPr lang="ru-RU" sz="2400" dirty="0" err="1">
                <a:latin typeface="+mj-lt"/>
              </a:rPr>
              <a:t>штрихкода</a:t>
            </a:r>
            <a:r>
              <a:rPr lang="ru-RU" sz="2400" dirty="0">
                <a:latin typeface="+mj-lt"/>
              </a:rPr>
              <a:t>, префикс, способ генерации и получаем этикетку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186" y="2543901"/>
            <a:ext cx="77579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Можем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генерировать и печатать</a:t>
            </a:r>
            <a:r>
              <a:rPr lang="en-US" sz="2400" dirty="0">
                <a:latin typeface="+mj-lt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EAN13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Code</a:t>
            </a:r>
            <a:r>
              <a:rPr lang="ru-RU" sz="2400" dirty="0">
                <a:latin typeface="+mj-lt"/>
              </a:rPr>
              <a:t>39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</a:t>
            </a:r>
            <a:r>
              <a:rPr lang="en-US" sz="2400" dirty="0">
                <a:latin typeface="+mj-lt"/>
              </a:rPr>
              <a:t>ode128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QR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Data matrix</a:t>
            </a:r>
            <a:endParaRPr lang="ru-RU" sz="2400" dirty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86" y="5208857"/>
            <a:ext cx="10084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Маркировка </a:t>
            </a:r>
            <a:r>
              <a:rPr lang="en-US" sz="2400" dirty="0">
                <a:latin typeface="+mj-lt"/>
              </a:rPr>
              <a:t>RFID </a:t>
            </a:r>
            <a:r>
              <a:rPr lang="ru-RU" sz="2400" dirty="0">
                <a:latin typeface="+mj-lt"/>
              </a:rPr>
              <a:t>и привязка </a:t>
            </a:r>
            <a:r>
              <a:rPr lang="en-US" sz="2400" dirty="0">
                <a:latin typeface="+mj-lt"/>
              </a:rPr>
              <a:t>ID</a:t>
            </a:r>
            <a:r>
              <a:rPr lang="ru-RU" sz="2400" dirty="0">
                <a:latin typeface="+mj-lt"/>
              </a:rPr>
              <a:t> метки к конкретному объекту имущества</a:t>
            </a:r>
          </a:p>
        </p:txBody>
      </p:sp>
      <p:pic>
        <p:nvPicPr>
          <p:cNvPr id="7" name="Picture 10" descr="https://maxcdn.icons8.com/Share/icon/Industry/rfid_sensor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48" y="3231126"/>
            <a:ext cx="1374152" cy="13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qr код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38" y="3292414"/>
            <a:ext cx="1251575" cy="1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A130FE-5164-4B69-83DD-B16E2AD99B0B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DB5830-D02B-4900-975C-1A31B8E2BB83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187E31-CBDA-4A21-B5F7-D484BA1A4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990" y="670804"/>
            <a:ext cx="889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Создание шаблона </a:t>
            </a:r>
            <a:r>
              <a:rPr lang="ru-RU" sz="3600" b="1" dirty="0" err="1">
                <a:solidFill>
                  <a:srgbClr val="FF0000"/>
                </a:solidFill>
                <a:latin typeface="+mj-lt"/>
              </a:rPr>
              <a:t>штрихкода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401762"/>
            <a:ext cx="5772150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07200" y="2854236"/>
            <a:ext cx="482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Свое наименование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Выбор типа </a:t>
            </a:r>
            <a:r>
              <a:rPr lang="ru-RU" sz="2000" dirty="0" err="1">
                <a:latin typeface="+mj-lt"/>
              </a:rPr>
              <a:t>штрихкода</a:t>
            </a:r>
            <a:r>
              <a:rPr lang="ru-RU" sz="2000" dirty="0">
                <a:latin typeface="+mj-lt"/>
              </a:rPr>
              <a:t>. Подсказки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Указание префикса и создание способа генерации </a:t>
            </a:r>
            <a:r>
              <a:rPr lang="ru-RU" sz="2000" dirty="0" err="1">
                <a:latin typeface="+mj-lt"/>
              </a:rPr>
              <a:t>штрихкода</a:t>
            </a:r>
            <a:endParaRPr lang="ru-RU" sz="2000" dirty="0">
              <a:latin typeface="+mj-l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7853034-7EAE-4D4D-9251-A18CC680C469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2EEEE3-962F-481C-B0AE-5D78F17A3D59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F7BF7B-A3CC-43A6-A6A9-C41F760BC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099" y="610419"/>
            <a:ext cx="889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Учет состояний имущества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185" y="1433174"/>
            <a:ext cx="1087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Имущество в компании имеет свой жизненный цикл. Для того, чтобы в любой момент времени получать актуальные данные по текущему состоянию имущества, в системе предусмотрен механизм учета состояний имущества.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184" y="3032492"/>
            <a:ext cx="99322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Пользовательские состояния учитываются в разрезе 3 глобальных статусов: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Не принято к учету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Принято к учету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ru-RU" sz="2000" dirty="0">
                <a:latin typeface="+mj-lt"/>
              </a:rPr>
              <a:t>Списано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3618963"/>
            <a:ext cx="74485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389" y="1317944"/>
            <a:ext cx="96540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+mj-lt"/>
              </a:rPr>
              <a:t>Зачем нужна специальная система для учета имущества?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7C09F79-3F9A-4F76-816D-423CA6296FA9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FEB1A5-1C12-4305-B989-4E8A2FE36E47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7AA5F-23C8-44AE-B326-7EE20D10E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186" y="1300089"/>
            <a:ext cx="1103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Учет материалов и основных средств (с возможность </a:t>
            </a:r>
            <a:r>
              <a:rPr lang="ru-RU" sz="2400" dirty="0" err="1">
                <a:latin typeface="+mj-lt"/>
              </a:rPr>
              <a:t>автогенерации</a:t>
            </a:r>
            <a:r>
              <a:rPr lang="ru-RU" sz="2400" dirty="0">
                <a:latin typeface="+mj-lt"/>
              </a:rPr>
              <a:t> инвентарных номеров) в единой системе;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186" y="5794802"/>
            <a:ext cx="9652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+mj-lt"/>
              </a:rPr>
              <a:t>Есть механизм дополнительных реквизитов и сведений!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307" y="601792"/>
            <a:ext cx="1091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Подробный учет информации об имуществе. Итоги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186" y="2325535"/>
            <a:ext cx="1045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Генерация </a:t>
            </a:r>
            <a:r>
              <a:rPr lang="ru-RU" sz="2400" dirty="0" err="1">
                <a:latin typeface="+mj-lt"/>
              </a:rPr>
              <a:t>штрихкодов</a:t>
            </a:r>
            <a:r>
              <a:rPr lang="ru-RU" sz="2400" dirty="0">
                <a:latin typeface="+mj-lt"/>
              </a:rPr>
              <a:t> различных форматов по заданным правилам;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186" y="2996154"/>
            <a:ext cx="11037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Возможность учета серий номенклатуры (как серийных номеров, так и гарантийных сроков;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186" y="4033610"/>
            <a:ext cx="1003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Учет и изменение текущих состояний номенклатуры;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186" y="4692219"/>
            <a:ext cx="1085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Получение подробных данных о номенклатуре и инвентарных объектах из карточки. Быстрые ссылки на нужные отчеты по движению и остаткам </a:t>
            </a:r>
          </a:p>
        </p:txBody>
      </p:sp>
    </p:spTree>
    <p:extLst>
      <p:ext uri="{BB962C8B-B14F-4D97-AF65-F5344CB8AC3E}">
        <p14:creationId xmlns:p14="http://schemas.microsoft.com/office/powerpoint/2010/main" val="169198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536"/>
            <a:ext cx="1186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b="1" dirty="0">
                <a:solidFill>
                  <a:srgbClr val="E50071"/>
                </a:solidFill>
                <a:latin typeface="+mj-lt"/>
              </a:rPr>
              <a:t>Движения имущества в системе</a:t>
            </a:r>
          </a:p>
          <a:p>
            <a:pPr lvl="1"/>
            <a:endParaRPr lang="ru-RU" sz="5400" b="1" dirty="0">
              <a:latin typeface="+mj-lt"/>
            </a:endParaRPr>
          </a:p>
          <a:p>
            <a:pPr lvl="1"/>
            <a:r>
              <a:rPr lang="ru-RU" sz="5400" dirty="0">
                <a:latin typeface="+mj-lt"/>
              </a:rPr>
              <a:t>Функциональные возможности </a:t>
            </a:r>
          </a:p>
          <a:p>
            <a:pPr lvl="1"/>
            <a:r>
              <a:rPr lang="ru-RU" sz="5400" dirty="0">
                <a:latin typeface="+mj-lt"/>
              </a:rPr>
              <a:t>Документы и справочники системы</a:t>
            </a:r>
          </a:p>
        </p:txBody>
      </p:sp>
      <p:pic>
        <p:nvPicPr>
          <p:cNvPr id="4" name="Picture 2" descr="Картинки по запросу внедрение 1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6" y="138112"/>
            <a:ext cx="2136774" cy="16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0552" y="1916527"/>
            <a:ext cx="903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Регламентированный</a:t>
            </a:r>
            <a:r>
              <a:rPr lang="ru-RU" sz="2400" dirty="0">
                <a:latin typeface="+mj-lt"/>
              </a:rPr>
              <a:t> учет имущества в системе ведется в следующих разрезах учета: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Организация;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Подразделение;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Материально ответственное лицо (МОЛ).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681" y="869212"/>
            <a:ext cx="10922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Способы учета имущества.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Регламентированный учет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3300" y="4172635"/>
            <a:ext cx="1013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Это позволяет осуществлять выгрузку данных в сторонние системы учета (например, 1С:Бухгалтерия) используя реквизиты для сопоставления данных. 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 err="1">
                <a:latin typeface="+mj-lt"/>
              </a:rPr>
              <a:t>Клеверенс</a:t>
            </a:r>
            <a:r>
              <a:rPr lang="ru-RU" sz="2000" dirty="0">
                <a:latin typeface="+mj-lt"/>
              </a:rPr>
              <a:t>: Учет имущества является системой ввода первичной, а главное полноценной информации по основным средствам и материалам, принимаемым на учет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13636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300" y="1572429"/>
            <a:ext cx="903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Управленческий</a:t>
            </a:r>
            <a:r>
              <a:rPr lang="ru-RU" sz="2400" dirty="0">
                <a:latin typeface="+mj-lt"/>
              </a:rPr>
              <a:t> учет имущества в системе ведется в следующих разрезах учета: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Помещение (или рабочее место);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Держатель;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Состояние имущества.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451" y="636298"/>
            <a:ext cx="1074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Способы учета имущества.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Управленческий учет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3300" y="4020235"/>
            <a:ext cx="1013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Т.е. движение имущества осуществляется в рамках конкретных держателей (сотрудников), а также между реальными помещениями (а не просто подразделениями организации).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>
                <a:latin typeface="+mj-lt"/>
              </a:rPr>
              <a:t>Таким образом, мы </a:t>
            </a:r>
            <a:r>
              <a:rPr lang="ru-RU" sz="2000" b="1" dirty="0">
                <a:latin typeface="+mj-lt"/>
              </a:rPr>
              <a:t>всегда знаем </a:t>
            </a:r>
            <a:r>
              <a:rPr lang="ru-RU" sz="2000" dirty="0">
                <a:latin typeface="+mj-lt"/>
              </a:rPr>
              <a:t>что, где и у кого находится в данный момент.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3300" y="5664369"/>
            <a:ext cx="1024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000" dirty="0">
                <a:latin typeface="+mj-lt"/>
              </a:rPr>
              <a:t>В системе предусмотрена возможность генерации </a:t>
            </a:r>
            <a:r>
              <a:rPr lang="ru-RU" sz="2000" dirty="0" err="1">
                <a:latin typeface="+mj-lt"/>
              </a:rPr>
              <a:t>штрихкодов</a:t>
            </a:r>
            <a:r>
              <a:rPr lang="ru-RU" sz="2000" dirty="0">
                <a:latin typeface="+mj-lt"/>
              </a:rPr>
              <a:t> и печати этикеток для быстрой идентификации помещений и держателей. И конечно </a:t>
            </a:r>
            <a:r>
              <a:rPr lang="en-US" sz="2000" dirty="0">
                <a:latin typeface="+mj-lt"/>
              </a:rPr>
              <a:t>RFID!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9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96039" y="619046"/>
            <a:ext cx="889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Справочники системы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7686" y="1606540"/>
            <a:ext cx="103513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Организации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Подразделения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Помещения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Должности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Сотрудники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Номенклатура / Виды номенклатуры / Инвентарные номера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Состояния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68728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767" y="455143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Интерфейс. Помещение</a:t>
            </a:r>
            <a:endParaRPr lang="ru-RU" sz="2800" b="1" dirty="0">
              <a:solidFill>
                <a:srgbClr val="E50071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83386" y="1193800"/>
            <a:ext cx="9741714" cy="5156200"/>
            <a:chOff x="583386" y="1193800"/>
            <a:chExt cx="9741714" cy="51562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386" y="1193800"/>
              <a:ext cx="9556750" cy="51562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258300" y="1847850"/>
              <a:ext cx="1066800" cy="361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783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273" y="299868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Интерфейс. Сотрудник</a:t>
            </a:r>
            <a:endParaRPr lang="ru-RU" sz="2800" b="1" dirty="0">
              <a:solidFill>
                <a:srgbClr val="E5007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049716"/>
            <a:ext cx="10315575" cy="5572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53650" y="1828800"/>
            <a:ext cx="1066800" cy="3619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703" y="644925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Проведение инвентаризации</a:t>
            </a:r>
            <a:endParaRPr lang="ru-RU" sz="2800" b="1" dirty="0">
              <a:solidFill>
                <a:srgbClr val="E5007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300" y="1381929"/>
            <a:ext cx="991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Регламентированная инвентаризация</a:t>
            </a:r>
            <a:r>
              <a:rPr lang="ru-RU" sz="2400" dirty="0">
                <a:latin typeface="+mj-lt"/>
              </a:rPr>
              <a:t>: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Создание в системе распоряжения на инвентаризацию. С членами комиссии, приказом на инвентаризацию по конкретной организации с возможность доп. отборов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Возможно настроить обмен с системой регламентированного учета и получать/отправлять данные оттуда или туда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300" y="429022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Управленческая инвентаризация</a:t>
            </a:r>
            <a:r>
              <a:rPr lang="ru-RU" sz="2400" dirty="0">
                <a:latin typeface="+mj-lt"/>
              </a:rPr>
              <a:t>:</a:t>
            </a:r>
          </a:p>
          <a:p>
            <a:pPr marL="812800" indent="-368300"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Пересчет имущества по произвольным отборам в любое время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300" y="5721202"/>
            <a:ext cx="1088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Возможность заполнения и актуализации документа Инвентаризация по данным пересчетов</a:t>
            </a:r>
          </a:p>
        </p:txBody>
      </p:sp>
    </p:spTree>
    <p:extLst>
      <p:ext uri="{BB962C8B-B14F-4D97-AF65-F5344CB8AC3E}">
        <p14:creationId xmlns:p14="http://schemas.microsoft.com/office/powerpoint/2010/main" val="19336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010" y="420970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Отчеты. </a:t>
            </a:r>
            <a:r>
              <a:rPr lang="ru-RU" sz="3600" b="1" dirty="0">
                <a:solidFill>
                  <a:schemeClr val="accent1"/>
                </a:solidFill>
                <a:latin typeface="+mj-lt"/>
              </a:rPr>
              <a:t>Движения имущества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6374"/>
          <a:stretch/>
        </p:blipFill>
        <p:spPr>
          <a:xfrm>
            <a:off x="507186" y="1183875"/>
            <a:ext cx="7488648" cy="5369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67700" y="28909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Отчёт «Движения имущества»</a:t>
            </a:r>
          </a:p>
          <a:p>
            <a:endParaRPr lang="ru-RU" dirty="0"/>
          </a:p>
          <a:p>
            <a:r>
              <a:rPr lang="ru-RU" dirty="0"/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Пользовательские отборы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варианта группировки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Печать отчёта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Отражает все движения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286839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568" y="420637"/>
            <a:ext cx="87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Отчеты.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+mj-lt"/>
              </a:rPr>
              <a:t>Остатки имущества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67700" y="2890974"/>
            <a:ext cx="383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Отчёт «Остатки»</a:t>
            </a:r>
          </a:p>
          <a:p>
            <a:endParaRPr lang="ru-RU" dirty="0"/>
          </a:p>
          <a:p>
            <a:r>
              <a:rPr lang="ru-RU" dirty="0"/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Вариант по помещениям или держателям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Пользовательские отборы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варианта группировки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Печать отчёта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Отражает данные по остаткам имущества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249"/>
          <a:stretch/>
        </p:blipFill>
        <p:spPr>
          <a:xfrm>
            <a:off x="507186" y="1202116"/>
            <a:ext cx="7488648" cy="5376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91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7571" y="713936"/>
            <a:ext cx="1063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Как обычно ведется учет ОС и материалов</a:t>
            </a: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507186" y="1537096"/>
            <a:ext cx="10058400" cy="506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 Light" panose="020F0302020204030204" pitchFamily="34" charset="0"/>
              </a:rPr>
              <a:t>В программе регламентированного учета (например, 1С:Бухгалтерия)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07186" y="4252556"/>
            <a:ext cx="10058400" cy="506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 Light" panose="020F0302020204030204" pitchFamily="34" charset="0"/>
              </a:rPr>
              <a:t>В многочисленных </a:t>
            </a:r>
            <a:r>
              <a:rPr lang="en-US" sz="2400" dirty="0">
                <a:latin typeface="Calibri Light" panose="020F0302020204030204" pitchFamily="34" charset="0"/>
              </a:rPr>
              <a:t>Excel </a:t>
            </a:r>
            <a:r>
              <a:rPr lang="ru-RU" sz="2400" dirty="0">
                <a:latin typeface="Calibri Light" panose="020F0302020204030204" pitchFamily="34" charset="0"/>
              </a:rPr>
              <a:t>таблицах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2329" y="20439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Нет помещений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Нет реальных держателей и рабочих мест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Нет </a:t>
            </a:r>
            <a:r>
              <a:rPr lang="ru-RU" dirty="0" err="1"/>
              <a:t>штрихкодов</a:t>
            </a: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Нет мобильных инструментов проведения инвентаризации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115452-F7B7-449F-A0A9-8A05FAAAEA9A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189879-15B4-4378-9509-DB858417E829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AD0C03-7D58-43B4-A3E4-5EEF1B830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5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61286" y="679430"/>
            <a:ext cx="1063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Как обычно ведется учет ОС и материалов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2686" y="1870481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</a:rPr>
              <a:t>Стул офисный (материал) – просто номенклатура</a:t>
            </a:r>
          </a:p>
        </p:txBody>
      </p:sp>
      <p:pic>
        <p:nvPicPr>
          <p:cNvPr id="12" name="Picture 6" descr="Картинки по запросу стул офисный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7" y="1420707"/>
            <a:ext cx="1194253" cy="15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Ноутбук Lenovo ThinkPad Yoga 460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13549" r="25450" b="16265"/>
          <a:stretch/>
        </p:blipFill>
        <p:spPr bwMode="auto">
          <a:xfrm>
            <a:off x="670667" y="4026872"/>
            <a:ext cx="1790392" cy="16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8586" y="3581167"/>
            <a:ext cx="85517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</a:rPr>
              <a:t>Ноутбук </a:t>
            </a:r>
            <a:r>
              <a:rPr lang="en-US" sz="2800" dirty="0">
                <a:latin typeface="+mj-lt"/>
              </a:rPr>
              <a:t>Lenovo ThinkPad Yoga 460</a:t>
            </a:r>
            <a:r>
              <a:rPr lang="ru-RU" sz="2800" dirty="0">
                <a:latin typeface="+mj-lt"/>
              </a:rPr>
              <a:t>  (основное средство)</a:t>
            </a:r>
          </a:p>
          <a:p>
            <a:r>
              <a:rPr lang="ru-RU" sz="2400" dirty="0">
                <a:latin typeface="+mj-lt"/>
              </a:rPr>
              <a:t>Инвентарная карточка:</a:t>
            </a:r>
          </a:p>
          <a:p>
            <a:r>
              <a:rPr lang="ru-RU" sz="2800" dirty="0">
                <a:latin typeface="+mj-lt"/>
              </a:rPr>
              <a:t>	</a:t>
            </a:r>
            <a:r>
              <a:rPr lang="ru-RU" sz="2000" dirty="0">
                <a:latin typeface="+mj-lt"/>
              </a:rPr>
              <a:t>Организация;</a:t>
            </a:r>
          </a:p>
          <a:p>
            <a:r>
              <a:rPr lang="ru-RU" sz="2000" dirty="0">
                <a:latin typeface="+mj-lt"/>
              </a:rPr>
              <a:t>	Группа учета;</a:t>
            </a:r>
          </a:p>
          <a:p>
            <a:r>
              <a:rPr lang="ru-RU" sz="2000" dirty="0">
                <a:latin typeface="+mj-lt"/>
              </a:rPr>
              <a:t>	Срок полезного использования;</a:t>
            </a:r>
          </a:p>
          <a:p>
            <a:r>
              <a:rPr lang="ru-RU" sz="2000" dirty="0">
                <a:latin typeface="+mj-lt"/>
              </a:rPr>
              <a:t>	Параметры начисления амортизации;</a:t>
            </a:r>
          </a:p>
          <a:p>
            <a:r>
              <a:rPr lang="ru-RU" sz="2000" dirty="0">
                <a:latin typeface="+mj-lt"/>
              </a:rPr>
              <a:t>	Паспорт объекта (изготовитель, заводской номер).</a:t>
            </a:r>
          </a:p>
        </p:txBody>
      </p:sp>
    </p:spTree>
    <p:extLst>
      <p:ext uri="{BB962C8B-B14F-4D97-AF65-F5344CB8AC3E}">
        <p14:creationId xmlns:p14="http://schemas.microsoft.com/office/powerpoint/2010/main" val="85127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4824" y="644925"/>
            <a:ext cx="77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Что в итоге?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Учет материалов</a:t>
            </a:r>
          </a:p>
        </p:txBody>
      </p:sp>
      <p:pic>
        <p:nvPicPr>
          <p:cNvPr id="1030" name="Picture 6" descr="Картинки по запросу стул офисный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35" y="1049716"/>
            <a:ext cx="2534713" cy="33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381" y="1415011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>
                <a:latin typeface="+mj-lt"/>
              </a:rPr>
              <a:t>Стул офисный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886" y="2170022"/>
            <a:ext cx="566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Вид номенклатуры: офисная мебель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Производитель: </a:t>
            </a:r>
            <a:r>
              <a:rPr lang="ru-RU" dirty="0" err="1">
                <a:latin typeface="+mj-lt"/>
              </a:rPr>
              <a:t>ВсемМебель</a:t>
            </a:r>
            <a:endParaRPr lang="ru-RU" dirty="0">
              <a:latin typeface="+mj-lt"/>
            </a:endParaRP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Способ учета в бухгалтерии: как материал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Цвет: черный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Вести учет по сериям: Нет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Печатать этикетку со </a:t>
            </a:r>
            <a:r>
              <a:rPr lang="ru-RU" dirty="0" err="1">
                <a:latin typeface="+mj-lt"/>
              </a:rPr>
              <a:t>штрихкодом</a:t>
            </a:r>
            <a:r>
              <a:rPr lang="ru-RU" dirty="0">
                <a:latin typeface="+mj-lt"/>
              </a:rPr>
              <a:t>: Да (</a:t>
            </a:r>
            <a:r>
              <a:rPr lang="en-US" dirty="0">
                <a:latin typeface="+mj-lt"/>
              </a:rPr>
              <a:t>QR </a:t>
            </a:r>
            <a:r>
              <a:rPr lang="ru-RU" dirty="0">
                <a:latin typeface="+mj-lt"/>
              </a:rPr>
              <a:t>код)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7186" y="4152275"/>
            <a:ext cx="11072365" cy="353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 Light" panose="020F0302020204030204" pitchFamily="34" charset="0"/>
              </a:rPr>
              <a:t>По данным отчетов:</a:t>
            </a:r>
          </a:p>
          <a:p>
            <a:pPr lvl="1">
              <a:spcBef>
                <a:spcPts val="1000"/>
              </a:spcBef>
            </a:pPr>
            <a:r>
              <a:rPr lang="ru-RU" dirty="0"/>
              <a:t>на остатках в 2 организациях числится 56 штук</a:t>
            </a:r>
          </a:p>
          <a:p>
            <a:pPr lvl="1">
              <a:spcBef>
                <a:spcPts val="1000"/>
              </a:spcBef>
            </a:pPr>
            <a:r>
              <a:rPr lang="ru-RU" dirty="0"/>
              <a:t>из них 36 в центральном офисе, остальные в территориальных подразделениях</a:t>
            </a:r>
          </a:p>
          <a:p>
            <a:pPr lvl="1">
              <a:spcBef>
                <a:spcPts val="1000"/>
              </a:spcBef>
            </a:pPr>
            <a:r>
              <a:rPr lang="ru-RU" dirty="0"/>
              <a:t>10 стульев стоят на временном складе без держателей</a:t>
            </a:r>
          </a:p>
          <a:p>
            <a:pPr lvl="1">
              <a:spcBef>
                <a:spcPts val="1000"/>
              </a:spcBef>
            </a:pPr>
            <a:r>
              <a:rPr lang="ru-RU" dirty="0"/>
              <a:t>2 стула нуждаются в ремонте</a:t>
            </a:r>
          </a:p>
          <a:p>
            <a:pPr>
              <a:spcBef>
                <a:spcPts val="1000"/>
              </a:spcBef>
            </a:pPr>
            <a:endParaRPr lang="ru-RU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6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7352" y="593166"/>
            <a:ext cx="77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Что в итоге?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Учет основных средств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381" y="1338811"/>
            <a:ext cx="535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>
                <a:latin typeface="+mj-lt"/>
              </a:rPr>
              <a:t>Ноутбук </a:t>
            </a:r>
            <a:r>
              <a:rPr lang="en-US" sz="2800" u="sng" dirty="0">
                <a:latin typeface="+mj-lt"/>
              </a:rPr>
              <a:t>Lenovo ThinkPad Yoga 460</a:t>
            </a:r>
            <a:endParaRPr lang="ru-RU" sz="2800" u="sng" dirty="0">
              <a:latin typeface="+mj-lt"/>
            </a:endParaRPr>
          </a:p>
        </p:txBody>
      </p:sp>
      <p:pic>
        <p:nvPicPr>
          <p:cNvPr id="9" name="Picture 8" descr="Картинки по запросу Ноутбук Lenovo ThinkPad Yoga 460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13549" r="25450" b="16265"/>
          <a:stretch/>
        </p:blipFill>
        <p:spPr bwMode="auto">
          <a:xfrm>
            <a:off x="7073900" y="2029331"/>
            <a:ext cx="3822700" cy="35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8807" y="2023012"/>
            <a:ext cx="6093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Номенклатура: Ноутбук </a:t>
            </a:r>
            <a:r>
              <a:rPr lang="en-US" dirty="0">
                <a:latin typeface="+mj-lt"/>
              </a:rPr>
              <a:t>Lenovo ThinkPad Yoga 460</a:t>
            </a:r>
            <a:endParaRPr lang="ru-RU" dirty="0">
              <a:latin typeface="+mj-lt"/>
            </a:endParaRP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Инвентарный номер: 101010000005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Способ учета в бухгалтерии: как ОС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Организация: ООО «Планета»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Подразделение: </a:t>
            </a:r>
            <a:r>
              <a:rPr lang="en-US" dirty="0">
                <a:latin typeface="+mj-lt"/>
              </a:rPr>
              <a:t>IT </a:t>
            </a:r>
            <a:r>
              <a:rPr lang="ru-RU" dirty="0">
                <a:latin typeface="+mj-lt"/>
              </a:rPr>
              <a:t>Отдел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МОЛ: Петров Сергей Викторович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Держатель: Федорова Анна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Серийный номер: </a:t>
            </a:r>
            <a:r>
              <a:rPr lang="en-US" dirty="0">
                <a:latin typeface="+mj-lt"/>
              </a:rPr>
              <a:t>SN-AXR7688</a:t>
            </a:r>
            <a:endParaRPr lang="ru-RU" dirty="0">
              <a:latin typeface="+mj-lt"/>
            </a:endParaRP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Дата окончания гарантии: до 01.12.2019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Состояние: Эксплуатация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Стоимость: 61000 рублей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 err="1">
                <a:latin typeface="+mj-lt"/>
              </a:rPr>
              <a:t>Штрихкод</a:t>
            </a:r>
            <a:r>
              <a:rPr lang="ru-RU" dirty="0">
                <a:latin typeface="+mj-lt"/>
              </a:rPr>
              <a:t>: 1300000000001700007</a:t>
            </a: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Производитель: </a:t>
            </a:r>
            <a:r>
              <a:rPr lang="en-US" dirty="0">
                <a:latin typeface="+mj-lt"/>
              </a:rPr>
              <a:t>Lenovo</a:t>
            </a:r>
            <a:endParaRPr lang="ru-RU" dirty="0">
              <a:latin typeface="+mj-lt"/>
            </a:endParaRP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+mj-lt"/>
              </a:rPr>
              <a:t>Поставщик: </a:t>
            </a:r>
            <a:r>
              <a:rPr lang="ru-RU" dirty="0" err="1">
                <a:latin typeface="+mj-lt"/>
              </a:rPr>
              <a:t>Ситилинк</a:t>
            </a:r>
            <a:endParaRPr lang="ru-RU" dirty="0">
              <a:latin typeface="+mj-lt"/>
            </a:endParaRPr>
          </a:p>
          <a:p>
            <a:pPr marL="722313" indent="-269875">
              <a:buFont typeface="Courier New" panose="02070309020205020404" pitchFamily="49" charset="0"/>
              <a:buChar char="o"/>
              <a:defRPr/>
            </a:pPr>
            <a:r>
              <a:rPr lang="ru-RU" dirty="0" err="1">
                <a:latin typeface="+mj-lt"/>
              </a:rPr>
              <a:t>Вх</a:t>
            </a:r>
            <a:r>
              <a:rPr lang="ru-RU" dirty="0">
                <a:latin typeface="+mj-lt"/>
              </a:rPr>
              <a:t>. Номер документа </a:t>
            </a:r>
            <a:r>
              <a:rPr lang="en-US" dirty="0">
                <a:latin typeface="+mj-lt"/>
              </a:rPr>
              <a:t>36</a:t>
            </a:r>
            <a:r>
              <a:rPr lang="ru-RU" dirty="0">
                <a:latin typeface="+mj-lt"/>
              </a:rPr>
              <a:t>УТ /  Дата: 01.12.2017</a:t>
            </a:r>
          </a:p>
        </p:txBody>
      </p:sp>
    </p:spTree>
    <p:extLst>
      <p:ext uri="{BB962C8B-B14F-4D97-AF65-F5344CB8AC3E}">
        <p14:creationId xmlns:p14="http://schemas.microsoft.com/office/powerpoint/2010/main" val="402945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294" y="1226232"/>
            <a:ext cx="101045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E50071"/>
                </a:solidFill>
                <a:latin typeface="+mj-lt"/>
              </a:rPr>
              <a:t>Состав системы:</a:t>
            </a:r>
          </a:p>
          <a:p>
            <a:endParaRPr lang="ru-RU" sz="6600" b="1" dirty="0">
              <a:latin typeface="+mj-lt"/>
            </a:endParaRPr>
          </a:p>
          <a:p>
            <a:r>
              <a:rPr lang="ru-RU" sz="4800" b="1" dirty="0">
                <a:latin typeface="+mj-lt"/>
              </a:rPr>
              <a:t>Специализированное программное обеспечение и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83286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186" y="731188"/>
            <a:ext cx="9894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ПО </a:t>
            </a:r>
            <a:r>
              <a:rPr lang="ru-RU" sz="3600" b="1" dirty="0" err="1">
                <a:solidFill>
                  <a:srgbClr val="E50071"/>
                </a:solidFill>
                <a:latin typeface="+mj-lt"/>
              </a:rPr>
              <a:t>Клеверенс</a:t>
            </a:r>
            <a:r>
              <a:rPr lang="ru-RU" sz="3600" b="1" dirty="0">
                <a:solidFill>
                  <a:srgbClr val="E50071"/>
                </a:solidFill>
                <a:latin typeface="+mj-lt"/>
              </a:rPr>
              <a:t>: Учет имущества и </a:t>
            </a:r>
            <a:r>
              <a:rPr lang="en-US" sz="3600" b="1" dirty="0">
                <a:solidFill>
                  <a:srgbClr val="E50071"/>
                </a:solidFill>
                <a:latin typeface="+mj-lt"/>
              </a:rPr>
              <a:t>Mobile SMARTS</a:t>
            </a:r>
            <a:endParaRPr lang="ru-RU" sz="3600" b="1" dirty="0">
              <a:solidFill>
                <a:srgbClr val="E5007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186" y="1814960"/>
            <a:ext cx="7773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+mj-lt"/>
              </a:rPr>
              <a:t>Клеверенс</a:t>
            </a:r>
            <a:r>
              <a:rPr lang="ru-RU" sz="2400" b="1" dirty="0">
                <a:latin typeface="+mj-lt"/>
              </a:rPr>
              <a:t>: Учет имущества </a:t>
            </a:r>
            <a:r>
              <a:rPr lang="ru-RU" sz="2400" dirty="0">
                <a:latin typeface="+mj-lt"/>
              </a:rPr>
              <a:t>— это специализированное отраслевое решение, самостоятельное программное обеспечение на базе 1С: Предприятие 8.3.</a:t>
            </a:r>
          </a:p>
        </p:txBody>
      </p:sp>
      <p:pic>
        <p:nvPicPr>
          <p:cNvPr id="6" name="Picture 2" descr="Картинки по запросу клеверенс учет имущест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r="26995"/>
          <a:stretch/>
        </p:blipFill>
        <p:spPr bwMode="auto">
          <a:xfrm>
            <a:off x="9466836" y="1551647"/>
            <a:ext cx="1391849" cy="19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186" y="3959136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+mj-lt"/>
              </a:rPr>
              <a:t>Mobile</a:t>
            </a:r>
            <a:r>
              <a:rPr lang="ru-RU" sz="2400" b="1" dirty="0">
                <a:latin typeface="+mj-lt"/>
              </a:rPr>
              <a:t> SMARTS </a:t>
            </a:r>
            <a:r>
              <a:rPr lang="ru-RU" sz="2400" dirty="0">
                <a:latin typeface="+mj-lt"/>
              </a:rPr>
              <a:t>— это программная платформа для разработки корпоративных мобильных решений под мобильные устройства, смартфоны, планшеты, мобильные терминалы сбора данных (ТСД)</a:t>
            </a:r>
          </a:p>
        </p:txBody>
      </p:sp>
      <p:pic>
        <p:nvPicPr>
          <p:cNvPr id="1026" name="Picture 2" descr="ÐÐ°ÑÑÐ¸Ð½ÐºÐ¸ Ð¿Ð¾ Ð·Ð°Ð¿ÑÐ¾ÑÑ mobile sm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84" y="4101028"/>
            <a:ext cx="1666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27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887" y="5266234"/>
            <a:ext cx="291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+mj-lt"/>
              </a:rPr>
              <a:t>Термотрансферный</a:t>
            </a:r>
            <a:r>
              <a:rPr lang="ru-RU" b="1" dirty="0">
                <a:latin typeface="+mj-lt"/>
              </a:rPr>
              <a:t> принтер </a:t>
            </a:r>
            <a:r>
              <a:rPr lang="en-US" b="1" dirty="0">
                <a:latin typeface="+mj-lt"/>
              </a:rPr>
              <a:t>Zebra GK420t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32071" y="5249317"/>
            <a:ext cx="2191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Этикетки для принтера</a:t>
            </a:r>
            <a:endParaRPr lang="en-US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926" y="5249317"/>
            <a:ext cx="291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Терминал сбора данных</a:t>
            </a:r>
          </a:p>
          <a:p>
            <a:pPr algn="ctr"/>
            <a:r>
              <a:rPr lang="en-US" b="1" dirty="0" err="1">
                <a:latin typeface="+mj-lt"/>
              </a:rPr>
              <a:t>Mobilebase</a:t>
            </a:r>
            <a:r>
              <a:rPr lang="en-US" b="1" dirty="0">
                <a:latin typeface="+mj-lt"/>
              </a:rPr>
              <a:t> DS5 </a:t>
            </a:r>
            <a:r>
              <a:rPr lang="ru-RU" b="1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Android</a:t>
            </a:r>
            <a:r>
              <a:rPr lang="ru-RU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pic>
        <p:nvPicPr>
          <p:cNvPr id="15" name="Picture 6" descr="Картинки по запросу qr код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13" y="239039"/>
            <a:ext cx="919479" cy="9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36" y="2753679"/>
            <a:ext cx="2176956" cy="15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GK420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76" y="2319043"/>
            <a:ext cx="2371373" cy="23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3483" y="627489"/>
            <a:ext cx="10636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Оборудование для автоматизации учета имущества </a:t>
            </a:r>
            <a:r>
              <a:rPr lang="ru-RU" sz="3600" b="1" dirty="0">
                <a:solidFill>
                  <a:srgbClr val="E50071"/>
                </a:solidFill>
              </a:rPr>
              <a:t>с помощью </a:t>
            </a:r>
            <a:r>
              <a:rPr lang="ru-RU" sz="3600" b="1" dirty="0">
                <a:solidFill>
                  <a:srgbClr val="E50071"/>
                </a:solidFill>
                <a:latin typeface="+mj-lt"/>
              </a:rPr>
              <a:t>технологии штрихкодирования</a:t>
            </a:r>
          </a:p>
        </p:txBody>
      </p:sp>
      <p:pic>
        <p:nvPicPr>
          <p:cNvPr id="2050" name="Picture 2" descr="ÐÐ¾Ð¼Ð¿Ð»ÐµÐºÑ MobileBase DS5 Â«ÐÐ°Ð³Ð°Ð·Ð¸Ð½ 15, ÐÐ¾Ð»Ð½ÑÐ¹ Ñ ÐÐÐÐÐ¡Â» (CheckMark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32" y="1951362"/>
            <a:ext cx="241874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89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616" y="644742"/>
            <a:ext cx="10518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Оборудование для автоматизации учета имущества с помощью технологии </a:t>
            </a:r>
            <a:r>
              <a:rPr lang="en-US" sz="3600" b="1" dirty="0">
                <a:solidFill>
                  <a:srgbClr val="E50071"/>
                </a:solidFill>
              </a:rPr>
              <a:t>RFID</a:t>
            </a:r>
            <a:endParaRPr lang="ru-RU" sz="3600" b="1" dirty="0">
              <a:solidFill>
                <a:srgbClr val="E50071"/>
              </a:solidFill>
            </a:endParaRPr>
          </a:p>
        </p:txBody>
      </p:sp>
      <p:pic>
        <p:nvPicPr>
          <p:cNvPr id="3" name="Picture 8" descr="Картинки по запросу rfid оборудов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r="12268"/>
          <a:stretch/>
        </p:blipFill>
        <p:spPr bwMode="auto">
          <a:xfrm>
            <a:off x="10632614" y="273806"/>
            <a:ext cx="1145407" cy="12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6987" y="5066872"/>
            <a:ext cx="185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Принтер RFID </a:t>
            </a:r>
            <a:r>
              <a:rPr lang="en-US" b="1" dirty="0">
                <a:latin typeface="+mj-lt"/>
              </a:rPr>
              <a:t>Zebra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ZD500R </a:t>
            </a:r>
            <a:endParaRPr lang="en-US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7176" y="5066873"/>
            <a:ext cx="2304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Метки и этикетки для </a:t>
            </a:r>
            <a:r>
              <a:rPr lang="en-US" b="1" dirty="0">
                <a:latin typeface="+mj-lt"/>
              </a:rPr>
              <a:t>RFID</a:t>
            </a:r>
          </a:p>
        </p:txBody>
      </p:sp>
      <p:pic>
        <p:nvPicPr>
          <p:cNvPr id="6" name="Picture 4" descr="Картинки по запросу Zebra ZD500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20422"/>
          <a:stretch/>
        </p:blipFill>
        <p:spPr bwMode="auto">
          <a:xfrm>
            <a:off x="5292463" y="2115262"/>
            <a:ext cx="2421678" cy="24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rf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99" y="2649451"/>
            <a:ext cx="1766115" cy="13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9180" y="5088019"/>
            <a:ext cx="361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Терминал сбора данных</a:t>
            </a:r>
          </a:p>
          <a:p>
            <a:pPr algn="ctr"/>
            <a:r>
              <a:rPr lang="ru-RU" b="1" dirty="0">
                <a:latin typeface="+mj-lt"/>
              </a:rPr>
              <a:t>с </a:t>
            </a:r>
            <a:r>
              <a:rPr lang="en-US" b="1" dirty="0">
                <a:latin typeface="+mj-lt"/>
              </a:rPr>
              <a:t>RFID </a:t>
            </a:r>
            <a:r>
              <a:rPr lang="ru-RU" b="1" dirty="0">
                <a:latin typeface="+mj-lt"/>
              </a:rPr>
              <a:t>считывателем (</a:t>
            </a:r>
            <a:r>
              <a:rPr lang="en-US" b="1" dirty="0">
                <a:latin typeface="+mj-lt"/>
              </a:rPr>
              <a:t>Android)</a:t>
            </a:r>
          </a:p>
        </p:txBody>
      </p:sp>
      <p:pic>
        <p:nvPicPr>
          <p:cNvPr id="3074" name="Picture 2" descr="ÐÐ°ÑÑÐ¸Ð½ÐºÐ¸ Ð¿Ð¾ Ð·Ð°Ð¿ÑÐ¾ÑÑ mobile base d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54" y="211526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87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71" y="713936"/>
            <a:ext cx="9932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50071"/>
                </a:solidFill>
              </a:rPr>
              <a:t>Планируемые к использованию типы RFID меток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Метки предназначенные для программирования и нанесения графической информации </a:t>
            </a:r>
            <a:r>
              <a:rPr lang="en-US" sz="2400" dirty="0">
                <a:solidFill>
                  <a:srgbClr val="0070C0"/>
                </a:solidFill>
              </a:rPr>
              <a:t>RFID </a:t>
            </a:r>
            <a:r>
              <a:rPr lang="ru-RU" sz="2400" dirty="0">
                <a:solidFill>
                  <a:srgbClr val="0070C0"/>
                </a:solidFill>
              </a:rPr>
              <a:t>принтером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677" y="2386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8531" y="2346996"/>
            <a:ext cx="45526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u="sng" dirty="0" err="1"/>
              <a:t>Hidden</a:t>
            </a:r>
            <a:r>
              <a:rPr lang="ru-RU" sz="2000" b="1" u="sng" dirty="0"/>
              <a:t> MG6</a:t>
            </a:r>
            <a:endParaRPr lang="en-US" sz="2000" b="1" u="sng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Для нанесения на </a:t>
            </a:r>
            <a:r>
              <a:rPr lang="ru-RU" sz="2000" b="1" dirty="0"/>
              <a:t>не</a:t>
            </a:r>
            <a:r>
              <a:rPr lang="ru-RU" sz="2000" dirty="0"/>
              <a:t>металлические поверхности и ёмкости, не содержащие жидкости. </a:t>
            </a:r>
          </a:p>
          <a:p>
            <a:pPr algn="just"/>
            <a:endParaRPr lang="ru-RU" sz="20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2942" y="3080284"/>
            <a:ext cx="2807948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Размер метки : </a:t>
            </a:r>
            <a:r>
              <a:rPr lang="en-US" sz="1600" dirty="0"/>
              <a:t>54</a:t>
            </a:r>
            <a:r>
              <a:rPr lang="ru-RU" sz="1600" dirty="0"/>
              <a:t> мм * </a:t>
            </a:r>
            <a:r>
              <a:rPr lang="en-US" sz="1600" dirty="0"/>
              <a:t>34</a:t>
            </a:r>
            <a:r>
              <a:rPr lang="ru-RU" sz="1600" dirty="0"/>
              <a:t> мм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677" y="4560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8531" y="4560738"/>
            <a:ext cx="455265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u="sng" dirty="0" err="1"/>
              <a:t>Confidex</a:t>
            </a:r>
            <a:r>
              <a:rPr lang="en-US" sz="2000" b="1" u="sng" dirty="0"/>
              <a:t> </a:t>
            </a:r>
            <a:r>
              <a:rPr lang="en-US" sz="2000" b="1" u="sng" dirty="0" err="1"/>
              <a:t>Silverline</a:t>
            </a:r>
            <a:r>
              <a:rPr lang="ru-RU" sz="2000" b="1" u="sng" dirty="0"/>
              <a:t> </a:t>
            </a:r>
            <a:r>
              <a:rPr lang="ru-RU" sz="2000" u="sng" dirty="0"/>
              <a:t>(чип </a:t>
            </a:r>
            <a:r>
              <a:rPr lang="ru-RU" sz="2000" u="sng" dirty="0" err="1"/>
              <a:t>Monza</a:t>
            </a:r>
            <a:r>
              <a:rPr lang="ru-RU" sz="2000" u="sng" dirty="0"/>
              <a:t> 4E)  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Для нанесения на металлические поверхности и </a:t>
            </a:r>
            <a:r>
              <a:rPr lang="ru-RU" sz="2000" dirty="0" err="1"/>
              <a:t>жидкосте</a:t>
            </a:r>
            <a:r>
              <a:rPr lang="ru-RU" sz="2000" dirty="0"/>
              <a:t>-содержащие ёмкости.</a:t>
            </a:r>
            <a:endParaRPr lang="ru-RU" sz="20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2942" y="5773377"/>
            <a:ext cx="291214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Размер метки : 100 мм * 40 мм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20" y="4560737"/>
            <a:ext cx="2162591" cy="927839"/>
          </a:xfrm>
          <a:prstGeom prst="rect">
            <a:avLst/>
          </a:prstGeom>
        </p:spPr>
      </p:pic>
      <p:pic>
        <p:nvPicPr>
          <p:cNvPr id="10" name="Picture 2" descr="Картинки по запросу RFID метка Hidden MG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b="15155"/>
          <a:stretch/>
        </p:blipFill>
        <p:spPr bwMode="auto">
          <a:xfrm>
            <a:off x="8024307" y="2128759"/>
            <a:ext cx="1225216" cy="8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06" y="374970"/>
            <a:ext cx="52181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329" y="722563"/>
            <a:ext cx="9932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50071"/>
                </a:solidFill>
              </a:rPr>
              <a:t>Планируемые к использованию типы RFID меток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Корпусные защищенные метки, программируемые терминалом сбора данных или специальным считывателем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06" y="374970"/>
            <a:ext cx="521811" cy="48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333" y="2187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6786" y="2541141"/>
            <a:ext cx="47166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u="sng" dirty="0" err="1"/>
              <a:t>TheTagFactory</a:t>
            </a:r>
            <a:r>
              <a:rPr lang="en-US" sz="2000" b="1" u="sng" dirty="0"/>
              <a:t> M-Nano (Monza 4QT) 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Метка предназначена для маркировки компьютерного и кухонного оборудования</a:t>
            </a:r>
            <a:r>
              <a:rPr lang="en-US" dirty="0"/>
              <a:t>.</a:t>
            </a: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sz="2000" i="1" dirty="0"/>
              <a:t>Класс защиты </a:t>
            </a:r>
            <a:r>
              <a:rPr lang="en-US" sz="2000" i="1" dirty="0"/>
              <a:t>IP54</a:t>
            </a:r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9933" y="46118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6786" y="4789311"/>
            <a:ext cx="4821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u="sng" dirty="0"/>
              <a:t>DATAMARS FT301 NOVO </a:t>
            </a:r>
            <a:r>
              <a:rPr lang="en-US" b="1" u="sng" dirty="0" err="1"/>
              <a:t>Loundrychip</a:t>
            </a:r>
            <a:endParaRPr lang="en-US" sz="2000" b="1" u="sng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Метка предназначена для маркировки предметов текстиля</a:t>
            </a:r>
            <a:endParaRPr lang="en-US" sz="2000" dirty="0"/>
          </a:p>
          <a:p>
            <a:pPr algn="just">
              <a:spcBef>
                <a:spcPts val="600"/>
              </a:spcBef>
            </a:pPr>
            <a:r>
              <a:rPr lang="ru-RU" sz="2000" i="1" dirty="0"/>
              <a:t>Класс защиты </a:t>
            </a:r>
            <a:r>
              <a:rPr lang="en-US" sz="2000" i="1" dirty="0"/>
              <a:t>IP</a:t>
            </a:r>
            <a:r>
              <a:rPr lang="ru-RU" sz="2000" i="1" dirty="0"/>
              <a:t>68</a:t>
            </a:r>
          </a:p>
        </p:txBody>
      </p:sp>
      <p:pic>
        <p:nvPicPr>
          <p:cNvPr id="16" name="Picture 2" descr="Картинки по запросу The Tag Factory M-Na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24492" r="18211" b="24578"/>
          <a:stretch/>
        </p:blipFill>
        <p:spPr bwMode="auto">
          <a:xfrm>
            <a:off x="7680399" y="2187719"/>
            <a:ext cx="1637054" cy="11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03703" y="3384891"/>
            <a:ext cx="21820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/>
              <a:t>Размер метки</a:t>
            </a:r>
          </a:p>
          <a:p>
            <a:pPr algn="ctr">
              <a:lnSpc>
                <a:spcPct val="115000"/>
              </a:lnSpc>
            </a:pPr>
            <a:r>
              <a:rPr lang="ru-RU" sz="1600" dirty="0"/>
              <a:t> </a:t>
            </a:r>
            <a:r>
              <a:rPr lang="en-US" sz="1600" dirty="0"/>
              <a:t>38</a:t>
            </a:r>
            <a:r>
              <a:rPr lang="ru-RU" sz="1600" dirty="0"/>
              <a:t>мм * </a:t>
            </a:r>
            <a:r>
              <a:rPr lang="en-US" sz="1600" dirty="0"/>
              <a:t>14</a:t>
            </a:r>
            <a:r>
              <a:rPr lang="ru-RU" sz="1600" dirty="0"/>
              <a:t>мм * </a:t>
            </a:r>
            <a:r>
              <a:rPr lang="en-US" sz="1600" dirty="0"/>
              <a:t>3,5 </a:t>
            </a:r>
            <a:r>
              <a:rPr lang="ru-RU" sz="1600" dirty="0"/>
              <a:t>мм</a:t>
            </a:r>
          </a:p>
        </p:txBody>
      </p:sp>
      <p:pic>
        <p:nvPicPr>
          <p:cNvPr id="18" name="Picture 4" descr="Картинки по запросу DATAMARS FT301 NOV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0" b="26333"/>
          <a:stretch/>
        </p:blipFill>
        <p:spPr bwMode="auto">
          <a:xfrm>
            <a:off x="7407922" y="4449788"/>
            <a:ext cx="2182008" cy="10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407922" y="5679991"/>
            <a:ext cx="21820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/>
              <a:t>Размер метки</a:t>
            </a:r>
          </a:p>
          <a:p>
            <a:pPr algn="ctr">
              <a:lnSpc>
                <a:spcPct val="115000"/>
              </a:lnSpc>
            </a:pPr>
            <a:r>
              <a:rPr lang="ru-RU" sz="1600" dirty="0"/>
              <a:t> 70мм * </a:t>
            </a:r>
            <a:r>
              <a:rPr lang="en-US" sz="1600" dirty="0"/>
              <a:t>1</a:t>
            </a:r>
            <a:r>
              <a:rPr lang="ru-RU" sz="1600" dirty="0"/>
              <a:t>5мм * 2</a:t>
            </a:r>
            <a:r>
              <a:rPr lang="en-US" sz="1600" dirty="0"/>
              <a:t>,5 </a:t>
            </a:r>
            <a:r>
              <a:rPr lang="ru-RU" sz="1600" dirty="0"/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1146809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kplace_rf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2166" b="5982"/>
          <a:stretch/>
        </p:blipFill>
        <p:spPr bwMode="auto">
          <a:xfrm>
            <a:off x="0" y="1181141"/>
            <a:ext cx="12192000" cy="56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812" y="472396"/>
            <a:ext cx="1063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Пример. Рабочее место ответственного сотрудника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549900" y="1497272"/>
            <a:ext cx="3733800" cy="685800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Компьютер с базой данных 1С (</a:t>
            </a:r>
            <a:r>
              <a:rPr lang="ru-RU" b="1" dirty="0" err="1">
                <a:solidFill>
                  <a:schemeClr val="dk1"/>
                </a:solidFill>
              </a:rPr>
              <a:t>Клеверенс:Учет</a:t>
            </a:r>
            <a:r>
              <a:rPr lang="ru-RU" b="1" dirty="0">
                <a:solidFill>
                  <a:schemeClr val="dk1"/>
                </a:solidFill>
              </a:rPr>
              <a:t> имущества)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067800" y="5879456"/>
            <a:ext cx="2882900" cy="685800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Терминал сбора данных с</a:t>
            </a:r>
          </a:p>
          <a:p>
            <a:pPr algn="ctr"/>
            <a:r>
              <a:rPr lang="ru-RU" b="1" dirty="0"/>
              <a:t> ПО </a:t>
            </a:r>
            <a:r>
              <a:rPr lang="en-US" b="1" dirty="0"/>
              <a:t>Mobile SMARTS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84300" y="3008572"/>
            <a:ext cx="2755900" cy="685800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Принтер печати этикеток </a:t>
            </a:r>
            <a:r>
              <a:rPr lang="ru-RU" sz="1600" b="1" dirty="0">
                <a:solidFill>
                  <a:schemeClr val="dk1"/>
                </a:solidFill>
              </a:rPr>
              <a:t>(</a:t>
            </a:r>
            <a:r>
              <a:rPr lang="ru-RU" sz="1600" b="1" dirty="0" err="1">
                <a:solidFill>
                  <a:schemeClr val="dk1"/>
                </a:solidFill>
              </a:rPr>
              <a:t>штрихкоды</a:t>
            </a:r>
            <a:r>
              <a:rPr lang="ru-RU" sz="1600" b="1" dirty="0">
                <a:solidFill>
                  <a:schemeClr val="dk1"/>
                </a:solidFill>
              </a:rPr>
              <a:t> и/или </a:t>
            </a:r>
            <a:r>
              <a:rPr lang="en-US" sz="1600" b="1" dirty="0">
                <a:solidFill>
                  <a:schemeClr val="dk1"/>
                </a:solidFill>
              </a:rPr>
              <a:t>RFID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715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2243" y="670804"/>
            <a:ext cx="1063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Пример. Учет ОС и материалов в 1С:Бухгалтерия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2686" y="1870481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</a:rPr>
              <a:t>Стул офисный (материал) – просто номенклатура</a:t>
            </a:r>
          </a:p>
        </p:txBody>
      </p:sp>
      <p:pic>
        <p:nvPicPr>
          <p:cNvPr id="12" name="Picture 6" descr="Картинки по запросу стул офисный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7" y="1420707"/>
            <a:ext cx="1194253" cy="15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Ноутбук Lenovo ThinkPad Yoga 460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13549" r="25450" b="16265"/>
          <a:stretch/>
        </p:blipFill>
        <p:spPr bwMode="auto">
          <a:xfrm>
            <a:off x="670667" y="4026872"/>
            <a:ext cx="1790392" cy="16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8586" y="3581167"/>
            <a:ext cx="85517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</a:rPr>
              <a:t>Ноутбук </a:t>
            </a:r>
            <a:r>
              <a:rPr lang="en-US" sz="2800" dirty="0">
                <a:latin typeface="+mj-lt"/>
              </a:rPr>
              <a:t>Lenovo ThinkPad Yoga 460</a:t>
            </a:r>
            <a:r>
              <a:rPr lang="ru-RU" sz="2800" dirty="0">
                <a:latin typeface="+mj-lt"/>
              </a:rPr>
              <a:t>  (основное средство)</a:t>
            </a:r>
          </a:p>
          <a:p>
            <a:r>
              <a:rPr lang="ru-RU" sz="2400" dirty="0">
                <a:latin typeface="+mj-lt"/>
              </a:rPr>
              <a:t>Инвентарная карточка:</a:t>
            </a:r>
          </a:p>
          <a:p>
            <a:r>
              <a:rPr lang="ru-RU" sz="2800" dirty="0">
                <a:latin typeface="+mj-lt"/>
              </a:rPr>
              <a:t>	</a:t>
            </a:r>
            <a:r>
              <a:rPr lang="ru-RU" sz="2000" dirty="0">
                <a:latin typeface="+mj-lt"/>
              </a:rPr>
              <a:t>Организация;</a:t>
            </a:r>
          </a:p>
          <a:p>
            <a:r>
              <a:rPr lang="ru-RU" sz="2000" dirty="0">
                <a:latin typeface="+mj-lt"/>
              </a:rPr>
              <a:t>	Группа учета;</a:t>
            </a:r>
          </a:p>
          <a:p>
            <a:r>
              <a:rPr lang="ru-RU" sz="2000" dirty="0">
                <a:latin typeface="+mj-lt"/>
              </a:rPr>
              <a:t>	Срок полезного использования;</a:t>
            </a:r>
          </a:p>
          <a:p>
            <a:r>
              <a:rPr lang="ru-RU" sz="2000" dirty="0">
                <a:latin typeface="+mj-lt"/>
              </a:rPr>
              <a:t>	Параметры начисления амортизации;</a:t>
            </a:r>
          </a:p>
          <a:p>
            <a:r>
              <a:rPr lang="ru-RU" sz="2000" dirty="0">
                <a:latin typeface="+mj-lt"/>
              </a:rPr>
              <a:t>	Паспорт объекта (изготовитель, заводской номер).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15843E-0542-42E2-B814-803F37C01176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AF58ED-DCA1-4920-B9AC-FE28CB58F02A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FFFE7E-FA9C-4D86-9432-35B066308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9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536"/>
            <a:ext cx="11861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b="1" dirty="0">
                <a:solidFill>
                  <a:srgbClr val="E50071"/>
                </a:solidFill>
                <a:latin typeface="+mj-lt"/>
              </a:rPr>
              <a:t>Интеграция с мобильными устройствами </a:t>
            </a:r>
          </a:p>
          <a:p>
            <a:pPr lvl="1">
              <a:lnSpc>
                <a:spcPct val="150000"/>
              </a:lnSpc>
            </a:pPr>
            <a:r>
              <a:rPr lang="ru-RU" sz="5400" dirty="0">
                <a:latin typeface="+mj-lt"/>
              </a:rPr>
              <a:t>Конфигурация для </a:t>
            </a:r>
            <a:r>
              <a:rPr lang="en-US" sz="5400" dirty="0">
                <a:latin typeface="+mj-lt"/>
              </a:rPr>
              <a:t>Mobile SMARTS</a:t>
            </a:r>
            <a:endParaRPr lang="ru-RU" sz="5400" dirty="0">
              <a:latin typeface="+mj-lt"/>
            </a:endParaRPr>
          </a:p>
        </p:txBody>
      </p:sp>
      <p:pic>
        <p:nvPicPr>
          <p:cNvPr id="18434" name="Picture 2" descr="Картинки по запросу mobile sm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406757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83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3450" y="662178"/>
            <a:ext cx="77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E50071"/>
                </a:solidFill>
                <a:latin typeface="+mj-lt"/>
              </a:rPr>
              <a:t>Перечень операций на ТСД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300" y="1454140"/>
            <a:ext cx="9017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Ввод начальных остатков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Поступление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Принятие к учету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Перемещение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Передача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Изменение состояния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Списание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Пересчет имущества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latin typeface="+mj-lt"/>
              </a:rPr>
              <a:t>Получение информации об имуществе</a:t>
            </a:r>
          </a:p>
        </p:txBody>
      </p:sp>
      <p:pic>
        <p:nvPicPr>
          <p:cNvPr id="25603" name="Picture 3" descr="Картинки по запросу mobile smarts тс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19" y="1784310"/>
            <a:ext cx="4262356" cy="3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72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4236"/>
            <a:ext cx="1186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b="1" dirty="0">
                <a:solidFill>
                  <a:srgbClr val="E50071"/>
                </a:solidFill>
                <a:latin typeface="+mj-lt"/>
              </a:rPr>
              <a:t>Преимущества </a:t>
            </a:r>
          </a:p>
          <a:p>
            <a:pPr lvl="1"/>
            <a:r>
              <a:rPr lang="ru-RU" sz="5400" b="1" dirty="0" err="1">
                <a:solidFill>
                  <a:srgbClr val="E50071"/>
                </a:solidFill>
                <a:latin typeface="+mj-lt"/>
              </a:rPr>
              <a:t>Клеверенс</a:t>
            </a:r>
            <a:r>
              <a:rPr lang="ru-RU" sz="5400" b="1" dirty="0">
                <a:solidFill>
                  <a:srgbClr val="E50071"/>
                </a:solidFill>
                <a:latin typeface="+mj-lt"/>
              </a:rPr>
              <a:t>: Учет имущества</a:t>
            </a:r>
          </a:p>
        </p:txBody>
      </p:sp>
      <p:pic>
        <p:nvPicPr>
          <p:cNvPr id="4" name="Picture 8" descr="http://www.cleverence.ru/upload/iblock/e63/e63431e5ee2aca49c9ec92d333836d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r="24608" b="3557"/>
          <a:stretch/>
        </p:blipFill>
        <p:spPr bwMode="auto">
          <a:xfrm>
            <a:off x="9134476" y="2375956"/>
            <a:ext cx="2491906" cy="23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87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31352" y="1407838"/>
            <a:ext cx="9235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+mj-lt"/>
              </a:rPr>
              <a:t>Мощный функционал и </a:t>
            </a:r>
            <a:r>
              <a:rPr lang="ru-RU" sz="2200" b="1" dirty="0">
                <a:latin typeface="+mj-lt"/>
              </a:rPr>
              <a:t>готовые бизнес-процессы </a:t>
            </a:r>
            <a:r>
              <a:rPr lang="ru-RU" sz="2200" dirty="0">
                <a:latin typeface="+mj-lt"/>
              </a:rPr>
              <a:t>для учета и контроля движения имущества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1352" y="2346407"/>
            <a:ext cx="98486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b="1" dirty="0">
                <a:latin typeface="+mj-lt"/>
              </a:rPr>
              <a:t>100% </a:t>
            </a:r>
            <a:r>
              <a:rPr lang="ru-RU" sz="2200" dirty="0">
                <a:latin typeface="+mj-lt"/>
              </a:rPr>
              <a:t>учет материалов, МБП, ОС и любого имущества организации:</a:t>
            </a:r>
          </a:p>
          <a:p>
            <a:pPr marL="895350" indent="-355600"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ru-RU" sz="2200" b="1" dirty="0">
                <a:latin typeface="+mj-lt"/>
              </a:rPr>
              <a:t>все активы </a:t>
            </a:r>
            <a:r>
              <a:rPr lang="ru-RU" sz="2200" dirty="0">
                <a:latin typeface="+mj-lt"/>
              </a:rPr>
              <a:t>компании учтены в разрезах точного </a:t>
            </a:r>
            <a:r>
              <a:rPr lang="ru-RU" sz="2200" b="1" dirty="0">
                <a:latin typeface="+mj-lt"/>
              </a:rPr>
              <a:t>местоположения </a:t>
            </a:r>
            <a:r>
              <a:rPr lang="ru-RU" sz="2200" dirty="0">
                <a:latin typeface="+mj-lt"/>
              </a:rPr>
              <a:t>и </a:t>
            </a:r>
            <a:r>
              <a:rPr lang="ru-RU" sz="2200" b="1" dirty="0">
                <a:latin typeface="+mj-lt"/>
              </a:rPr>
              <a:t>держателя</a:t>
            </a:r>
          </a:p>
          <a:p>
            <a:pPr marL="895350" indent="-355600"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ru-RU" sz="2200" dirty="0">
                <a:latin typeface="+mj-lt"/>
              </a:rPr>
              <a:t>повышение личной ответственности сотрудников</a:t>
            </a:r>
          </a:p>
          <a:p>
            <a:pPr marL="895350" indent="-355600"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ru-RU" sz="2200" b="1" dirty="0">
                <a:latin typeface="+mj-lt"/>
              </a:rPr>
              <a:t>меньше</a:t>
            </a:r>
            <a:r>
              <a:rPr lang="ru-RU" sz="2200" dirty="0">
                <a:latin typeface="+mj-lt"/>
              </a:rPr>
              <a:t> потерь и необоснованных затрат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1737" y="4354714"/>
            <a:ext cx="883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+mj-lt"/>
              </a:rPr>
              <a:t>Интуитивно </a:t>
            </a:r>
            <a:r>
              <a:rPr lang="ru-RU" sz="2200" b="1" dirty="0">
                <a:latin typeface="+mj-lt"/>
              </a:rPr>
              <a:t>понятный интерфейс</a:t>
            </a:r>
            <a:r>
              <a:rPr lang="ru-RU" sz="2200" dirty="0">
                <a:latin typeface="+mj-lt"/>
              </a:rPr>
              <a:t>, быстрое внедрение и обучение сотрудников</a:t>
            </a:r>
            <a:endParaRPr lang="ru-RU" sz="22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7301" y="594937"/>
            <a:ext cx="267118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Преимущества системы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1020775" y="525469"/>
            <a:ext cx="460269" cy="412008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60389" y="2780341"/>
            <a:ext cx="9215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+mj-lt"/>
              </a:rPr>
              <a:t>Передача актуальной информации по ОС в бухгалтерскую программу. </a:t>
            </a:r>
            <a:r>
              <a:rPr lang="ru-RU" sz="2200" b="1" dirty="0">
                <a:latin typeface="+mj-lt"/>
              </a:rPr>
              <a:t>Бухгалтер доволен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20773" y="4253302"/>
            <a:ext cx="9351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+mj-lt"/>
              </a:rPr>
              <a:t>Полностью </a:t>
            </a:r>
            <a:r>
              <a:rPr lang="ru-RU" sz="2200" b="1" dirty="0">
                <a:latin typeface="+mj-lt"/>
              </a:rPr>
              <a:t>открытый программный код</a:t>
            </a:r>
            <a:r>
              <a:rPr lang="ru-RU" sz="2200" dirty="0">
                <a:latin typeface="+mj-lt"/>
              </a:rPr>
              <a:t>, возможность доработки под специфические требования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7301" y="594937"/>
            <a:ext cx="254454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Преимуществ системы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1020775" y="525469"/>
            <a:ext cx="460269" cy="412008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5857" y="1174925"/>
            <a:ext cx="92358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b="1" dirty="0" err="1">
                <a:latin typeface="+mj-lt"/>
              </a:rPr>
              <a:t>Mobile</a:t>
            </a:r>
            <a:r>
              <a:rPr lang="ru-RU" sz="2200" b="1" dirty="0">
                <a:latin typeface="+mj-lt"/>
              </a:rPr>
              <a:t> SM</a:t>
            </a:r>
            <a:r>
              <a:rPr lang="en-US" sz="2200" b="1" dirty="0">
                <a:latin typeface="+mj-lt"/>
              </a:rPr>
              <a:t>ARTS</a:t>
            </a:r>
            <a:r>
              <a:rPr lang="ru-RU" sz="2200" b="1" dirty="0">
                <a:latin typeface="+mj-lt"/>
              </a:rPr>
              <a:t>. </a:t>
            </a:r>
            <a:r>
              <a:rPr lang="ru-RU" sz="2200" dirty="0">
                <a:latin typeface="+mj-lt"/>
              </a:rPr>
              <a:t>Основные операции можно реализовывать с помощью мобильных устройств. В итоге </a:t>
            </a:r>
            <a:r>
              <a:rPr lang="ru-RU" sz="2200" b="1" dirty="0">
                <a:latin typeface="+mj-lt"/>
              </a:rPr>
              <a:t>повышение скорости и точности учета </a:t>
            </a:r>
            <a:r>
              <a:rPr lang="ru-RU" sz="2200" dirty="0">
                <a:latin typeface="+mj-lt"/>
              </a:rPr>
              <a:t>и инвентаризации имущества </a:t>
            </a:r>
            <a:r>
              <a:rPr lang="ru-RU" sz="2200" b="1" dirty="0">
                <a:latin typeface="+mj-lt"/>
              </a:rPr>
              <a:t>в разы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658FA3C-18A1-4A2D-9255-C01F24F63C80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A779E5-42A7-4FAA-BA16-3AEFF1CD425E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4AC64C-ED72-455C-B975-FEACB5728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2" y="2406650"/>
            <a:ext cx="4481577" cy="2546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700" y="2923739"/>
            <a:ext cx="960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b="1" dirty="0">
                <a:solidFill>
                  <a:srgbClr val="E50071"/>
                </a:solidFill>
                <a:latin typeface="+mj-lt"/>
              </a:rPr>
              <a:t>Этапы реализации</a:t>
            </a:r>
          </a:p>
          <a:p>
            <a:pPr lvl="1"/>
            <a:r>
              <a:rPr lang="ru-RU" sz="5400" b="1" dirty="0">
                <a:solidFill>
                  <a:srgbClr val="E50071"/>
                </a:solidFill>
                <a:latin typeface="+mj-lt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7858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71" y="567287"/>
            <a:ext cx="9932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50071"/>
                </a:solidFill>
              </a:rPr>
              <a:t>Этапы работы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Этап №1 (подготовительный)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186" y="1756029"/>
            <a:ext cx="105545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Промежуточная встреча и переговоры, составление коммерческого предложения;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Заключение договора, получение предоплаты за </a:t>
            </a:r>
            <a:r>
              <a:rPr lang="ru-RU" sz="2200" dirty="0" err="1">
                <a:latin typeface="+mj-lt"/>
              </a:rPr>
              <a:t>предпроектное</a:t>
            </a:r>
            <a:r>
              <a:rPr lang="ru-RU" sz="2200" dirty="0">
                <a:latin typeface="+mj-lt"/>
              </a:rPr>
              <a:t> обследование;</a:t>
            </a:r>
          </a:p>
          <a:p>
            <a:pPr algn="just"/>
            <a:endParaRPr lang="ru-RU" sz="2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Описание требуемого функционала системы и бизнес-процессов Заказчика, реализуемых первым этапом автоматизации склада. Подбор и тестирование оборудования, </a:t>
            </a:r>
            <a:r>
              <a:rPr lang="en-US" sz="2200" dirty="0">
                <a:latin typeface="+mj-lt"/>
              </a:rPr>
              <a:t>RFID</a:t>
            </a:r>
            <a:r>
              <a:rPr lang="ru-RU" sz="2200" dirty="0">
                <a:latin typeface="+mj-lt"/>
              </a:rPr>
              <a:t> меток и этикеток</a:t>
            </a:r>
            <a:r>
              <a:rPr lang="en-US" sz="2200" dirty="0">
                <a:latin typeface="+mj-lt"/>
              </a:rPr>
              <a:t>;</a:t>
            </a:r>
            <a:endParaRPr lang="ru-RU" sz="2200" dirty="0">
              <a:latin typeface="+mj-lt"/>
            </a:endParaRPr>
          </a:p>
          <a:p>
            <a:pPr algn="just"/>
            <a:endParaRPr lang="ru-RU" sz="2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Составление листа требований Заказчика, согласование бюджета, сроков и этапов работы по проекту; </a:t>
            </a:r>
          </a:p>
          <a:p>
            <a:pPr algn="just"/>
            <a:endParaRPr lang="ru-RU" sz="2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Закупка оборудования и лицензий, получение предоплаты, старт работы над проектом.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28" y="403385"/>
            <a:ext cx="1426343" cy="927123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1AEF4F-46D9-430D-A748-5F6B0255094D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A48FF2-98A7-4495-B2A9-EB825365C472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7B6118-DB02-4430-AEFA-2A15CEA52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22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186" y="601792"/>
            <a:ext cx="9932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50071"/>
                </a:solidFill>
              </a:rPr>
              <a:t>Этапы работы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Этап №2 (адаптация функционала, ввод системы в эксплуатацию)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186" y="1756029"/>
            <a:ext cx="105545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Адаптация функционала под требования Заказчика, реализация обмена данными с системой регламентированного учета, настройка интерфейсов и прав доступа;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Маркировка товарных остатков </a:t>
            </a:r>
            <a:r>
              <a:rPr lang="en-US" sz="2200" dirty="0">
                <a:latin typeface="+mj-lt"/>
              </a:rPr>
              <a:t>RFID </a:t>
            </a:r>
            <a:r>
              <a:rPr lang="ru-RU" sz="2200" dirty="0">
                <a:latin typeface="+mj-lt"/>
              </a:rPr>
              <a:t>метками и этикетками, проведение полной инвентаризации (силами Заказчика);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Тестовая эксплуатация системы, обучение ключевых пользователей работе с системой;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Передача системы в опытную эксплуатацию;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Пост-пусковое сопровождение системы.</a:t>
            </a:r>
          </a:p>
          <a:p>
            <a:pPr algn="just"/>
            <a:endParaRPr lang="ru-RU" sz="2200" dirty="0">
              <a:latin typeface="+mj-lt"/>
            </a:endParaRPr>
          </a:p>
        </p:txBody>
      </p:sp>
      <p:pic>
        <p:nvPicPr>
          <p:cNvPr id="5" name="Picture 54" descr="http://static.wixstatic.com/media/52f317_f872d62696794159894a2217453c4493.png_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32632"/>
            <a:ext cx="1156551" cy="7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5465DC-E076-4AEB-8740-65610E7634C1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114093-DE9B-458A-9DC1-44B243B83B1C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02594B-B3AF-489A-B4EF-48BC321D8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>
          <a:xfrm>
            <a:off x="546638" y="677268"/>
            <a:ext cx="10058400" cy="818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 Light" panose="020F0302020204030204" pitchFamily="34" charset="0"/>
              </a:rPr>
              <a:t>Удобно и </a:t>
            </a:r>
            <a:r>
              <a:rPr lang="ru-RU" sz="2400" b="1" dirty="0">
                <a:latin typeface="Calibri Light" panose="020F0302020204030204" pitchFamily="34" charset="0"/>
              </a:rPr>
              <a:t>подробно</a:t>
            </a:r>
            <a:r>
              <a:rPr lang="ru-RU" sz="2400" dirty="0">
                <a:latin typeface="Calibri Light" panose="020F0302020204030204" pitchFamily="34" charset="0"/>
              </a:rPr>
              <a:t> учитывать данные по всему имуществу организации или нескольких организаций;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638" y="5086124"/>
            <a:ext cx="6096000" cy="424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 Light" panose="020F0302020204030204" pitchFamily="34" charset="0"/>
              </a:rPr>
              <a:t>Знать </a:t>
            </a:r>
            <a:r>
              <a:rPr lang="ru-RU" sz="2400" b="1" dirty="0">
                <a:latin typeface="Calibri Light" panose="020F0302020204030204" pitchFamily="34" charset="0"/>
              </a:rPr>
              <a:t>историю всех движений </a:t>
            </a:r>
            <a:r>
              <a:rPr lang="ru-RU" sz="2400" dirty="0">
                <a:latin typeface="Calibri Light" panose="020F0302020204030204" pitchFamily="34" charset="0"/>
              </a:rPr>
              <a:t>имущества.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638" y="1785770"/>
            <a:ext cx="9881414" cy="424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 Light" panose="020F0302020204030204" pitchFamily="34" charset="0"/>
              </a:rPr>
              <a:t>Вести учет выдачи и возврата имущества </a:t>
            </a:r>
            <a:r>
              <a:rPr lang="ru-RU" sz="2400" b="1" dirty="0">
                <a:latin typeface="Calibri Light" panose="020F0302020204030204" pitchFamily="34" charset="0"/>
              </a:rPr>
              <a:t>конкретным держателям</a:t>
            </a:r>
            <a:r>
              <a:rPr lang="ru-RU" sz="2400" dirty="0">
                <a:latin typeface="Calibri Light" panose="020F0302020204030204" pitchFamily="34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6638" y="2549316"/>
            <a:ext cx="11072364" cy="424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 Light" panose="020F0302020204030204" pitchFamily="34" charset="0"/>
              </a:rPr>
              <a:t>Знать что, где, у кого (под чьей ответственностью) находится в данный момент;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6638" y="3312862"/>
            <a:ext cx="10781808" cy="7418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 Light" panose="020F0302020204030204" pitchFamily="34" charset="0"/>
              </a:rPr>
              <a:t>Контролировать </a:t>
            </a:r>
            <a:r>
              <a:rPr lang="ru-RU" sz="2400" b="1" dirty="0">
                <a:latin typeface="Calibri Light" panose="020F0302020204030204" pitchFamily="34" charset="0"/>
              </a:rPr>
              <a:t>все перемещения имущества</a:t>
            </a:r>
            <a:r>
              <a:rPr lang="ru-RU" sz="2400" dirty="0">
                <a:latin typeface="Calibri Light" panose="020F0302020204030204" pitchFamily="34" charset="0"/>
              </a:rPr>
              <a:t>, включая передачу имущества между ответственными лицами / организациями и сторонним контрагентам;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637" y="4393489"/>
            <a:ext cx="11072365" cy="353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 Light" panose="020F0302020204030204" pitchFamily="34" charset="0"/>
              </a:rPr>
              <a:t>Быстро получать актуальные данные </a:t>
            </a:r>
            <a:r>
              <a:rPr lang="ru-RU" sz="2400" b="1" dirty="0">
                <a:latin typeface="Calibri Light" panose="020F0302020204030204" pitchFamily="34" charset="0"/>
              </a:rPr>
              <a:t>о наличии и текущем состоянии имущества</a:t>
            </a:r>
            <a:r>
              <a:rPr lang="ru-RU" sz="2400" dirty="0">
                <a:latin typeface="Calibri Light" panose="020F0302020204030204" pitchFamily="34" charset="0"/>
              </a:rPr>
              <a:t>;</a:t>
            </a:r>
          </a:p>
        </p:txBody>
      </p:sp>
      <p:sp>
        <p:nvSpPr>
          <p:cNvPr id="14" name="Rectangle 17"/>
          <p:cNvSpPr/>
          <p:nvPr/>
        </p:nvSpPr>
        <p:spPr>
          <a:xfrm>
            <a:off x="1667300" y="369491"/>
            <a:ext cx="391081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Зачем нужна специальная система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E203B8-30F4-466F-A5E4-A769F24EDDA3}"/>
              </a:ext>
            </a:extLst>
          </p:cNvPr>
          <p:cNvCxnSpPr/>
          <p:nvPr/>
        </p:nvCxnSpPr>
        <p:spPr>
          <a:xfrm>
            <a:off x="2471737" y="6287277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84269F-DCA1-44FD-8C2B-A61C870295A7}"/>
              </a:ext>
            </a:extLst>
          </p:cNvPr>
          <p:cNvSpPr txBox="1"/>
          <p:nvPr/>
        </p:nvSpPr>
        <p:spPr>
          <a:xfrm>
            <a:off x="10053637" y="6133388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12537D-B5CC-447B-93A5-D305DF72D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172113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536"/>
            <a:ext cx="1186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6000" b="1" dirty="0">
                <a:solidFill>
                  <a:srgbClr val="FF0000"/>
                </a:solidFill>
                <a:latin typeface="+mj-lt"/>
              </a:rPr>
              <a:t>Что умеет </a:t>
            </a:r>
          </a:p>
          <a:p>
            <a:pPr lvl="1"/>
            <a:r>
              <a:rPr lang="ru-RU" sz="6000" b="1" dirty="0" err="1">
                <a:solidFill>
                  <a:srgbClr val="FF0000"/>
                </a:solidFill>
                <a:latin typeface="+mj-lt"/>
              </a:rPr>
              <a:t>Клеверенс</a:t>
            </a:r>
            <a:r>
              <a:rPr lang="ru-RU" sz="6000" b="1" dirty="0">
                <a:solidFill>
                  <a:srgbClr val="FF0000"/>
                </a:solidFill>
                <a:latin typeface="+mj-lt"/>
              </a:rPr>
              <a:t>: Учет имущества?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534" y="4781034"/>
            <a:ext cx="1040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Интерфейс. Описание функциональных возможностей. Особенности системы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0F43E-37E7-406B-9D04-829685A7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4" y="698209"/>
            <a:ext cx="1206616" cy="12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71" y="567287"/>
            <a:ext cx="1036401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Интерфейс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Начальная страница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7" y="1779587"/>
            <a:ext cx="11668125" cy="43910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FF2DF9F-42BE-46D7-98BF-513FCEAFCD3B}"/>
              </a:ext>
            </a:extLst>
          </p:cNvPr>
          <p:cNvCxnSpPr/>
          <p:nvPr/>
        </p:nvCxnSpPr>
        <p:spPr>
          <a:xfrm>
            <a:off x="2451919" y="6543950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48BEF4-F43C-4295-B317-6528FBB8C4D0}"/>
              </a:ext>
            </a:extLst>
          </p:cNvPr>
          <p:cNvSpPr txBox="1"/>
          <p:nvPr/>
        </p:nvSpPr>
        <p:spPr>
          <a:xfrm>
            <a:off x="10033819" y="6390061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34222-FC77-485E-BF2B-ACA42FCED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1" y="6428786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7186" y="1049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57651"/>
              </p:ext>
            </p:extLst>
          </p:nvPr>
        </p:nvGraphicFramePr>
        <p:xfrm>
          <a:off x="1471612" y="793042"/>
          <a:ext cx="9248775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696584" imgH="5791226" progId="Visio.Drawing.15">
                  <p:embed/>
                </p:oleObj>
              </mc:Choice>
              <mc:Fallback>
                <p:oleObj name="Visio" r:id="rId2" imgW="9696584" imgH="579122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2" y="793042"/>
                        <a:ext cx="9248775" cy="552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2316" y="0"/>
            <a:ext cx="923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Схема работы с основными операциями системы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5C18A00-2AD8-4CB7-AB2A-BC8A776C382E}"/>
              </a:ext>
            </a:extLst>
          </p:cNvPr>
          <p:cNvCxnSpPr/>
          <p:nvPr/>
        </p:nvCxnSpPr>
        <p:spPr>
          <a:xfrm>
            <a:off x="2471736" y="6574216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80F071-4A88-4E7A-86EC-E63FE8760946}"/>
              </a:ext>
            </a:extLst>
          </p:cNvPr>
          <p:cNvSpPr txBox="1"/>
          <p:nvPr/>
        </p:nvSpPr>
        <p:spPr>
          <a:xfrm>
            <a:off x="10053636" y="6420327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3E3B30-D77C-4165-AE20-DB4E879F7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6459052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18401" y="325747"/>
            <a:ext cx="889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Документы системы и основные операции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586" y="1049716"/>
            <a:ext cx="10351314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Первичное заведение имущества (</a:t>
            </a:r>
            <a:r>
              <a:rPr lang="ru-RU" sz="2000" b="1" dirty="0">
                <a:latin typeface="+mj-lt"/>
              </a:rPr>
              <a:t>ввод начальных остатков</a:t>
            </a:r>
            <a:r>
              <a:rPr lang="ru-RU" sz="2000" dirty="0">
                <a:latin typeface="+mj-lt"/>
              </a:rPr>
              <a:t>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Поступление номенклатуры </a:t>
            </a:r>
            <a:r>
              <a:rPr lang="ru-RU" sz="2000" dirty="0">
                <a:latin typeface="+mj-lt"/>
              </a:rPr>
              <a:t>(с регистрацией серий и сроков годности)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Принятие к учету </a:t>
            </a:r>
            <a:r>
              <a:rPr lang="ru-RU" sz="2000" dirty="0">
                <a:latin typeface="+mj-lt"/>
              </a:rPr>
              <a:t>(маркировка и ввод в эксплуатацию). Автоматическая генерация </a:t>
            </a:r>
            <a:r>
              <a:rPr lang="ru-RU" sz="2000" dirty="0" err="1">
                <a:latin typeface="+mj-lt"/>
              </a:rPr>
              <a:t>штрихкодов</a:t>
            </a:r>
            <a:r>
              <a:rPr lang="ru-RU" sz="2000" dirty="0">
                <a:latin typeface="+mj-lt"/>
              </a:rPr>
              <a:t> и инвентарных номеров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Маркировка - </a:t>
            </a:r>
            <a:r>
              <a:rPr lang="ru-RU" sz="2000" dirty="0">
                <a:latin typeface="+mj-lt"/>
              </a:rPr>
              <a:t>печать этикеток, программирование </a:t>
            </a:r>
            <a:r>
              <a:rPr lang="en-US" sz="2000" dirty="0">
                <a:latin typeface="+mj-lt"/>
              </a:rPr>
              <a:t>RFID-</a:t>
            </a:r>
            <a:r>
              <a:rPr lang="ru-RU" sz="2000" dirty="0">
                <a:latin typeface="+mj-lt"/>
              </a:rPr>
              <a:t>меток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Выдача/возврат </a:t>
            </a:r>
            <a:r>
              <a:rPr lang="ru-RU" sz="2000" dirty="0">
                <a:latin typeface="+mj-lt"/>
              </a:rPr>
              <a:t>имущества держателям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Перемещение </a:t>
            </a:r>
            <a:r>
              <a:rPr lang="ru-RU" sz="2000" dirty="0">
                <a:latin typeface="+mj-lt"/>
              </a:rPr>
              <a:t>имущества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между помещениями или сотрудниками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Передача имущества </a:t>
            </a:r>
            <a:r>
              <a:rPr lang="ru-RU" sz="2000" dirty="0">
                <a:latin typeface="+mj-lt"/>
              </a:rPr>
              <a:t>между организациями / подразделениями и МОЛ. Передача имущества стороннему контрагенту</a:t>
            </a:r>
            <a:endParaRPr lang="en-US" sz="2000" dirty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Изменение состояния </a:t>
            </a:r>
            <a:r>
              <a:rPr lang="ru-RU" sz="2000" dirty="0">
                <a:latin typeface="+mj-lt"/>
              </a:rPr>
              <a:t>имущества (в рамках текущего глобального статуса)</a:t>
            </a:r>
            <a:endParaRPr lang="en-US" sz="2000" dirty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Списание имущества</a:t>
            </a:r>
            <a:endParaRPr lang="ru-RU" sz="2000" dirty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Распоряжения на инвентаризацию</a:t>
            </a:r>
            <a:r>
              <a:rPr lang="ru-RU" sz="2000" dirty="0">
                <a:latin typeface="+mj-lt"/>
              </a:rPr>
              <a:t>, проведение инвентаризация имущества. Печать ИНВ-1, ИНВ-3, ИНВ-18, ИНВ-19, сводных ведомостей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Просмотр и печать </a:t>
            </a:r>
            <a:r>
              <a:rPr lang="ru-RU" sz="2000" b="1" dirty="0">
                <a:latin typeface="+mj-lt"/>
              </a:rPr>
              <a:t>отчётов</a:t>
            </a:r>
            <a:r>
              <a:rPr lang="ru-RU" sz="2000" dirty="0">
                <a:latin typeface="+mj-lt"/>
              </a:rPr>
              <a:t> об остатках, состоянии и движениях имущества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E256BA0-FB81-4773-90E9-05EBF7D3D761}"/>
              </a:ext>
            </a:extLst>
          </p:cNvPr>
          <p:cNvCxnSpPr/>
          <p:nvPr/>
        </p:nvCxnSpPr>
        <p:spPr>
          <a:xfrm>
            <a:off x="2471737" y="6554481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571C35-EDA5-4C24-8585-1AD8F71240DA}"/>
              </a:ext>
            </a:extLst>
          </p:cNvPr>
          <p:cNvSpPr txBox="1"/>
          <p:nvPr/>
        </p:nvSpPr>
        <p:spPr>
          <a:xfrm>
            <a:off x="10053637" y="6400592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48D8-67D5-4413-8A47-E8E8D2817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9" y="6439317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97432"/>
      </p:ext>
    </p:extLst>
  </p:cSld>
  <p:clrMapOvr>
    <a:masterClrMapping/>
  </p:clrMapOvr>
</p:sld>
</file>

<file path=ppt/theme/theme1.xml><?xml version="1.0" encoding="utf-8"?>
<a:theme xmlns:a="http://schemas.openxmlformats.org/drawingml/2006/main" name="Документооборот общ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3694"/>
      </a:accent1>
      <a:accent2>
        <a:srgbClr val="D1098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Документооборот общ</Template>
  <TotalTime>10059</TotalTime>
  <Words>1923</Words>
  <Application>Microsoft Office PowerPoint</Application>
  <PresentationFormat>Широкоэкранный</PresentationFormat>
  <Paragraphs>311</Paragraphs>
  <Slides>47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Документооборот общ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Kovalenko</dc:creator>
  <cp:lastModifiedBy>Pavel Shelyakin</cp:lastModifiedBy>
  <cp:revision>108</cp:revision>
  <dcterms:created xsi:type="dcterms:W3CDTF">2016-06-26T08:33:07Z</dcterms:created>
  <dcterms:modified xsi:type="dcterms:W3CDTF">2022-10-25T16:35:28Z</dcterms:modified>
</cp:coreProperties>
</file>