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0"/>
  </p:notesMasterIdLst>
  <p:sldIdLst>
    <p:sldId id="364" r:id="rId2"/>
    <p:sldId id="464" r:id="rId3"/>
    <p:sldId id="607" r:id="rId4"/>
    <p:sldId id="352" r:id="rId5"/>
    <p:sldId id="610" r:id="rId6"/>
    <p:sldId id="440" r:id="rId7"/>
    <p:sldId id="588" r:id="rId8"/>
    <p:sldId id="523" r:id="rId9"/>
    <p:sldId id="612" r:id="rId10"/>
    <p:sldId id="611" r:id="rId11"/>
    <p:sldId id="600" r:id="rId12"/>
    <p:sldId id="465" r:id="rId13"/>
    <p:sldId id="599" r:id="rId14"/>
    <p:sldId id="257" r:id="rId15"/>
    <p:sldId id="461" r:id="rId16"/>
    <p:sldId id="445" r:id="rId17"/>
    <p:sldId id="605" r:id="rId18"/>
    <p:sldId id="619" r:id="rId19"/>
    <p:sldId id="557" r:id="rId20"/>
    <p:sldId id="555" r:id="rId21"/>
    <p:sldId id="490" r:id="rId22"/>
    <p:sldId id="527" r:id="rId23"/>
    <p:sldId id="497" r:id="rId24"/>
    <p:sldId id="496" r:id="rId25"/>
    <p:sldId id="615" r:id="rId26"/>
    <p:sldId id="428" r:id="rId27"/>
    <p:sldId id="614" r:id="rId28"/>
    <p:sldId id="492" r:id="rId29"/>
    <p:sldId id="491" r:id="rId30"/>
    <p:sldId id="506" r:id="rId31"/>
    <p:sldId id="508" r:id="rId32"/>
    <p:sldId id="509" r:id="rId33"/>
    <p:sldId id="594" r:id="rId34"/>
    <p:sldId id="443" r:id="rId35"/>
    <p:sldId id="493" r:id="rId36"/>
    <p:sldId id="435" r:id="rId37"/>
    <p:sldId id="617" r:id="rId38"/>
    <p:sldId id="618" r:id="rId39"/>
  </p:sldIdLst>
  <p:sldSz cx="12192000" cy="6858000"/>
  <p:notesSz cx="6797675" cy="9928225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Gilroy ExtraBold" panose="00000900000000000000" charset="-52"/>
      <p:bold r:id="rId47"/>
    </p:embeddedFont>
    <p:embeddedFont>
      <p:font typeface="Gilroy Light" panose="00000400000000000000" charset="-52"/>
      <p:regular r:id="rId4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7F3297C-DEE7-4DFB-A69C-C1D8BEC1D01A}">
          <p14:sldIdLst>
            <p14:sldId id="364"/>
            <p14:sldId id="464"/>
            <p14:sldId id="607"/>
            <p14:sldId id="352"/>
            <p14:sldId id="610"/>
            <p14:sldId id="440"/>
            <p14:sldId id="588"/>
            <p14:sldId id="523"/>
            <p14:sldId id="612"/>
            <p14:sldId id="611"/>
            <p14:sldId id="600"/>
            <p14:sldId id="465"/>
            <p14:sldId id="599"/>
            <p14:sldId id="257"/>
            <p14:sldId id="461"/>
            <p14:sldId id="445"/>
            <p14:sldId id="605"/>
            <p14:sldId id="619"/>
            <p14:sldId id="557"/>
            <p14:sldId id="555"/>
            <p14:sldId id="490"/>
            <p14:sldId id="527"/>
            <p14:sldId id="497"/>
            <p14:sldId id="496"/>
            <p14:sldId id="615"/>
            <p14:sldId id="428"/>
            <p14:sldId id="614"/>
            <p14:sldId id="492"/>
            <p14:sldId id="491"/>
            <p14:sldId id="506"/>
            <p14:sldId id="508"/>
            <p14:sldId id="509"/>
            <p14:sldId id="594"/>
            <p14:sldId id="443"/>
            <p14:sldId id="493"/>
            <p14:sldId id="435"/>
            <p14:sldId id="617"/>
            <p14:sldId id="6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дик" initials="Э" lastIdx="1" clrIdx="0">
    <p:extLst>
      <p:ext uri="{19B8F6BF-5375-455C-9EA6-DF929625EA0E}">
        <p15:presenceInfo xmlns:p15="http://schemas.microsoft.com/office/powerpoint/2012/main" userId="Эдик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142"/>
    <a:srgbClr val="0083B0"/>
    <a:srgbClr val="00834C"/>
    <a:srgbClr val="F8F8F8"/>
    <a:srgbClr val="828282"/>
    <a:srgbClr val="7E9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1551" autoAdjust="0"/>
  </p:normalViewPr>
  <p:slideViewPr>
    <p:cSldViewPr snapToGrid="0">
      <p:cViewPr varScale="1">
        <p:scale>
          <a:sx n="93" d="100"/>
          <a:sy n="93" d="100"/>
        </p:scale>
        <p:origin x="1098" y="78"/>
      </p:cViewPr>
      <p:guideLst>
        <p:guide orient="horz" pos="1253"/>
        <p:guide pos="3840"/>
      </p:guideLst>
    </p:cSldViewPr>
  </p:slideViewPr>
  <p:outlineViewPr>
    <p:cViewPr>
      <p:scale>
        <a:sx n="33" d="100"/>
        <a:sy n="33" d="100"/>
      </p:scale>
      <p:origin x="0" y="-5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14" y="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48D03-B668-490D-B712-2F86D8A4273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0EB8A-A449-4F8A-A206-CDAD73980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33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Добрый день!</a:t>
            </a:r>
          </a:p>
          <a:p>
            <a:r>
              <a:rPr lang="ru-RU" dirty="0"/>
              <a:t>Меня зовут Эдуард Рафиков, я старший менеджер по работе с партнерами компании Клеверенс.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104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 же мы являемся </a:t>
            </a:r>
            <a:r>
              <a:rPr lang="en-US" dirty="0"/>
              <a:t>ISV </a:t>
            </a:r>
            <a:r>
              <a:rPr lang="ru-RU" dirty="0"/>
              <a:t>партнером большинства игроков рынка </a:t>
            </a:r>
            <a:r>
              <a:rPr lang="en-US" dirty="0"/>
              <a:t>Auto-ID</a:t>
            </a:r>
            <a:r>
              <a:rPr lang="ru-RU" dirty="0"/>
              <a:t> и поддерживаем широкий перечень мобильных устройств, а так же мобильной </a:t>
            </a:r>
            <a:r>
              <a:rPr lang="ru-RU" dirty="0" err="1"/>
              <a:t>переферии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945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актуальным данным, сейчас 15,6% всех новых ТСД запускаются на софте Клеверенс, т.е. каждый седьмой ТСД.</a:t>
            </a:r>
          </a:p>
          <a:p>
            <a:r>
              <a:rPr lang="ru-RU" dirty="0"/>
              <a:t>И это доля от всего рынка, т.е. включая </a:t>
            </a:r>
            <a:r>
              <a:rPr lang="en-US" dirty="0"/>
              <a:t>DOS </a:t>
            </a:r>
            <a:r>
              <a:rPr lang="ru-RU" dirty="0"/>
              <a:t>терминалы без ПО и </a:t>
            </a:r>
            <a:r>
              <a:rPr lang="ru-RU" dirty="0" err="1"/>
              <a:t>самописные</a:t>
            </a:r>
            <a:r>
              <a:rPr lang="ru-RU" dirty="0"/>
              <a:t> решения.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18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Вот такие показатели у нас за последние годы.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 период с 14го по 19й года было запущено почти 38,5 </a:t>
            </a:r>
            <a:r>
              <a:rPr lang="ru-RU" dirty="0" err="1"/>
              <a:t>тыс</a:t>
            </a:r>
            <a:r>
              <a:rPr lang="ru-RU" dirty="0"/>
              <a:t> новых мобильных рабочих мест с софтом Клеверенс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990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за прошлый год - мы запустили более 17,5тыс новых мобильных рабочих мест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815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данном слайде представлены некоторые заказчики работающие на нашем софте. Спектр их достаточно широкий – ритейл от небольшого магазина у дома до гипермаркета, производители, склады, транспортные, логистические и управляющие компании, бюджетные учреждения и другие.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большинстве случаев продажа здесь проходила через наших партнеров.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41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теперь перейдем к преимуществам. Самое главное - все продукты Клеверенс разрабатываются на единой платформе – </a:t>
            </a:r>
            <a:r>
              <a:rPr lang="en-US" dirty="0"/>
              <a:t>Mobile SMARTS</a:t>
            </a:r>
            <a:r>
              <a:rPr lang="ru-RU" dirty="0"/>
              <a:t> (за исключением продуктов линейки </a:t>
            </a:r>
            <a:r>
              <a:rPr lang="en-US" dirty="0" err="1"/>
              <a:t>Wonderfid</a:t>
            </a:r>
            <a:r>
              <a:rPr lang="en-US" dirty="0"/>
              <a:t>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en-US" dirty="0" err="1"/>
              <a:t>MobileLogistics</a:t>
            </a:r>
            <a:r>
              <a:rPr lang="en-US" dirty="0"/>
              <a:t>).</a:t>
            </a:r>
            <a:endParaRPr lang="ru-RU" dirty="0"/>
          </a:p>
          <a:p>
            <a:pPr rtl="0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это дает? Во-первых, единый архитектурный подход во всех продуктах – если функционал добавляется в платформу, он автоматически добавляется во все продукты.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003E0-FEFB-4C37-8A3F-08F13C0F5FF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013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Второе - Софт является кроссплатформенным и работает 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мобильных устройствах под управлением ОС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/Mobile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Android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Все продукты могут работать, как в онлайн режиме, так и в оффлайн. Передача данных может происходить по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мобильной сети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Кабелю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Платформа является открытой и позволяет вносить изменения в коробочные продукты (</a:t>
            </a:r>
            <a:r>
              <a:rPr lang="ru-RU" dirty="0"/>
              <a:t>можно изменять существующие операции и добавлять новые)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 же в проекты – модифицировать решения так, как вы хотите и как вам удобно.</a:t>
            </a:r>
            <a:endParaRPr lang="ru-RU" b="0" dirty="0">
              <a:effectLst/>
            </a:endParaRPr>
          </a:p>
          <a:p>
            <a:r>
              <a:rPr lang="ru-RU" dirty="0"/>
              <a:t>5. Имеются готовые интеграции с более чем 60ю учетными и торговыми системами, включая 1С, </a:t>
            </a:r>
            <a:r>
              <a:rPr lang="en-US" dirty="0"/>
              <a:t>SAP R3 </a:t>
            </a:r>
            <a:r>
              <a:rPr lang="ru-RU" dirty="0"/>
              <a:t>и </a:t>
            </a:r>
            <a:r>
              <a:rPr lang="en-US" dirty="0"/>
              <a:t>Axapta</a:t>
            </a:r>
            <a:r>
              <a:rPr lang="ru-RU" dirty="0"/>
              <a:t>, а так же с государственной системой Цифровой Маркировки.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518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Если у заказчика учетная система какая-то специфическая или перепиленная – любой наш продукт, можно с ней интегрировать.</a:t>
            </a:r>
          </a:p>
          <a:p>
            <a:r>
              <a:rPr lang="ru-RU" dirty="0"/>
              <a:t>С конфигурациями на платформе 1С Предприятия, сделать это можно, например, через </a:t>
            </a:r>
            <a:r>
              <a:rPr lang="en-US" dirty="0"/>
              <a:t>W</a:t>
            </a:r>
            <a:r>
              <a:rPr lang="ru-RU" dirty="0"/>
              <a:t>e</a:t>
            </a:r>
            <a:r>
              <a:rPr lang="en-US" dirty="0"/>
              <a:t>b</a:t>
            </a:r>
            <a:r>
              <a:rPr lang="ru-RU" dirty="0"/>
              <a:t>-сервис.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 с другими учетными системами интеграцию можно провести через текстовые файлы, коннекторы О</a:t>
            </a:r>
            <a:r>
              <a:rPr lang="en-US" dirty="0"/>
              <a:t>l</a:t>
            </a:r>
            <a:r>
              <a:rPr lang="ru-RU" dirty="0"/>
              <a:t>е/</a:t>
            </a:r>
            <a:r>
              <a:rPr lang="en-US" dirty="0"/>
              <a:t>C</a:t>
            </a:r>
            <a:r>
              <a:rPr lang="ru-RU" dirty="0"/>
              <a:t>o</a:t>
            </a:r>
            <a:r>
              <a:rPr lang="en-US" dirty="0"/>
              <a:t>m</a:t>
            </a:r>
            <a:r>
              <a:rPr lang="ru-RU" dirty="0"/>
              <a:t> или через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REST API.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950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не менее важное преимущество – на наших программных продуктах можно хорошо зарабатывать.</a:t>
            </a:r>
          </a:p>
          <a:p>
            <a:r>
              <a:rPr lang="ru-RU" dirty="0"/>
              <a:t>С продажи лицензий партнер получает 30%.</a:t>
            </a:r>
          </a:p>
          <a:p>
            <a:r>
              <a:rPr lang="ru-RU" dirty="0"/>
              <a:t>А так же заработок доступен:</a:t>
            </a:r>
          </a:p>
          <a:p>
            <a:r>
              <a:rPr lang="ru-RU" dirty="0"/>
              <a:t>На готовых комплектах ТСД с софтом, на них есть специальный прайс</a:t>
            </a:r>
          </a:p>
          <a:p>
            <a:r>
              <a:rPr lang="ru-RU" dirty="0"/>
              <a:t>При внедрении, интеграции и доработках, здесь вы сами устанавливаете стоимость своих работ и все зависит от объемов.</a:t>
            </a:r>
          </a:p>
          <a:p>
            <a:r>
              <a:rPr lang="ru-RU" dirty="0"/>
              <a:t>После продажи лицензий, вы сможете зарабатывать на сопровождении заказчика – услуги поддержки, продажа подписок на обновления, а так же переходов на свежие конфигурации 1С.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464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E07B976E-8D1A-4DA3-8605-BD6B1D6EC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от денег плавно переходим к теме сотрудничества.</a:t>
            </a:r>
          </a:p>
          <a:p>
            <a:r>
              <a:rPr lang="ru-RU" dirty="0"/>
              <a:t>Наша партнерская программа, уже более 16 лет крайне проста. Если вы хотите зарабатывать и строить бизнес вместе с нами – никаких преград перед вами мы не строим.</a:t>
            </a:r>
          </a:p>
        </p:txBody>
      </p:sp>
    </p:spTree>
    <p:extLst>
      <p:ext uri="{BB962C8B-B14F-4D97-AF65-F5344CB8AC3E}">
        <p14:creationId xmlns:p14="http://schemas.microsoft.com/office/powerpoint/2010/main" val="280020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этой презентации </a:t>
            </a:r>
          </a:p>
          <a:p>
            <a:r>
              <a:rPr lang="ru-RU" dirty="0"/>
              <a:t>1. Расскажу вам о компании Клеверенс, наших решениях и их преимуществах.</a:t>
            </a:r>
          </a:p>
          <a:p>
            <a:r>
              <a:rPr lang="ru-RU" dirty="0"/>
              <a:t>2. И том как запустить наше с вами эффективное сотрудничество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484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Все что мы требуем - размещение информации на сайте, чтобы заказчики знали, что вы можете им предложить наши решения. </a:t>
            </a:r>
          </a:p>
          <a:p>
            <a:pPr marL="228600" indent="-228600">
              <a:buAutoNum type="arabicParenR"/>
            </a:pPr>
            <a:r>
              <a:rPr lang="ru-RU" dirty="0"/>
              <a:t>Отметьте, что вы наш партнер, например, в разделе ваших партнеров или поставщиков. Достаточно будет разместить логотип и сделать ссылку на нас.</a:t>
            </a:r>
          </a:p>
          <a:p>
            <a:pPr marL="228600" indent="-228600">
              <a:buAutoNum type="arabicParenR"/>
            </a:pPr>
            <a:r>
              <a:rPr lang="ru-RU" dirty="0"/>
              <a:t>Разместите, как минимум, наши основные программные продукты.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lang="ru-RU" dirty="0"/>
              <a:t>И поддерживайте информацию актуальной. Следя за нашими новостями.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Это все, что нужно чтобы быть нашим партнером.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169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У нас сейчас достаточно широкая партнерская база и по объему и по географии.</a:t>
            </a:r>
          </a:p>
          <a:p>
            <a:r>
              <a:rPr lang="ru-RU" dirty="0"/>
              <a:t>Поэтому наша партнерская программа нацелена на качественное развитие наших партнеров. Главные тезисы:</a:t>
            </a:r>
          </a:p>
          <a:p>
            <a:r>
              <a:rPr lang="ru-RU" dirty="0"/>
              <a:t>Повышение уровня компетенции партнеров</a:t>
            </a:r>
          </a:p>
          <a:p>
            <a:r>
              <a:rPr lang="ru-RU" dirty="0"/>
              <a:t>Сопровождение партнеров в проектах</a:t>
            </a:r>
          </a:p>
          <a:p>
            <a:r>
              <a:rPr lang="ru-RU" dirty="0"/>
              <a:t>Увеличение заработка партнеров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445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 мы хотим в первую очередь, конечно, - чтобы вы больше зарабатывали и развивались.</a:t>
            </a:r>
          </a:p>
          <a:p>
            <a:r>
              <a:rPr lang="ru-RU" dirty="0"/>
              <a:t>Больше вы будете зарабатывать, если будете продавать не только лицензии и комплекты ТСД с софтом, но и проводить внедрения, интеграции и доработки наших решений.</a:t>
            </a:r>
          </a:p>
          <a:p>
            <a:r>
              <a:rPr lang="ru-RU" dirty="0"/>
              <a:t>А для этого, конечно, нужно повышать уровень компетенции.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03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это делать? В первую очередь, чтобы вам было проще находить информацию, например, прайс-листы или презентации по продуктам – мы сделали партнерский раздел.</a:t>
            </a:r>
          </a:p>
          <a:p>
            <a:r>
              <a:rPr lang="ru-RU" dirty="0"/>
              <a:t>Там же в партнерском разделе есть базовые обучающие курсы, которые рекомендую пройти в обязательном порядке.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917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я говорил, в партнерском разделе у нас всегда доступны актуальные прайс-листы.</a:t>
            </a:r>
          </a:p>
          <a:p>
            <a:r>
              <a:rPr lang="ru-RU" dirty="0"/>
              <a:t>Специально сделано, для того, чтобы в любое время и в любом месте вы могли узнать цены.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607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Чтобы получить доступ к партнерскому разделу, нужно зарегистрироваться, как партнер.</a:t>
            </a:r>
          </a:p>
          <a:p>
            <a:r>
              <a:rPr lang="ru-RU" dirty="0"/>
              <a:t>Для этого перейдите по указанной ссылке. Спускаемся чуть ниже, находим кнопку – регистрация, как на слайде.</a:t>
            </a:r>
          </a:p>
          <a:p>
            <a:r>
              <a:rPr lang="ru-RU" dirty="0"/>
              <a:t>Нажав на нее, вы попадете на форму регистрации.</a:t>
            </a:r>
          </a:p>
          <a:p>
            <a:r>
              <a:rPr lang="ru-RU" dirty="0"/>
              <a:t>Обязательно отметьте, что вы партнер! А так же регистрируйтесь как специалист, а не как компания.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027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мимо информации доступной в партнерском разделе, мы всегда держим вас в курсе последних событий, посредством рассылок, статей и новостей на сайте и в </a:t>
            </a:r>
            <a:r>
              <a:rPr lang="ru-RU" dirty="0" err="1"/>
              <a:t>соц</a:t>
            </a:r>
            <a:r>
              <a:rPr lang="ru-RU" dirty="0"/>
              <a:t> сетях.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141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 маркетинг не только информирует вас о новостях, но и поддерживает вас.</a:t>
            </a:r>
          </a:p>
          <a:p>
            <a:r>
              <a:rPr lang="ru-RU" dirty="0"/>
              <a:t>Например, всех партнеров мы размещаем в разделе «Все партнеры». Это помогает вам получать </a:t>
            </a:r>
            <a:r>
              <a:rPr lang="ru-RU" dirty="0" err="1"/>
              <a:t>лиды</a:t>
            </a:r>
            <a:r>
              <a:rPr lang="ru-RU" dirty="0"/>
              <a:t>, которые ищут специалистов рядом с собой.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3048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Когда вы пройдете обучение, вам будет присвоен соответствующий статус, с которым вы будете числиться у нас в партнерах на сайте. Их всего 3:</a:t>
            </a:r>
          </a:p>
          <a:p>
            <a:r>
              <a:rPr lang="ru-RU" dirty="0"/>
              <a:t>Реселлер – значит что партнер может продать наши продукты. Это стартовый статус.</a:t>
            </a:r>
          </a:p>
          <a:p>
            <a:r>
              <a:rPr lang="ru-RU" dirty="0"/>
              <a:t>Внедренец – может приехать к клиенту настроить и запустить коробочное решение в работу. Обязательно нужно подтверждать сертификацией.</a:t>
            </a:r>
          </a:p>
          <a:p>
            <a:r>
              <a:rPr lang="ru-RU" dirty="0"/>
              <a:t>Интегратор – умеет дорабатывать коробочные продукты и создавать самостоятельные решения на платформе </a:t>
            </a:r>
            <a:r>
              <a:rPr lang="en-US" dirty="0"/>
              <a:t>Mobile SMARTS</a:t>
            </a:r>
            <a:r>
              <a:rPr lang="ru-RU" dirty="0"/>
              <a:t>. Обязательно нужно подтверждать сертификацией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4893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регулярно проводим вебинары по продуктам и их продаже. А так же обучаем наших партнеров: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Повторюсь, что есть онлайн курсы на сайте, которые дают базовое понимание о наших решениях и о том как и кому их продавать. </a:t>
            </a:r>
          </a:p>
          <a:p>
            <a:r>
              <a:rPr lang="ru-RU" dirty="0"/>
              <a:t>Следующий уровень – это сертификация посредством которой, мы обучаем менеджеров по продаже и специалистов отдела внедрения по конкретным продуктам.</a:t>
            </a:r>
          </a:p>
          <a:p>
            <a:r>
              <a:rPr lang="ru-RU" dirty="0"/>
              <a:t>А еще проводим обучения для программистов. Что бы вы могли реализовывать доработку коробочных продуктов и вести уникальные проекты.</a:t>
            </a:r>
          </a:p>
          <a:p>
            <a:r>
              <a:rPr lang="ru-RU" dirty="0"/>
              <a:t>И все абсолютно бесплатно без всяких звездочек.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135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>
            <a:extLst>
              <a:ext uri="{FF2B5EF4-FFF2-40B4-BE49-F238E27FC236}">
                <a16:creationId xmlns:a16="http://schemas.microsoft.com/office/drawing/2014/main" id="{E07B976E-8D1A-4DA3-8605-BD6B1D6EC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Приступим</a:t>
            </a:r>
          </a:p>
        </p:txBody>
      </p:sp>
    </p:spTree>
    <p:extLst>
      <p:ext uri="{BB962C8B-B14F-4D97-AF65-F5344CB8AC3E}">
        <p14:creationId xmlns:p14="http://schemas.microsoft.com/office/powerpoint/2010/main" val="4816535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Всех специалистов прошедших сертификацию мы размещаем у нас на сайте, чтобы заказчик смог подобрать подходящего специалиста для себя и быть уверенным, что он все сделает как надо.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466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Когда в штате вашей компании по конкретному продукту есть 1 сертифицированный специалист по продажам и 1 по внедрению мы добавляем вашу компанию на страницу продукта.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1962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Вот в таком виде представлены сертифицированные партнеры. Так что я вам очень советую заняться обучением. Это действительно дает свои плоды.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3378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Хотите зарабатывать еще больше и готовы браться за интересные нетиповые проекты - обучите специалиста по разработке на платформе </a:t>
            </a:r>
            <a:r>
              <a:rPr lang="en-US" dirty="0"/>
              <a:t>Mobile SMARTS</a:t>
            </a:r>
            <a:r>
              <a:rPr lang="ru-RU" dirty="0"/>
              <a:t>!</a:t>
            </a:r>
          </a:p>
          <a:p>
            <a:r>
              <a:rPr lang="ru-RU" dirty="0"/>
              <a:t>Все эти специалисты получают доступ к программе </a:t>
            </a:r>
            <a:r>
              <a:rPr lang="en-US" dirty="0" err="1"/>
              <a:t>PartnerGo</a:t>
            </a:r>
            <a:r>
              <a:rPr lang="ru-RU" dirty="0"/>
              <a:t>, через которую мы передаем вам проекты по доработке наших решений.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1161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теперь к последнему, но не менее важному тезису программы: Поддержка в проектах.</a:t>
            </a:r>
          </a:p>
          <a:p>
            <a:r>
              <a:rPr lang="ru-RU" dirty="0"/>
              <a:t>В первую очередь, как только у вас появился заказчик, не тяните кота за хвост – сразу регистрируйте проект.</a:t>
            </a:r>
          </a:p>
          <a:p>
            <a:r>
              <a:rPr lang="ru-RU" dirty="0"/>
              <a:t>Не нужно ничего бояться. Регистрация проекта, гарантирует вам нашу поддержку, защиту и экономию ваших сил.</a:t>
            </a:r>
          </a:p>
          <a:p>
            <a:r>
              <a:rPr lang="ru-RU" dirty="0"/>
              <a:t>Зарегистрировали проект – договаривайтесь о трехсторонних переговорах, например, по скайпу.</a:t>
            </a:r>
          </a:p>
          <a:p>
            <a:r>
              <a:rPr lang="ru-RU" dirty="0"/>
              <a:t>Мы поможем быстро определить, что нужно заказчику – подберем решение и ответим на вопросы. В общем совместными усилиями доведем заказчика до покупки.</a:t>
            </a:r>
          </a:p>
          <a:p>
            <a:r>
              <a:rPr lang="ru-RU" dirty="0"/>
              <a:t>А когда проект будет успешно запущен – опишите его, мы вместе подготовим по нему кейс. И Клеверенс расскажет о вашем внедрении и прорекламирует его рынку.</a:t>
            </a:r>
          </a:p>
          <a:p>
            <a:r>
              <a:rPr lang="ru-RU" dirty="0"/>
              <a:t>В дальнейшем этот кейс пригодится вам для демонстрации вашим новым заказчикам и будет прикреплен к карточке вашей компании на сайте, чтобы заказчикам проще было определиться с нужным им специалистом.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2781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завершение, помните, что у нас есть БЕСПЛАТНАЯ техническая поддержка, которая поможет решить возникшие проблемы.</a:t>
            </a:r>
          </a:p>
          <a:p>
            <a:r>
              <a:rPr lang="ru-RU" dirty="0"/>
              <a:t>Работает техподдержка только по заявкам через </a:t>
            </a:r>
            <a:r>
              <a:rPr lang="en-US" dirty="0"/>
              <a:t>Service Desk</a:t>
            </a:r>
            <a:r>
              <a:rPr lang="ru-RU" dirty="0"/>
              <a:t>. Почему: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ru-RU" dirty="0"/>
              <a:t>По телефону не возможно точно и ясно описать в чем проблема. В некоторых ситуациях необходимы скрины и </a:t>
            </a:r>
            <a:r>
              <a:rPr lang="ru-RU" dirty="0" err="1"/>
              <a:t>логи</a:t>
            </a:r>
            <a:r>
              <a:rPr lang="ru-RU" dirty="0"/>
              <a:t>. Необходимо понимать какое оборудование и какое решение используется. Т.е. необходим первоначальный сбор информации для оперативного решения проблемы.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ru-RU" dirty="0"/>
              <a:t>Мы работаем над качеством наших решений, поэтому необходимо фиксировать проблемы, с которыми поступают обращения, для их оперативного устранения.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193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еще несколько важных моментов по техподдержке.</a:t>
            </a:r>
          </a:p>
          <a:p>
            <a:pPr marL="228600" indent="-228600">
              <a:buAutoNum type="arabicParenR"/>
            </a:pPr>
            <a:r>
              <a:rPr lang="ru-RU" dirty="0"/>
              <a:t>Техподдержка не отвечает моментально. В день может поступать достаточно много заявок. Бывают вопросы которые решаются за 5 минут, а бывают ситуации сложные, когда специалисту необходимо развернуть базу заказчика, воспроизвести ошибку, найти ее причину, а после решение. Поэтому имейте терпение и уважение, а так же максимально детально описывайте проблему и следуйте инструкциям специалистов, тогда ваш вопрос решится быстрее. В среднем ответ на заявку дается в течение 2 часов.</a:t>
            </a:r>
          </a:p>
          <a:p>
            <a:pPr marL="228600" indent="-228600">
              <a:buAutoNum type="arabicParenR"/>
            </a:pPr>
            <a:r>
              <a:rPr lang="ru-RU" dirty="0"/>
              <a:t>Если ответа по заявке долго нет, можете позвонить и уточнить ее статус – добавочный номер ТП Двойка.</a:t>
            </a:r>
          </a:p>
          <a:p>
            <a:pPr marL="228600" indent="-228600">
              <a:buAutoNum type="arabicParenR"/>
            </a:pPr>
            <a:r>
              <a:rPr lang="ru-RU" dirty="0"/>
              <a:t>И самое главное – техподдержка не занимается бесплатной настройкой. В ТП нужно идти, если что-то не получается, предварительно пройдясь по инструкциям в Базе Знаний.</a:t>
            </a:r>
          </a:p>
          <a:p>
            <a:pPr marL="0" indent="0">
              <a:buNone/>
            </a:pPr>
            <a:r>
              <a:rPr lang="ru-RU" dirty="0"/>
              <a:t>Некоторые нехорошие партнеры, продавая лицензии заказчику, обещают что мы ему все настроим. Сделать мы это конечно можем, но это будет не бесплатно и только удаленно. </a:t>
            </a:r>
          </a:p>
          <a:p>
            <a:pPr marL="0" indent="0">
              <a:buNone/>
            </a:pPr>
            <a:r>
              <a:rPr lang="ru-RU" dirty="0"/>
              <a:t>Приведена ссылочка на список платных дополнительных услуг – зайдите, посмотрите. Имейте в виду, что вы можете обучиться и зарабатывать эти деньги сами.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36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 просмотрели презентацию и я надеюсь представленная информация оказалась вам полезна и вы уже смогли сделать для себя определенные выводы.</a:t>
            </a:r>
          </a:p>
          <a:p>
            <a:r>
              <a:rPr lang="ru-RU" dirty="0"/>
              <a:t>А я подведу итог:</a:t>
            </a:r>
          </a:p>
          <a:p>
            <a:r>
              <a:rPr lang="ru-RU" dirty="0"/>
              <a:t>Клеверенс – вендор программного обеспечения. Мы стремимся обеспечить всех простым и удобным инструментарием, позволяющим быстро перейти от неэффективного ручного и «стационарного» процесса учета товара к автоматизированному «мобильному». Мы роботизируем сотрудников и избавляем бизнес от ошибок в их работе.</a:t>
            </a:r>
          </a:p>
          <a:p>
            <a:r>
              <a:rPr lang="ru-RU" dirty="0"/>
              <a:t>Стать нашим партнером и начать зарабатывать – очень просто. Если вы хотите зарабатывать много и строить бизнес вместе с нами – мы вам поможем.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0401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Благодарю за внимание!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E5484-86D6-42FA-AA57-C73EE9789B1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100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Клеверенс – российский вендор программного обеспечения.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Компания основана в 2004 году и в настоящий момент является одним из лидеров рынка автоматической идентификации и мобильного сбора данных.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Занимается созданием мобильного коробочного софта, со встроенными средствами конфигурирования под задачи конкретного бизнеса, для всех тех сотрудников, которые не сидят весь день за компьютером.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Решения позволяют обеспечить сотрудников (кладовщиков, курьеров, продавцов…) мобильным инструментарием, с помощью которого они смогут выполнять свои задачи более эффективно, масштабироваться при увеличении объёмов и совершенствовать свои бизнес-процессы.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619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Арсенал решений на 2021 год состоит из Платформы </a:t>
            </a:r>
            <a:r>
              <a:rPr lang="en-US" dirty="0"/>
              <a:t>Mobile SMARTS</a:t>
            </a:r>
            <a:r>
              <a:rPr lang="ru-RU" dirty="0"/>
              <a:t>, специализированного под работу с </a:t>
            </a:r>
            <a:r>
              <a:rPr lang="en-US" dirty="0"/>
              <a:t>RFID</a:t>
            </a:r>
            <a:r>
              <a:rPr lang="ru-RU" dirty="0"/>
              <a:t> технологией</a:t>
            </a:r>
            <a:r>
              <a:rPr lang="en-US" dirty="0"/>
              <a:t> – </a:t>
            </a:r>
            <a:r>
              <a:rPr lang="en-US" dirty="0" err="1"/>
              <a:t>Wonderfid</a:t>
            </a:r>
            <a:r>
              <a:rPr lang="ru-RU" dirty="0"/>
              <a:t>.</a:t>
            </a:r>
          </a:p>
          <a:p>
            <a:r>
              <a:rPr lang="ru-RU" dirty="0"/>
              <a:t>И решения для </a:t>
            </a:r>
            <a:r>
              <a:rPr lang="en-US" dirty="0"/>
              <a:t>DOS </a:t>
            </a:r>
            <a:r>
              <a:rPr lang="ru-RU" dirty="0"/>
              <a:t>ТСД - </a:t>
            </a:r>
            <a:r>
              <a:rPr lang="en-US" dirty="0" err="1"/>
              <a:t>MobileLogistics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353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Если коротко, Клеверенс предлагает открытые, готовые коробочные продукты, которые всегда можно допилить.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D70CE-F851-4102-A9D1-7DFCF60FBE62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66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 продуктовый портфель покрывает широкий спектр задач связанных с учетом (товара, основных средств, имущества…), позволяя упростить его и избавиться от ошибок, а в случае с обязательной маркировкой товаров наладить работу согласно законодательству.</a:t>
            </a:r>
          </a:p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871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Наши технологические партнеры это крупнейшие компании России и не только. Совместная работа позволяет не просто создавать готовые решения и делать их доступными для рынка, помогая автоматизировать свою работу даже малому бизнесу, но и запускать проекты на государственном уровне.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74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Хочу обратить внимание, что мы плотно сотрудничаем с компанией 1С.</a:t>
            </a:r>
          </a:p>
          <a:p>
            <a:r>
              <a:rPr lang="ru-RU" dirty="0"/>
              <a:t>Наши программные продукты сертифицированы по программе 1С:Совместимо! и доступны в основном прайсе 1С.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70EB8A-A449-4F8A-A206-CDAD739809F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44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98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21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13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0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57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68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53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38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58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9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302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52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jfif"/><Relationship Id="rId3" Type="http://schemas.openxmlformats.org/officeDocument/2006/relationships/image" Target="../media/image4.png"/><Relationship Id="rId21" Type="http://schemas.openxmlformats.org/officeDocument/2006/relationships/image" Target="../media/image53.jpeg"/><Relationship Id="rId7" Type="http://schemas.openxmlformats.org/officeDocument/2006/relationships/image" Target="../media/image39.png"/><Relationship Id="rId12" Type="http://schemas.openxmlformats.org/officeDocument/2006/relationships/image" Target="../media/image44.jpg"/><Relationship Id="rId17" Type="http://schemas.openxmlformats.org/officeDocument/2006/relationships/image" Target="../media/image49.png"/><Relationship Id="rId25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8.png"/><Relationship Id="rId20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jp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jpeg"/><Relationship Id="rId10" Type="http://schemas.openxmlformats.org/officeDocument/2006/relationships/image" Target="../media/image42.png"/><Relationship Id="rId19" Type="http://schemas.openxmlformats.org/officeDocument/2006/relationships/image" Target="../media/image51.jpg"/><Relationship Id="rId4" Type="http://schemas.openxmlformats.org/officeDocument/2006/relationships/image" Target="../media/image36.jp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39" Type="http://schemas.openxmlformats.org/officeDocument/2006/relationships/image" Target="../media/image4.png"/><Relationship Id="rId21" Type="http://schemas.openxmlformats.org/officeDocument/2006/relationships/image" Target="../media/image80.png"/><Relationship Id="rId34" Type="http://schemas.openxmlformats.org/officeDocument/2006/relationships/image" Target="../media/image93.jpe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33" Type="http://schemas.openxmlformats.org/officeDocument/2006/relationships/image" Target="../media/image92.jpg"/><Relationship Id="rId38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5.png"/><Relationship Id="rId20" Type="http://schemas.openxmlformats.org/officeDocument/2006/relationships/image" Target="../media/image79.jpe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24" Type="http://schemas.openxmlformats.org/officeDocument/2006/relationships/image" Target="../media/image83.png"/><Relationship Id="rId32" Type="http://schemas.openxmlformats.org/officeDocument/2006/relationships/image" Target="../media/image91.png"/><Relationship Id="rId37" Type="http://schemas.openxmlformats.org/officeDocument/2006/relationships/image" Target="../media/image96.png"/><Relationship Id="rId5" Type="http://schemas.openxmlformats.org/officeDocument/2006/relationships/image" Target="../media/image64.jpeg"/><Relationship Id="rId15" Type="http://schemas.openxmlformats.org/officeDocument/2006/relationships/image" Target="../media/image74.png"/><Relationship Id="rId23" Type="http://schemas.openxmlformats.org/officeDocument/2006/relationships/image" Target="../media/image82.jpeg"/><Relationship Id="rId28" Type="http://schemas.openxmlformats.org/officeDocument/2006/relationships/image" Target="../media/image87.png"/><Relationship Id="rId36" Type="http://schemas.openxmlformats.org/officeDocument/2006/relationships/image" Target="../media/image95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31" Type="http://schemas.openxmlformats.org/officeDocument/2006/relationships/image" Target="../media/image90.jpeg"/><Relationship Id="rId4" Type="http://schemas.openxmlformats.org/officeDocument/2006/relationships/image" Target="../media/image63.jpe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jpeg"/><Relationship Id="rId27" Type="http://schemas.openxmlformats.org/officeDocument/2006/relationships/image" Target="../media/image86.jpg"/><Relationship Id="rId30" Type="http://schemas.openxmlformats.org/officeDocument/2006/relationships/image" Target="../media/image89.jpeg"/><Relationship Id="rId35" Type="http://schemas.openxmlformats.org/officeDocument/2006/relationships/image" Target="../media/image94.png"/><Relationship Id="rId8" Type="http://schemas.openxmlformats.org/officeDocument/2006/relationships/image" Target="../media/image67.png"/><Relationship Id="rId3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leverence.ru/" TargetMode="Externa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jpe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google.com/forms/d/1Vh6WCPi0hc6qFnodpuraJ54rBUMl5jb_DKYeAROMEJA/edit?usp=sharing" TargetMode="External"/><Relationship Id="rId4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4.png"/><Relationship Id="rId7" Type="http://schemas.openxmlformats.org/officeDocument/2006/relationships/image" Target="../media/image1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leverence.atlassian.net/servicedesk/customer/portal/1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2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jpg"/><Relationship Id="rId10" Type="http://schemas.openxmlformats.org/officeDocument/2006/relationships/image" Target="../media/image29.jpg"/><Relationship Id="rId4" Type="http://schemas.openxmlformats.org/officeDocument/2006/relationships/image" Target="../media/image24.pn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201" y="2034212"/>
            <a:ext cx="11031449" cy="24361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72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О компании Клеверенс</a:t>
            </a:r>
            <a:endParaRPr lang="ru-RU" sz="4000" dirty="0">
              <a:solidFill>
                <a:schemeClr val="bg1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5FDF13-E51A-497E-BBB0-CF8ACE7C6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637" y="538162"/>
            <a:ext cx="1285875" cy="12858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FF6F21-1979-40FC-A3F1-FB3674686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444" y="4680494"/>
            <a:ext cx="1883642" cy="188364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55BF50C-642D-441F-9D8C-3CDC2DA4D7C1}"/>
              </a:ext>
            </a:extLst>
          </p:cNvPr>
          <p:cNvSpPr txBox="1">
            <a:spLocks/>
          </p:cNvSpPr>
          <p:nvPr/>
        </p:nvSpPr>
        <p:spPr>
          <a:xfrm>
            <a:off x="4037744" y="5441947"/>
            <a:ext cx="5214700" cy="1122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44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Рафиков Эдуард</a:t>
            </a:r>
          </a:p>
          <a:p>
            <a:pPr algn="r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Старший менеджер по работе с партнерами</a:t>
            </a:r>
          </a:p>
          <a:p>
            <a:pPr algn="r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компании Клеверенс</a:t>
            </a:r>
            <a:endParaRPr lang="ru-RU" sz="1050" dirty="0">
              <a:solidFill>
                <a:schemeClr val="bg1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17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F23F761F-9175-47A9-A15B-A7C3B21712C1}"/>
              </a:ext>
            </a:extLst>
          </p:cNvPr>
          <p:cNvSpPr txBox="1">
            <a:spLocks/>
          </p:cNvSpPr>
          <p:nvPr/>
        </p:nvSpPr>
        <p:spPr>
          <a:xfrm>
            <a:off x="588829" y="585813"/>
            <a:ext cx="10772775" cy="1059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Мы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ISV Partner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CF8BF8-AB1F-4B64-A885-EF5B7B7AD136}"/>
              </a:ext>
            </a:extLst>
          </p:cNvPr>
          <p:cNvSpPr txBox="1"/>
          <p:nvPr/>
        </p:nvSpPr>
        <p:spPr>
          <a:xfrm>
            <a:off x="11842298" y="0"/>
            <a:ext cx="349702" cy="15385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 компании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50B5E48E-E3B1-4B1D-A907-093924A14CFC}"/>
              </a:ext>
            </a:extLst>
          </p:cNvPr>
          <p:cNvCxnSpPr/>
          <p:nvPr/>
        </p:nvCxnSpPr>
        <p:spPr>
          <a:xfrm>
            <a:off x="2466975" y="65924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846E559-7FC9-4D95-B46D-425DC21C641B}"/>
              </a:ext>
            </a:extLst>
          </p:cNvPr>
          <p:cNvSpPr txBox="1"/>
          <p:nvPr/>
        </p:nvSpPr>
        <p:spPr>
          <a:xfrm>
            <a:off x="10048875" y="64385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7E42E3A-FCC7-44F0-B875-DC5174E53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477311"/>
            <a:ext cx="1362074" cy="2303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E5A5C6-CE08-44C8-8970-D27FD1B8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1" b="31173"/>
          <a:stretch/>
        </p:blipFill>
        <p:spPr>
          <a:xfrm>
            <a:off x="8674226" y="1577314"/>
            <a:ext cx="2381250" cy="7745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C4D505-631B-42EA-B016-014B187650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0" b="30270"/>
          <a:stretch/>
        </p:blipFill>
        <p:spPr>
          <a:xfrm>
            <a:off x="8846798" y="3305814"/>
            <a:ext cx="1737403" cy="68836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ECAF984-C8AC-49AA-BB16-CCB587351F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1706269"/>
            <a:ext cx="1434986" cy="6334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442368-6E69-4B3A-9528-DF5A7B3057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77" y="1671770"/>
            <a:ext cx="2143961" cy="6777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D56FD3-11F1-4024-808A-E37FBC22EE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39953" r="7982" b="40370"/>
          <a:stretch/>
        </p:blipFill>
        <p:spPr>
          <a:xfrm>
            <a:off x="6290746" y="1857664"/>
            <a:ext cx="2194761" cy="27674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A7B152-6D51-4961-A4B0-6A2B7F4172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9" y="2474973"/>
            <a:ext cx="1634609" cy="6334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F5ABFA5-580E-4B64-BCAE-D8C6144BC5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b="43294"/>
          <a:stretch/>
        </p:blipFill>
        <p:spPr>
          <a:xfrm>
            <a:off x="2994848" y="4274160"/>
            <a:ext cx="2510954" cy="4056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C458A9E-F5E9-4380-B394-80EAC50BE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88" y="4145590"/>
            <a:ext cx="2106223" cy="73514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A6F679D-38D0-47C1-B312-3D43BC61666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r="13214"/>
          <a:stretch/>
        </p:blipFill>
        <p:spPr>
          <a:xfrm>
            <a:off x="8661645" y="2295755"/>
            <a:ext cx="2218688" cy="999610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BC59AAC-B0EC-4823-953B-476D264AC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6" b="38518"/>
          <a:stretch/>
        </p:blipFill>
        <p:spPr>
          <a:xfrm>
            <a:off x="581440" y="5251996"/>
            <a:ext cx="2542515" cy="3736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9CCC401-F717-4275-9B9E-57D0B7E287D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36627" r="8573" b="36627"/>
          <a:stretch/>
        </p:blipFill>
        <p:spPr>
          <a:xfrm>
            <a:off x="2414830" y="2523485"/>
            <a:ext cx="2223628" cy="54415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2C45359-2453-42C2-B306-18EC7230A6B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597" y="4178061"/>
            <a:ext cx="1435294" cy="54415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59AA196-9672-4048-AD3D-EB1EA9B6CF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80" y="2415401"/>
            <a:ext cx="1672276" cy="73162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30B98D-EF1E-4772-9A4A-733493DCEFA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02" y="1629254"/>
            <a:ext cx="1385671" cy="72747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AFC235F-CF66-49A4-AB6E-74AB90AAF7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48" y="3306818"/>
            <a:ext cx="1045675" cy="68196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22E21-706C-4800-BDC0-56B1047F075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36086" r="12302" b="40636"/>
          <a:stretch/>
        </p:blipFill>
        <p:spPr>
          <a:xfrm>
            <a:off x="6706778" y="2490669"/>
            <a:ext cx="1735406" cy="56913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02EBE80-BFF8-4CCC-B8C1-355FC0A881A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34125" r="11615" b="31375"/>
          <a:stretch/>
        </p:blipFill>
        <p:spPr>
          <a:xfrm>
            <a:off x="9429177" y="4057329"/>
            <a:ext cx="1565365" cy="730458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A162D5B-F3ED-476A-9BB6-D354865F2ED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8" t="46123" r="17604" b="33018"/>
          <a:stretch/>
        </p:blipFill>
        <p:spPr>
          <a:xfrm>
            <a:off x="588829" y="3475585"/>
            <a:ext cx="1890676" cy="45388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F14C44F-32BE-4DFA-8D74-CC2FA5D5CDE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4" b="23356"/>
          <a:stretch/>
        </p:blipFill>
        <p:spPr>
          <a:xfrm>
            <a:off x="576566" y="4203539"/>
            <a:ext cx="2294669" cy="6382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5BAB09C-CBCD-46FA-9655-30D0A577E77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33" y="3455751"/>
            <a:ext cx="1966784" cy="522550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FFED9482-2B3A-4B97-BD4B-6689413005B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170" y="5211675"/>
            <a:ext cx="1782673" cy="297112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7619539-AC03-49A7-B9F9-49BE53CC48D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815" y="3310231"/>
            <a:ext cx="2106223" cy="71611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74F26F1-E977-4B53-B24F-C7C1FC0F775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201" y="5088033"/>
            <a:ext cx="1737403" cy="537563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F346C42-A692-47D7-9761-EBC072E140B3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9" b="37794"/>
          <a:stretch/>
        </p:blipFill>
        <p:spPr>
          <a:xfrm>
            <a:off x="3223807" y="5162470"/>
            <a:ext cx="2053035" cy="46536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9D0BF2B-37BF-42E7-B9C1-8AC124ABDF8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76" y="4959790"/>
            <a:ext cx="1924749" cy="87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97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13386"/>
            <a:ext cx="11031613" cy="92513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Оценка доли </a:t>
            </a:r>
            <a:r>
              <a:rPr lang="ru-RU" dirty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0111" y="2317750"/>
            <a:ext cx="4627885" cy="222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85000"/>
              </a:lnSpc>
              <a:spcBef>
                <a:spcPct val="0"/>
              </a:spcBef>
              <a:buNone/>
              <a:defRPr sz="44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  <a:cs typeface="+mj-cs"/>
              </a:defRPr>
            </a:lvl1pPr>
          </a:lstStyle>
          <a:p>
            <a:r>
              <a:rPr lang="ru-RU" sz="19900" dirty="0">
                <a:solidFill>
                  <a:srgbClr val="FF5142"/>
                </a:solidFill>
              </a:rPr>
              <a:t>15</a:t>
            </a:r>
            <a:r>
              <a:rPr lang="ru-RU" sz="8800" dirty="0">
                <a:solidFill>
                  <a:srgbClr val="FF5142"/>
                </a:solidFill>
              </a:rPr>
              <a:t>,6</a:t>
            </a:r>
            <a:r>
              <a:rPr lang="ru-RU" sz="1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7996" y="2317750"/>
            <a:ext cx="5713577" cy="222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85000"/>
              </a:lnSpc>
              <a:spcBef>
                <a:spcPct val="0"/>
              </a:spcBef>
              <a:buNone/>
              <a:defRPr sz="44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  <a:cs typeface="+mj-cs"/>
              </a:defRPr>
            </a:lvl1pPr>
          </a:lstStyle>
          <a:p>
            <a:r>
              <a:rPr lang="ru-RU" sz="5400" dirty="0">
                <a:solidFill>
                  <a:srgbClr val="FF5142"/>
                </a:solidFill>
              </a:rPr>
              <a:t>всех новых ТСД запускаются на софте Клеверенс</a:t>
            </a:r>
            <a:endParaRPr lang="ru-RU" sz="11500" baseline="96000" dirty="0">
              <a:solidFill>
                <a:srgbClr val="FF514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8EDA2-F5C2-419B-9EEC-C585E598380D}"/>
              </a:ext>
            </a:extLst>
          </p:cNvPr>
          <p:cNvSpPr txBox="1"/>
          <p:nvPr/>
        </p:nvSpPr>
        <p:spPr>
          <a:xfrm>
            <a:off x="11842298" y="0"/>
            <a:ext cx="349702" cy="15385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3169818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088" y="1942230"/>
            <a:ext cx="10751820" cy="39014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159" y="256777"/>
            <a:ext cx="10772775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Показатели за 2014-2018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096" y="1954081"/>
            <a:ext cx="10782281" cy="3866715"/>
          </a:xfrm>
          <a:solidFill>
            <a:srgbClr val="FFFFFF">
              <a:alpha val="63922"/>
            </a:srgb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8800" b="1" dirty="0">
                <a:solidFill>
                  <a:srgbClr val="FF5142"/>
                </a:solidFill>
              </a:rPr>
              <a:t>38 371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chemeClr val="bg1">
                    <a:lumMod val="50000"/>
                  </a:schemeClr>
                </a:solidFill>
              </a:rPr>
              <a:t>новых</a:t>
            </a:r>
            <a:r>
              <a:rPr lang="ru-RU" sz="4000" dirty="0">
                <a:solidFill>
                  <a:schemeClr val="bg1">
                    <a:lumMod val="50000"/>
                  </a:schemeClr>
                </a:solidFill>
              </a:rPr>
              <a:t> мобильных рабочих мест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FF5142"/>
                </a:solidFill>
              </a:rPr>
              <a:t>с софтом Клеверенс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C5FED-B3A0-48DB-9DB6-511523B5238B}"/>
              </a:ext>
            </a:extLst>
          </p:cNvPr>
          <p:cNvSpPr txBox="1"/>
          <p:nvPr/>
        </p:nvSpPr>
        <p:spPr>
          <a:xfrm>
            <a:off x="11842298" y="0"/>
            <a:ext cx="349702" cy="15385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 компании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0EF3EE4-73FB-4F3F-A1BF-B06D1C5DEDC6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A0BCC5-F8CC-45B7-B31B-1C87ACDD6A1E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A960BE-E875-4E70-9B9F-E5F085A37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60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088" y="1942230"/>
            <a:ext cx="10751820" cy="39014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983" y="501828"/>
            <a:ext cx="10772775" cy="11571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Показатели за 2019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096" y="1942230"/>
            <a:ext cx="10782281" cy="3901440"/>
          </a:xfrm>
          <a:solidFill>
            <a:srgbClr val="FFFFFF">
              <a:alpha val="63922"/>
            </a:srgb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8800" b="1" dirty="0">
                <a:solidFill>
                  <a:srgbClr val="FF5142"/>
                </a:solidFill>
              </a:rPr>
              <a:t>17 649</a:t>
            </a:r>
          </a:p>
          <a:p>
            <a:pPr algn="ctr"/>
            <a:r>
              <a:rPr lang="ru-RU" sz="4000" b="1" dirty="0">
                <a:solidFill>
                  <a:schemeClr val="bg1">
                    <a:lumMod val="50000"/>
                  </a:schemeClr>
                </a:solidFill>
              </a:rPr>
              <a:t>новых </a:t>
            </a:r>
            <a:r>
              <a:rPr lang="ru-RU" sz="4000" dirty="0">
                <a:solidFill>
                  <a:schemeClr val="bg1">
                    <a:lumMod val="50000"/>
                  </a:schemeClr>
                </a:solidFill>
              </a:rPr>
              <a:t>мобильных рабочих мест</a:t>
            </a:r>
          </a:p>
          <a:p>
            <a:pPr algn="ctr"/>
            <a:r>
              <a:rPr lang="ru-RU" sz="4000" dirty="0">
                <a:solidFill>
                  <a:srgbClr val="FF5142"/>
                </a:solidFill>
              </a:rPr>
              <a:t>с софтом Клеверенс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5CC9DDE-FA5C-47E8-BC1A-2257A8BC65CA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6121403-8BC2-4FDD-BE96-09A60FA5020B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5A0036-4D1D-423F-A011-D7566BB5DA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A097D0-B1E6-47FB-993D-55429FB12EA2}"/>
              </a:ext>
            </a:extLst>
          </p:cNvPr>
          <p:cNvSpPr txBox="1"/>
          <p:nvPr/>
        </p:nvSpPr>
        <p:spPr>
          <a:xfrm>
            <a:off x="11842298" y="0"/>
            <a:ext cx="349702" cy="15385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16078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39014"/>
            <a:ext cx="2453640" cy="472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Учет в ритейле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726698" y="1543293"/>
            <a:ext cx="2568394" cy="472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/>
              <a:t>Складской учет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184670" y="4175144"/>
            <a:ext cx="3652963" cy="4723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/>
              <a:t>Транспорт и логистика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4175144"/>
            <a:ext cx="3652963" cy="4723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/>
              <a:t>Учет имущества</a:t>
            </a:r>
          </a:p>
        </p:txBody>
      </p:sp>
      <p:pic>
        <p:nvPicPr>
          <p:cNvPr id="1026" name="Picture 2" descr="IN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663" y="2054391"/>
            <a:ext cx="11430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MA Ð Ð£Ð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4" y="2040733"/>
            <a:ext cx="703164" cy="44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ÐÐ Â«Ð ÐÐ¡ÐÐ£ÐÐÐÐÐÂ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07" y="2081042"/>
            <a:ext cx="1438576" cy="43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.mapix.ru/img/companies/logo/moshoztorg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5" b="31500"/>
          <a:stretch/>
        </p:blipFill>
        <p:spPr bwMode="auto">
          <a:xfrm>
            <a:off x="899351" y="2713398"/>
            <a:ext cx="1514199" cy="35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9719" y="3186599"/>
            <a:ext cx="1708081" cy="4848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0725" y="1856726"/>
            <a:ext cx="1090405" cy="688677"/>
          </a:xfrm>
          <a:prstGeom prst="rect">
            <a:avLst/>
          </a:prstGeom>
        </p:spPr>
      </p:pic>
      <p:pic>
        <p:nvPicPr>
          <p:cNvPr id="1038" name="Picture 14" descr="https://cdn2.zp.ru/job/attaches/2017/06/94/fa/94fa83c0070875e04ee3bf225526cb5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192" y="1963670"/>
            <a:ext cx="713790" cy="67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ÐÐÐÐ-Ð­ÐÐ¡ÐÐ ÐÐ¡Ð¡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238" y="2836495"/>
            <a:ext cx="894429" cy="49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ZÑÐ¥ÐL Communications 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642" y="2420556"/>
            <a:ext cx="11430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9614" y="1966584"/>
            <a:ext cx="1137866" cy="640740"/>
          </a:xfrm>
          <a:prstGeom prst="rect">
            <a:avLst/>
          </a:prstGeom>
        </p:spPr>
      </p:pic>
      <p:pic>
        <p:nvPicPr>
          <p:cNvPr id="1046" name="Picture 22" descr="https://www.shopolog.ru/s/img/brands/dd/df/800x400_dddfeb7737d7566ccfd338f14ac4cba2___jpg____4_dd27d4e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962" y="2378771"/>
            <a:ext cx="1031164" cy="3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1548" y="1997739"/>
            <a:ext cx="1214148" cy="5981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05554" y="2688826"/>
            <a:ext cx="953553" cy="9660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40401" y="4695039"/>
            <a:ext cx="1307658" cy="4616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3650" y="5274371"/>
            <a:ext cx="953095" cy="7471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8"/>
          <a:srcRect r="2999"/>
          <a:stretch/>
        </p:blipFill>
        <p:spPr>
          <a:xfrm>
            <a:off x="2946943" y="5380060"/>
            <a:ext cx="1674895" cy="76025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41914" y="2695213"/>
            <a:ext cx="975507" cy="1100372"/>
          </a:xfrm>
          <a:prstGeom prst="rect">
            <a:avLst/>
          </a:prstGeom>
        </p:spPr>
      </p:pic>
      <p:pic>
        <p:nvPicPr>
          <p:cNvPr id="1052" name="Picture 28" descr="http://www.seatelecom.ru/upload/medialibrary/6bf/6bf42c741cf9a6791d3c4629ac3f3b87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0" b="38595"/>
          <a:stretch/>
        </p:blipFill>
        <p:spPr bwMode="auto">
          <a:xfrm>
            <a:off x="6346898" y="4672683"/>
            <a:ext cx="2857500" cy="41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67548" y="2492313"/>
            <a:ext cx="1439689" cy="680934"/>
          </a:xfrm>
          <a:prstGeom prst="rect">
            <a:avLst/>
          </a:prstGeom>
        </p:spPr>
      </p:pic>
      <p:pic>
        <p:nvPicPr>
          <p:cNvPr id="1036" name="Picture 12" descr="ÐÐ¾ÑÐ¾Ð½Ñ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18" y="2809933"/>
            <a:ext cx="746984" cy="56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F23F761F-9175-47A9-A15B-A7C3B21712C1}"/>
              </a:ext>
            </a:extLst>
          </p:cNvPr>
          <p:cNvSpPr txBox="1">
            <a:spLocks/>
          </p:cNvSpPr>
          <p:nvPr/>
        </p:nvSpPr>
        <p:spPr>
          <a:xfrm>
            <a:off x="582627" y="580636"/>
            <a:ext cx="10772775" cy="1059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Где представлен наш коробочный софт</a:t>
            </a:r>
          </a:p>
        </p:txBody>
      </p:sp>
      <p:pic>
        <p:nvPicPr>
          <p:cNvPr id="36" name="Picture 6" descr="http://www.vioteh.ru/img/partners/pokupochka.jpg">
            <a:extLst>
              <a:ext uri="{FF2B5EF4-FFF2-40B4-BE49-F238E27FC236}">
                <a16:creationId xmlns:a16="http://schemas.microsoft.com/office/drawing/2014/main" id="{D14C7566-ABAE-4FEE-917C-8002D4973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r="1"/>
          <a:stretch/>
        </p:blipFill>
        <p:spPr bwMode="auto">
          <a:xfrm>
            <a:off x="899351" y="3018280"/>
            <a:ext cx="1266826" cy="82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FCF8BF8-AB1F-4B64-A885-EF5B7B7AD136}"/>
              </a:ext>
            </a:extLst>
          </p:cNvPr>
          <p:cNvSpPr txBox="1"/>
          <p:nvPr/>
        </p:nvSpPr>
        <p:spPr>
          <a:xfrm>
            <a:off x="11842298" y="0"/>
            <a:ext cx="349702" cy="15385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 компании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D446D8-F5D1-4D22-AAA4-06A7E06DCD1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2"/>
          <a:stretch/>
        </p:blipFill>
        <p:spPr>
          <a:xfrm>
            <a:off x="6350703" y="5052620"/>
            <a:ext cx="2625686" cy="3438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2EF7A75-339A-4C06-9685-63722472D99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115" y="5219149"/>
            <a:ext cx="1369066" cy="3977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12BE33-54D3-4B8B-B37A-AF14677695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011" y="4660902"/>
            <a:ext cx="1997009" cy="42178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294398D-FA4D-4D33-B4BA-E57293154C5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5" b="21088"/>
          <a:stretch/>
        </p:blipFill>
        <p:spPr>
          <a:xfrm>
            <a:off x="6355342" y="5441819"/>
            <a:ext cx="1433132" cy="8966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443DDAF-DF48-4A67-8941-61EF0AE32D5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6" b="20836"/>
          <a:stretch/>
        </p:blipFill>
        <p:spPr>
          <a:xfrm>
            <a:off x="7775648" y="5450411"/>
            <a:ext cx="1589956" cy="9451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9B2AEDB-928F-4014-ABEE-E896A78B62B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65" y="4596545"/>
            <a:ext cx="1910612" cy="68145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DED8F88-DED4-438A-803B-12212534ECD7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8" y="4545415"/>
            <a:ext cx="1269600" cy="85610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5A0284C-646D-4C43-8A7C-729AB3047C0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71044"/>
            <a:ext cx="2017885" cy="62344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C8DD6A9-9059-4C7E-B93D-B5C182CCD16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04" y="5740233"/>
            <a:ext cx="1810003" cy="44773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4DBF853-7713-4ABB-8647-5E575AFE4811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40471" r="5493" b="41292"/>
          <a:stretch/>
        </p:blipFill>
        <p:spPr>
          <a:xfrm>
            <a:off x="8947240" y="3388660"/>
            <a:ext cx="2270666" cy="46521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776C79C-DBF8-4228-898F-97AEEDEC1AB8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t="7556" b="10474"/>
          <a:stretch/>
        </p:blipFill>
        <p:spPr>
          <a:xfrm>
            <a:off x="10227246" y="1625548"/>
            <a:ext cx="1598654" cy="69023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823C219-D521-406D-AD90-094C55D62B2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549" y="3180990"/>
            <a:ext cx="1079126" cy="67445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2E464C6-15AE-4819-81ED-EA8B5A70F4B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20" y="2873693"/>
            <a:ext cx="1819562" cy="4480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A0BEEC-438A-46E6-BE19-C66A6B18280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68" y="2520750"/>
            <a:ext cx="1490739" cy="7431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AD28A2-3B20-4F87-AC90-07C218A3727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380" y="1498352"/>
            <a:ext cx="1142857" cy="800000"/>
          </a:xfrm>
          <a:prstGeom prst="rect">
            <a:avLst/>
          </a:prstGeom>
        </p:spPr>
      </p:pic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DA2A2652-7FE0-4BE6-AAD2-B316BBDA902C}"/>
              </a:ext>
            </a:extLst>
          </p:cNvPr>
          <p:cNvCxnSpPr/>
          <p:nvPr/>
        </p:nvCxnSpPr>
        <p:spPr>
          <a:xfrm>
            <a:off x="2466975" y="65924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EF61E8B-36D3-48D6-8ED3-D9BB2124D2D1}"/>
              </a:ext>
            </a:extLst>
          </p:cNvPr>
          <p:cNvSpPr txBox="1"/>
          <p:nvPr/>
        </p:nvSpPr>
        <p:spPr>
          <a:xfrm>
            <a:off x="10048875" y="64385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ABDBF0C-4411-4F7C-98A9-5BDCFA5D08E5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4773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77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F8D8BA4-1CE2-4DA6-8710-B207586FAA12}"/>
              </a:ext>
            </a:extLst>
          </p:cNvPr>
          <p:cNvCxnSpPr/>
          <p:nvPr/>
        </p:nvCxnSpPr>
        <p:spPr>
          <a:xfrm>
            <a:off x="2199759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5CC03E4-A111-494B-AB3A-7C0D59B99708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B3FEBC-0C33-436A-A6B2-9ED1953E9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48D7F04-031D-4AA9-A86E-73247630E5B6}"/>
              </a:ext>
            </a:extLst>
          </p:cNvPr>
          <p:cNvSpPr txBox="1">
            <a:spLocks/>
          </p:cNvSpPr>
          <p:nvPr/>
        </p:nvSpPr>
        <p:spPr>
          <a:xfrm>
            <a:off x="582627" y="696812"/>
            <a:ext cx="11031613" cy="9251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софта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dirty="0">
                <a:solidFill>
                  <a:srgbClr val="FF5143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endParaRPr lang="ru-RU" sz="28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81313-3346-47F7-A5BB-CF1F39533473}"/>
              </a:ext>
            </a:extLst>
          </p:cNvPr>
          <p:cNvSpPr txBox="1"/>
          <p:nvPr/>
        </p:nvSpPr>
        <p:spPr>
          <a:xfrm>
            <a:off x="11842298" y="-10885"/>
            <a:ext cx="349702" cy="1804616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Преимущества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C6BA753-12A6-4E97-A8A9-7FF4E3AA110E}"/>
              </a:ext>
            </a:extLst>
          </p:cNvPr>
          <p:cNvGrpSpPr/>
          <p:nvPr/>
        </p:nvGrpSpPr>
        <p:grpSpPr>
          <a:xfrm>
            <a:off x="846069" y="2003725"/>
            <a:ext cx="10499862" cy="2850548"/>
            <a:chOff x="846069" y="2003725"/>
            <a:chExt cx="10499862" cy="2850548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B70CC42-37D4-4AC3-A2A5-D28F25CF5D7B}"/>
                </a:ext>
              </a:extLst>
            </p:cNvPr>
            <p:cNvGrpSpPr/>
            <p:nvPr/>
          </p:nvGrpSpPr>
          <p:grpSpPr>
            <a:xfrm>
              <a:off x="846069" y="2003725"/>
              <a:ext cx="10499862" cy="2850548"/>
              <a:chOff x="846069" y="2003725"/>
              <a:chExt cx="10499862" cy="2850548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82BC50AA-3E6D-4588-A281-B79A62AD5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069" y="2003725"/>
                <a:ext cx="10499862" cy="2850548"/>
              </a:xfrm>
              <a:prstGeom prst="rect">
                <a:avLst/>
              </a:prstGeom>
            </p:spPr>
          </p:pic>
          <p:pic>
            <p:nvPicPr>
              <p:cNvPr id="5" name="Рисунок 4" descr="Изображение выглядит как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C3A4FA1-8587-4EC2-9E02-F368C4D3DB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1" t="947" r="3948"/>
              <a:stretch/>
            </p:blipFill>
            <p:spPr>
              <a:xfrm>
                <a:off x="6544641" y="2024273"/>
                <a:ext cx="1839075" cy="2095663"/>
              </a:xfrm>
              <a:prstGeom prst="rect">
                <a:avLst/>
              </a:prstGeom>
            </p:spPr>
          </p:pic>
        </p:grpSp>
        <p:pic>
          <p:nvPicPr>
            <p:cNvPr id="11" name="Рисунок 10" descr="Изображение выглядит как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1F422700-DDC1-4141-845E-0F56E7B5E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8" t="685" r="3892" b="2789"/>
            <a:stretch/>
          </p:blipFill>
          <p:spPr>
            <a:xfrm>
              <a:off x="9087790" y="2051461"/>
              <a:ext cx="1805411" cy="2027379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рисунок, остановка, знак&#10;&#10;Автоматически созданное описание">
              <a:extLst>
                <a:ext uri="{FF2B5EF4-FFF2-40B4-BE49-F238E27FC236}">
                  <a16:creationId xmlns:a16="http://schemas.microsoft.com/office/drawing/2014/main" id="{59AFE106-C143-4433-A4D7-404950192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615" y="2035612"/>
              <a:ext cx="1839075" cy="206115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963C2AE8-FC4A-47D7-A32C-F4B720424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221" y="2065369"/>
              <a:ext cx="1777517" cy="2013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3709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29438"/>
            <a:ext cx="11031613" cy="92513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софта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dirty="0">
                <a:solidFill>
                  <a:srgbClr val="FF5143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endParaRPr lang="ru-RU" sz="28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199759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582627" y="3718386"/>
            <a:ext cx="269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Android + Windows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582627" y="4435548"/>
            <a:ext cx="2697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Поддержка как </a:t>
            </a:r>
            <a:r>
              <a:rPr lang="en-US" sz="1600" dirty="0">
                <a:cs typeface="Calibri" panose="020F0502020204030204" pitchFamily="34" charset="0"/>
              </a:rPr>
              <a:t>Windows CE / Mobile, </a:t>
            </a:r>
            <a:r>
              <a:rPr lang="ru-RU" sz="1600" dirty="0">
                <a:cs typeface="Calibri" panose="020F0502020204030204" pitchFamily="34" charset="0"/>
              </a:rPr>
              <a:t>так и </a:t>
            </a:r>
            <a:r>
              <a:rPr lang="en-US" sz="1600" dirty="0">
                <a:cs typeface="Calibri" panose="020F0502020204030204" pitchFamily="34" charset="0"/>
              </a:rPr>
              <a:t>Android</a:t>
            </a:r>
            <a:endParaRPr lang="ru-RU" sz="1600" b="1" dirty="0"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9344168" y="3763839"/>
            <a:ext cx="1842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Интеграция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9131456" y="4481001"/>
            <a:ext cx="2267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Готовая интеграция с более чем с 60ю учетными и торговыми системами, конфигурациями 1С,  </a:t>
            </a:r>
            <a:r>
              <a:rPr lang="en-US" sz="1600" dirty="0"/>
              <a:t>SAP R/3, Axapta &amp; NAV</a:t>
            </a:r>
            <a:endParaRPr lang="ru-RU" sz="1600" b="1" dirty="0">
              <a:cs typeface="Calibri" panose="020F0502020204030204" pitchFamily="34" charset="0"/>
            </a:endParaRPr>
          </a:p>
        </p:txBody>
      </p:sp>
      <p:pic>
        <p:nvPicPr>
          <p:cNvPr id="10242" name="Picture 2" descr="Image result for android  windows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70" y="2464149"/>
            <a:ext cx="1398176" cy="6788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" name="Picture 23" descr="Image result for software icon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301" y="2509602"/>
            <a:ext cx="790247" cy="7902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3280255" y="3724779"/>
            <a:ext cx="340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Онлайн/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Оффлайн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3280255" y="4441941"/>
            <a:ext cx="3403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Calibri" panose="020F0502020204030204" pitchFamily="34" charset="0"/>
              </a:rPr>
              <a:t>Не привязано к кассе или компьютеру со сканером.</a:t>
            </a:r>
          </a:p>
          <a:p>
            <a:pPr algn="ctr"/>
            <a:endParaRPr lang="ru-RU" sz="1600" dirty="0"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cs typeface="Calibri" panose="020F0502020204030204" pitchFamily="34" charset="0"/>
              </a:rPr>
              <a:t>Может работать по </a:t>
            </a:r>
            <a:r>
              <a:rPr lang="en-US" sz="1600" b="1" dirty="0">
                <a:cs typeface="Calibri" panose="020F0502020204030204" pitchFamily="34" charset="0"/>
              </a:rPr>
              <a:t>Wi-Fi</a:t>
            </a:r>
            <a:r>
              <a:rPr lang="ru-RU" sz="1600" b="1" dirty="0">
                <a:cs typeface="Calibri" panose="020F0502020204030204" pitchFamily="34" charset="0"/>
              </a:rPr>
              <a:t>.</a:t>
            </a:r>
            <a:endParaRPr lang="ru-RU" sz="1600" dirty="0">
              <a:cs typeface="Calibri" panose="020F0502020204030204" pitchFamily="34" charset="0"/>
            </a:endParaRPr>
          </a:p>
          <a:p>
            <a:pPr algn="ctr"/>
            <a:r>
              <a:rPr lang="ru-RU" sz="1600" b="1" dirty="0">
                <a:cs typeface="Calibri" panose="020F0502020204030204" pitchFamily="34" charset="0"/>
              </a:rPr>
              <a:t>Может работать </a:t>
            </a:r>
            <a:r>
              <a:rPr lang="ru-RU" sz="1600" b="1" dirty="0" err="1">
                <a:cs typeface="Calibri" panose="020F0502020204030204" pitchFamily="34" charset="0"/>
              </a:rPr>
              <a:t>оффлайн</a:t>
            </a:r>
            <a:r>
              <a:rPr lang="ru-RU" sz="1600" b="1" dirty="0">
                <a:cs typeface="Calibri" panose="020F0502020204030204" pitchFamily="34" charset="0"/>
              </a:rPr>
              <a:t>!!!</a:t>
            </a:r>
          </a:p>
        </p:txBody>
      </p:sp>
      <p:pic>
        <p:nvPicPr>
          <p:cNvPr id="20" name="Picture 6" descr="Image result for online and offline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328" y="2413831"/>
            <a:ext cx="1689439" cy="8860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6843" y="2342812"/>
            <a:ext cx="1020389" cy="11238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6773679" y="3731172"/>
            <a:ext cx="1842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Разработка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60B3F7-6367-44DF-897B-C097E9109E37}"/>
              </a:ext>
            </a:extLst>
          </p:cNvPr>
          <p:cNvSpPr txBox="1"/>
          <p:nvPr/>
        </p:nvSpPr>
        <p:spPr>
          <a:xfrm>
            <a:off x="6560967" y="4448334"/>
            <a:ext cx="2267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Встроенные средства разработки для проектных внедрений</a:t>
            </a:r>
            <a:endParaRPr lang="ru-RU" sz="1600" b="1" dirty="0"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18F99F-E826-4D2C-8758-D331EC301CE2}"/>
              </a:ext>
            </a:extLst>
          </p:cNvPr>
          <p:cNvSpPr txBox="1"/>
          <p:nvPr/>
        </p:nvSpPr>
        <p:spPr>
          <a:xfrm>
            <a:off x="11842298" y="-10885"/>
            <a:ext cx="349702" cy="1804616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Преимущества</a:t>
            </a:r>
          </a:p>
        </p:txBody>
      </p:sp>
    </p:spTree>
    <p:extLst>
      <p:ext uri="{BB962C8B-B14F-4D97-AF65-F5344CB8AC3E}">
        <p14:creationId xmlns:p14="http://schemas.microsoft.com/office/powerpoint/2010/main" val="580266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3525"/>
            <a:ext cx="11031613" cy="925131"/>
          </a:xfrm>
        </p:spPr>
        <p:txBody>
          <a:bodyPr>
            <a:noAutofit/>
          </a:bodyPr>
          <a:lstStyle/>
          <a:p>
            <a:r>
              <a:rPr lang="ru-RU" sz="4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Возможности интеграции с </a:t>
            </a:r>
            <a:r>
              <a:rPr lang="ru-RU" sz="4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бэк</a:t>
            </a:r>
            <a:r>
              <a:rPr lang="ru-RU" sz="4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-офисом</a:t>
            </a:r>
            <a:endParaRPr lang="ru-RU" sz="4600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980730" y="2273300"/>
            <a:ext cx="5110507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5142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TXT, CSV,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Excel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5142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OLE/COM</a:t>
            </a:r>
          </a:p>
          <a:p>
            <a:pPr marL="342900" indent="-342900">
              <a:lnSpc>
                <a:spcPct val="150000"/>
              </a:lnSpc>
              <a:buClr>
                <a:srgbClr val="FF5142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REST API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738EE-20D0-4BB0-8699-F5F300F3F088}"/>
              </a:ext>
            </a:extLst>
          </p:cNvPr>
          <p:cNvSpPr txBox="1"/>
          <p:nvPr/>
        </p:nvSpPr>
        <p:spPr>
          <a:xfrm>
            <a:off x="6219980" y="2273300"/>
            <a:ext cx="535616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5142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«1С:Предприятия» 7.7</a:t>
            </a:r>
          </a:p>
          <a:p>
            <a:pPr marL="342900" indent="-342900">
              <a:lnSpc>
                <a:spcPct val="150000"/>
              </a:lnSpc>
              <a:buClr>
                <a:srgbClr val="FF5142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«1С:Предприятия» 8.1</a:t>
            </a:r>
          </a:p>
          <a:p>
            <a:pPr marL="342900" indent="-342900">
              <a:lnSpc>
                <a:spcPct val="150000"/>
              </a:lnSpc>
              <a:buClr>
                <a:srgbClr val="FF5142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«1С:Предприятия» 8.2</a:t>
            </a:r>
          </a:p>
          <a:p>
            <a:pPr marL="342900" indent="-342900">
              <a:lnSpc>
                <a:spcPct val="150000"/>
              </a:lnSpc>
              <a:buClr>
                <a:srgbClr val="FF5142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«1С:Предприятия» 8.3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CE7B3F6-49FD-476D-AC2D-744E46F97999}"/>
              </a:ext>
            </a:extLst>
          </p:cNvPr>
          <p:cNvCxnSpPr/>
          <p:nvPr/>
        </p:nvCxnSpPr>
        <p:spPr>
          <a:xfrm>
            <a:off x="2199759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60AD767-0B69-4CC8-AF3A-C834F2BA5271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7D3808-D33C-45E1-AE1D-C5F1D98E2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272A6B-0E54-41A4-AF41-490095451C74}"/>
              </a:ext>
            </a:extLst>
          </p:cNvPr>
          <p:cNvSpPr txBox="1"/>
          <p:nvPr/>
        </p:nvSpPr>
        <p:spPr>
          <a:xfrm>
            <a:off x="11842298" y="-10885"/>
            <a:ext cx="349702" cy="1804616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Преимущества</a:t>
            </a:r>
          </a:p>
        </p:txBody>
      </p:sp>
    </p:spTree>
    <p:extLst>
      <p:ext uri="{BB962C8B-B14F-4D97-AF65-F5344CB8AC3E}">
        <p14:creationId xmlns:p14="http://schemas.microsoft.com/office/powerpoint/2010/main" val="4288078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, другой, мужчина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6A69EAAA-F1DB-4770-A3AB-77F5FDC69B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3525"/>
            <a:ext cx="11031613" cy="925131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Преимущества софта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dirty="0">
                <a:solidFill>
                  <a:srgbClr val="FF5143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endParaRPr lang="ru-RU" dirty="0">
              <a:solidFill>
                <a:schemeClr val="bg1">
                  <a:lumMod val="75000"/>
                </a:schemeClr>
              </a:solidFill>
              <a:latin typeface="Gilroy Light" panose="00000400000000000000" pitchFamily="50" charset="-52"/>
              <a:ea typeface="Roboto" pitchFamily="2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CE7B3F6-49FD-476D-AC2D-744E46F97999}"/>
              </a:ext>
            </a:extLst>
          </p:cNvPr>
          <p:cNvCxnSpPr/>
          <p:nvPr/>
        </p:nvCxnSpPr>
        <p:spPr>
          <a:xfrm>
            <a:off x="2199759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60AD767-0B69-4CC8-AF3A-C834F2BA5271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7D3808-D33C-45E1-AE1D-C5F1D98E2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272A6B-0E54-41A4-AF41-490095451C74}"/>
              </a:ext>
            </a:extLst>
          </p:cNvPr>
          <p:cNvSpPr txBox="1"/>
          <p:nvPr/>
        </p:nvSpPr>
        <p:spPr>
          <a:xfrm>
            <a:off x="11842298" y="-10885"/>
            <a:ext cx="349702" cy="1804616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Преимущества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693118F4-62BC-49C0-8A30-A17108802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828" y="1403721"/>
            <a:ext cx="10033165" cy="4790745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Заработок на: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Продаже лицензий – 30% скидка партнера на ПО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Продаже готовых комплектов ТСД с ПО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Внедрении, интеграции и доработках (зависит от объема работ)</a:t>
            </a:r>
          </a:p>
          <a:p>
            <a:pPr>
              <a:lnSpc>
                <a:spcPct val="10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 сопровождении заказчиков после продажи</a:t>
            </a:r>
          </a:p>
        </p:txBody>
      </p:sp>
    </p:spTree>
    <p:extLst>
      <p:ext uri="{BB962C8B-B14F-4D97-AF65-F5344CB8AC3E}">
        <p14:creationId xmlns:p14="http://schemas.microsoft.com/office/powerpoint/2010/main" val="2298211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объект, пчелиные соты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4A680DF-E9C9-4096-87CE-6C8A5AB81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00" y="2847975"/>
            <a:ext cx="10858500" cy="40100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Сотрудничество с Клеверенс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979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1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96407"/>
            <a:ext cx="10772775" cy="8085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Содержание</a:t>
            </a:r>
            <a:endParaRPr lang="ru-RU" sz="48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374" y="1969342"/>
            <a:ext cx="10753725" cy="376618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b="1" dirty="0">
                <a:solidFill>
                  <a:srgbClr val="FF5142"/>
                </a:solidFill>
                <a:latin typeface="Calibri Light" panose="020F0302020204030204" pitchFamily="34" charset="0"/>
              </a:rPr>
              <a:t>Клеверенс</a:t>
            </a:r>
            <a:r>
              <a:rPr lang="ru-RU" dirty="0">
                <a:latin typeface="Calibri Light" panose="020F0302020204030204" pitchFamily="34" charset="0"/>
              </a:rPr>
              <a:t>. Решения. Преимущества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Calibri Light" panose="020F0302020204030204" pitchFamily="34" charset="0"/>
              </a:rPr>
              <a:t>Сотрудничество с </a:t>
            </a:r>
            <a:r>
              <a:rPr lang="ru-RU" b="1" dirty="0">
                <a:solidFill>
                  <a:srgbClr val="FF5142"/>
                </a:solidFill>
                <a:latin typeface="Calibri Light" panose="020F0302020204030204" pitchFamily="34" charset="0"/>
              </a:rPr>
              <a:t>Клеверенс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9C7365-F70D-4987-B4AE-6E34A0AB344E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373F634-C4F8-4E2F-8F67-042DC9ECC5C1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3B4703-AE4A-45F8-A3B2-9630797E1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2E75D3-EDF3-4D61-8145-A93DF976CCC2}"/>
              </a:ext>
            </a:extLst>
          </p:cNvPr>
          <p:cNvSpPr txBox="1"/>
          <p:nvPr/>
        </p:nvSpPr>
        <p:spPr>
          <a:xfrm>
            <a:off x="11842298" y="0"/>
            <a:ext cx="349702" cy="1820646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52769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3CAF8E9-F46A-4B71-85BE-FB0CBA440C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47"/>
          <a:stretch/>
        </p:blipFill>
        <p:spPr>
          <a:xfrm>
            <a:off x="770842" y="4014987"/>
            <a:ext cx="10640790" cy="21052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427763"/>
            <a:ext cx="10772775" cy="131882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Простые условия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181C6EE9-6C27-4D87-96CD-7172A2B40649}"/>
              </a:ext>
            </a:extLst>
          </p:cNvPr>
          <p:cNvSpPr txBox="1">
            <a:spLocks/>
          </p:cNvSpPr>
          <p:nvPr/>
        </p:nvSpPr>
        <p:spPr>
          <a:xfrm>
            <a:off x="582627" y="1523042"/>
            <a:ext cx="11212273" cy="249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F5142"/>
              </a:buClr>
              <a:buSzPct val="80000"/>
              <a:buNone/>
            </a:pPr>
            <a:r>
              <a:rPr lang="ru-RU" sz="2800" b="1" dirty="0"/>
              <a:t>Разместите на своем сайте:</a:t>
            </a:r>
          </a:p>
          <a:p>
            <a:pPr>
              <a:lnSpc>
                <a:spcPct val="10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dirty="0"/>
              <a:t> ссылку на </a:t>
            </a:r>
            <a:r>
              <a:rPr lang="ru-RU" sz="2800" dirty="0">
                <a:hlinkClick r:id="rId5"/>
              </a:rPr>
              <a:t>www.cleverence.ru</a:t>
            </a:r>
            <a:r>
              <a:rPr lang="ru-RU" sz="2800" dirty="0"/>
              <a:t>, как на вашего партнера</a:t>
            </a:r>
          </a:p>
          <a:p>
            <a:pPr>
              <a:lnSpc>
                <a:spcPct val="10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dirty="0"/>
              <a:t> наши основные программные продукты</a:t>
            </a:r>
            <a:endParaRPr lang="ru-RU" sz="2800" b="1" dirty="0">
              <a:solidFill>
                <a:srgbClr val="FF5142"/>
              </a:solidFill>
            </a:endParaRPr>
          </a:p>
          <a:p>
            <a:pPr>
              <a:lnSpc>
                <a:spcPct val="10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b="1" dirty="0">
                <a:solidFill>
                  <a:srgbClr val="FF5142"/>
                </a:solidFill>
              </a:rPr>
              <a:t> </a:t>
            </a:r>
            <a:r>
              <a:rPr lang="ru-RU" sz="2800" dirty="0"/>
              <a:t>следить за нашими новостями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0CBBA-9715-4DBF-A84D-0597796ACBC7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3117428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68246"/>
            <a:ext cx="10772775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Курс на качество</a:t>
            </a:r>
            <a:endParaRPr lang="ru-RU" spc="-12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12" name="AutoShape 10" descr="Image result for retail clipart black and wh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AutoShape 12" descr="Image result for retail clipart black and wh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16FCD0-FAFB-4393-B8F9-472E03741024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272D91-40A8-42A4-AC4C-A4BF2ACEF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9074" y="3140161"/>
            <a:ext cx="2759601" cy="2770911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27443D46-1A4E-49E6-AB6C-C1B70B57E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89" y="1379417"/>
            <a:ext cx="7059757" cy="375382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Главные тезисы: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Повышение уровня компетенции партнеров</a:t>
            </a:r>
            <a:endParaRPr lang="ru-RU" sz="2800" b="1" dirty="0">
              <a:solidFill>
                <a:srgbClr val="FF5143"/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FF5143"/>
                </a:solidFill>
              </a:rPr>
              <a:t>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Сопровождение партнеров в проектах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Увеличение заработка партнеров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53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69B79C-7CCB-4E57-A863-181042134578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47169B1-3DF3-4564-8D08-9B57823D2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27" y="268246"/>
            <a:ext cx="10772775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Что бы вы зарабатывали!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9EE1C213-B48D-4F28-ABA5-96E58C8EC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89" y="1379417"/>
            <a:ext cx="7059757" cy="375382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Зарабатывали на: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Продаже лицензий и комплектов</a:t>
            </a:r>
            <a:endParaRPr lang="ru-RU" sz="2800" b="1" dirty="0">
              <a:solidFill>
                <a:srgbClr val="FF5143"/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FF5143"/>
                </a:solidFill>
              </a:rPr>
              <a:t>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Внедрении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Интеграции и доработке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75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A825DEAF-E886-4D26-973F-4F5B5CB8C932}"/>
              </a:ext>
            </a:extLst>
          </p:cNvPr>
          <p:cNvSpPr txBox="1">
            <a:spLocks/>
          </p:cNvSpPr>
          <p:nvPr/>
        </p:nvSpPr>
        <p:spPr>
          <a:xfrm>
            <a:off x="582627" y="627267"/>
            <a:ext cx="11031613" cy="925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Партнерский раздел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AFCDC2-695D-4343-9968-20024D76C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" b="6636"/>
          <a:stretch/>
        </p:blipFill>
        <p:spPr>
          <a:xfrm>
            <a:off x="947019" y="3486259"/>
            <a:ext cx="10288436" cy="21675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4EE40E-220B-450D-A3B3-0540F3B8B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41" y="1369311"/>
            <a:ext cx="3473233" cy="2587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454BB7-7FA2-4816-BE8B-92AD1C225E63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3A54158-2B4B-48FE-8622-2D5DC71E9B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3"/>
          <a:stretch/>
        </p:blipFill>
        <p:spPr>
          <a:xfrm>
            <a:off x="949452" y="1369311"/>
            <a:ext cx="5148981" cy="2118603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4E035A6A-570C-47F3-A440-9BFB72C852A6}"/>
              </a:ext>
            </a:extLst>
          </p:cNvPr>
          <p:cNvSpPr txBox="1">
            <a:spLocks/>
          </p:cNvSpPr>
          <p:nvPr/>
        </p:nvSpPr>
        <p:spPr>
          <a:xfrm>
            <a:off x="1944701" y="5731139"/>
            <a:ext cx="8599527" cy="4687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F5142"/>
              </a:buClr>
              <a:buSzPct val="80000"/>
              <a:buNone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Партнерский раздел: </a:t>
            </a:r>
            <a:r>
              <a:rPr lang="en-US" sz="2000" b="1" dirty="0">
                <a:solidFill>
                  <a:srgbClr val="0083B0"/>
                </a:solidFill>
              </a:rPr>
              <a:t>https://www.cleverence.ru/partners/for-partners.php</a:t>
            </a:r>
            <a:endParaRPr lang="ru-RU" sz="2800" b="1" dirty="0">
              <a:solidFill>
                <a:srgbClr val="0083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61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33761"/>
            <a:ext cx="11031613" cy="92513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Прайс-листы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47EC8B-7E9F-4B66-A417-6A678518649A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60CE94D-4BF4-479C-8BEA-8F76BBB9E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1" y="1576872"/>
            <a:ext cx="10840963" cy="42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99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A825DEAF-E886-4D26-973F-4F5B5CB8C932}"/>
              </a:ext>
            </a:extLst>
          </p:cNvPr>
          <p:cNvSpPr txBox="1">
            <a:spLocks/>
          </p:cNvSpPr>
          <p:nvPr/>
        </p:nvSpPr>
        <p:spPr>
          <a:xfrm>
            <a:off x="582627" y="627267"/>
            <a:ext cx="11031613" cy="925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Партнерский раздел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454BB7-7FA2-4816-BE8B-92AD1C225E63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4E035A6A-570C-47F3-A440-9BFB72C852A6}"/>
              </a:ext>
            </a:extLst>
          </p:cNvPr>
          <p:cNvSpPr txBox="1">
            <a:spLocks/>
          </p:cNvSpPr>
          <p:nvPr/>
        </p:nvSpPr>
        <p:spPr>
          <a:xfrm>
            <a:off x="577760" y="1514036"/>
            <a:ext cx="8599527" cy="4687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F5142"/>
              </a:buClr>
              <a:buSzPct val="80000"/>
              <a:buNone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Переходим по ссылке: </a:t>
            </a:r>
            <a:r>
              <a:rPr lang="en-US" sz="2000" b="1" dirty="0">
                <a:solidFill>
                  <a:srgbClr val="0083B0"/>
                </a:solidFill>
              </a:rPr>
              <a:t>https://www.cleverence.ru/partners/for-partners.php</a:t>
            </a:r>
            <a:endParaRPr lang="ru-RU" sz="2800" b="1" dirty="0">
              <a:solidFill>
                <a:srgbClr val="0083B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7F8638-4F01-44FC-9287-B502DAD8F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64" y="2436989"/>
            <a:ext cx="3293008" cy="25508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D247B4-0B0D-48C4-8F30-C923CFD94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609" y="2006578"/>
            <a:ext cx="3293008" cy="3854316"/>
          </a:xfrm>
          <a:prstGeom prst="rect">
            <a:avLst/>
          </a:prstGeom>
        </p:spPr>
      </p:pic>
      <p:pic>
        <p:nvPicPr>
          <p:cNvPr id="15" name="Рисунок 14" descr="Стрелка: прямо">
            <a:extLst>
              <a:ext uri="{FF2B5EF4-FFF2-40B4-BE49-F238E27FC236}">
                <a16:creationId xmlns:a16="http://schemas.microsoft.com/office/drawing/2014/main" id="{29B88E2B-E136-44C8-91C1-B726F6A3C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4556672" y="2971800"/>
            <a:ext cx="162093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32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346997"/>
            <a:ext cx="11031613" cy="92513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Маркетинг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 txBox="1">
            <a:spLocks/>
          </p:cNvSpPr>
          <p:nvPr/>
        </p:nvSpPr>
        <p:spPr>
          <a:xfrm>
            <a:off x="697206" y="5153008"/>
            <a:ext cx="10797588" cy="9251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5142"/>
              </a:buClr>
              <a:buSzPct val="80000"/>
              <a:buNone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Статьи и новости на сайте, социальные сети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обзорами технологий, оборудования, новинок в ПО Клеверенс)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77B0E9-DF15-4767-A39E-270EAD6A6494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E2EEB9-AB39-4C49-9B91-FE05AD6F2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743" y="381641"/>
            <a:ext cx="2034629" cy="44141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C8D771-1841-4824-941D-21D2D9DFF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627" y="818795"/>
            <a:ext cx="2034629" cy="44141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E405BB6-901A-4295-8598-5A73D08F0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83" y="2193236"/>
            <a:ext cx="815546" cy="815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E6A765-676C-4B73-A1B1-ED1313E7C8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95" y="2193236"/>
            <a:ext cx="807235" cy="8072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5C471A7-2CD0-4F37-8CFF-7303D13185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82" y="2193236"/>
            <a:ext cx="807235" cy="8072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C904EB-BEBB-43E1-85CD-4BCD083A1B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36" y="3276404"/>
            <a:ext cx="1377741" cy="771535"/>
          </a:xfrm>
          <a:prstGeom prst="rect">
            <a:avLst/>
          </a:prstGeom>
        </p:spPr>
      </p:pic>
      <p:pic>
        <p:nvPicPr>
          <p:cNvPr id="22" name="Picture 2" descr="ÐÐ°ÑÑÐ¸Ð½ÐºÐ¸ Ð¿Ð¾ Ð·Ð°Ð¿ÑÐ¾ÑÑ Ð»Ð¸Ð½ÐºÐµÐ´Ð¸Ð½">
            <a:extLst>
              <a:ext uri="{FF2B5EF4-FFF2-40B4-BE49-F238E27FC236}">
                <a16:creationId xmlns:a16="http://schemas.microsoft.com/office/drawing/2014/main" id="{2D42FBE0-9583-4439-8BEC-C51CEBE1E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33" y="3183130"/>
            <a:ext cx="958082" cy="9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F0CC39-F0A3-4098-A159-010B3E2576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319" y="1126047"/>
            <a:ext cx="4120506" cy="408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77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21401"/>
            <a:ext cx="11031613" cy="92513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Каждый партнер на карте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050" y="1434889"/>
            <a:ext cx="11001375" cy="384278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Реселлер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Внедренец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Интегратор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B3D305-1F44-4C45-93CE-0B9D7BBC920F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3DC2F4-0426-4D19-A6B2-C1C49603B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98" y="1434889"/>
            <a:ext cx="10188179" cy="4204353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3B98F8C1-3C3B-42AA-B725-99952FCAE555}"/>
              </a:ext>
            </a:extLst>
          </p:cNvPr>
          <p:cNvSpPr txBox="1">
            <a:spLocks/>
          </p:cNvSpPr>
          <p:nvPr/>
        </p:nvSpPr>
        <p:spPr>
          <a:xfrm>
            <a:off x="1944701" y="5719123"/>
            <a:ext cx="10620841" cy="4687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F5142"/>
              </a:buClr>
              <a:buSzPct val="80000"/>
              <a:buNone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Присоединяйтесь –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форма для размещения на сайте (ссылка)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25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21401"/>
            <a:ext cx="11031613" cy="92513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Статусы партнеров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050" y="1434889"/>
            <a:ext cx="11001375" cy="384278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Реселлер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Внедренец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Интегратор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B3D305-1F44-4C45-93CE-0B9D7BBC920F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87B3C6-0DB9-4864-B248-FCB6B5531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773" y="1448457"/>
            <a:ext cx="6461266" cy="460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96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13031"/>
            <a:ext cx="11031613" cy="92513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Обучение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829" y="1818526"/>
            <a:ext cx="11001375" cy="3452116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Вебинары по продуктам и их продаже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Онлайн курсы в партнерском разделе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Онлайн сертификация и обучение менеджеров и специалистов внедрения 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Онлайн обучения программистов. Для реализации доработок коробочных продуктов и ведения уникальных проектов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69B79C-7CCB-4E57-A863-181042134578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328247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бъект, пчелиные соты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382A2F2-5999-45E5-B8CF-88FFC2FEE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00" y="2847975"/>
            <a:ext cx="10858500" cy="40100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5483" y="2103522"/>
            <a:ext cx="12397483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Клеверенс. Решения. Преимущества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979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30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9078CF-9394-47C0-8617-B182DE368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8" b="2833"/>
          <a:stretch/>
        </p:blipFill>
        <p:spPr>
          <a:xfrm>
            <a:off x="1527631" y="1403489"/>
            <a:ext cx="9136737" cy="4454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252538"/>
            <a:ext cx="10772775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Преимущество для партнера</a:t>
            </a:r>
            <a:endParaRPr lang="ru-RU" spc="-12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12" name="AutoShape 10" descr="Image result for retail clipart black and wh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AutoShape 12" descr="Image result for retail clipart black and wh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98A3544A-8CC0-4853-A8F2-DAEBCDDDA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5688354"/>
            <a:ext cx="10742627" cy="626720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Все сертифицированные специалисты: </a:t>
            </a:r>
            <a:r>
              <a:rPr lang="en-US" sz="2000" dirty="0">
                <a:solidFill>
                  <a:srgbClr val="0083B0"/>
                </a:solidFill>
              </a:rPr>
              <a:t>www.cleverence.ru/solutions/certified-partners/</a:t>
            </a:r>
            <a:endParaRPr lang="ru-RU" dirty="0">
              <a:solidFill>
                <a:srgbClr val="0083B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51E06E-75A5-4743-88DF-F8D0BCE97364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1929873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475412"/>
            <a:ext cx="10772775" cy="12126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Преимущество для партнера</a:t>
            </a:r>
            <a:endParaRPr lang="ru-RU" spc="-12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12" name="AutoShape 10" descr="Image result for retail clipart black and wh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AutoShape 12" descr="Image result for retail clipart black and wh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C14037-6D11-4C93-B630-F814A97BB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576" b="19455"/>
          <a:stretch/>
        </p:blipFill>
        <p:spPr>
          <a:xfrm>
            <a:off x="460375" y="4818427"/>
            <a:ext cx="10976522" cy="907892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75E6D01-B2DF-487F-97C8-120131BEED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30"/>
          <a:stretch/>
        </p:blipFill>
        <p:spPr>
          <a:xfrm>
            <a:off x="460376" y="1419849"/>
            <a:ext cx="10976522" cy="3385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EE7027-6172-4597-9321-F8A90B22A9A9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1054040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485686"/>
            <a:ext cx="10772775" cy="12024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Преимущество для партнера</a:t>
            </a:r>
            <a:endParaRPr lang="ru-RU" spc="-12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12" name="AutoShape 10" descr="Image result for retail clipart black and wh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AutoShape 12" descr="Image result for retail clipart black and wh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21DCEC-FE74-4E8A-978B-2CCCC153D62F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02AA78-3414-4907-B8EC-49233AF9C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5" t="1451" r="1266" b="5930"/>
          <a:stretch/>
        </p:blipFill>
        <p:spPr>
          <a:xfrm>
            <a:off x="1450956" y="1688093"/>
            <a:ext cx="9290088" cy="44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69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58853"/>
            <a:ext cx="10772775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Преимущество для интеграторов</a:t>
            </a:r>
            <a:endParaRPr lang="ru-RU" spc="-12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12" name="AutoShape 10" descr="Image result for retail clipart black and wh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AutoShape 12" descr="Image result for retail clipart black and wh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21DCEC-FE74-4E8A-978B-2CCCC153D62F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9E2D2F1B-54C2-49AE-BDCC-405698FA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398" y="1380129"/>
            <a:ext cx="9845838" cy="204887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Программа передачи проектов на доработку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PartnerGo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A5EAC2-ACE4-4B96-ADF6-84ED237A0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98" y="3459329"/>
            <a:ext cx="1266609" cy="1266609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78FFE32C-6D4B-4886-A9D9-7147F215F0EB}"/>
              </a:ext>
            </a:extLst>
          </p:cNvPr>
          <p:cNvSpPr txBox="1">
            <a:spLocks/>
          </p:cNvSpPr>
          <p:nvPr/>
        </p:nvSpPr>
        <p:spPr>
          <a:xfrm>
            <a:off x="1081449" y="4581250"/>
            <a:ext cx="1090505" cy="5635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Проект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C8E1AF-5F64-4D8B-89B9-DB128B836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09" y="3827327"/>
            <a:ext cx="1084676" cy="51134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F55E6BF-A62A-49AF-9483-136B324AB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3449695"/>
            <a:ext cx="1285875" cy="12858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58F33B-0CB3-4862-90E5-99D45468A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64" y="3807965"/>
            <a:ext cx="1084676" cy="51134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329E0D5-C429-4CC4-8018-751F59694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761" y="2896849"/>
            <a:ext cx="2184441" cy="217958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0C93BA9-E117-4A6C-8799-B94D78DA1E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86" y="3827326"/>
            <a:ext cx="1084676" cy="51134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F50C84D3-F56A-4A79-9C67-37929FD04A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r="12757"/>
          <a:stretch/>
        </p:blipFill>
        <p:spPr>
          <a:xfrm>
            <a:off x="6175918" y="3087288"/>
            <a:ext cx="2215202" cy="1658198"/>
          </a:xfrm>
          <a:prstGeom prst="rect">
            <a:avLst/>
          </a:prstGeom>
        </p:spPr>
      </p:pic>
      <p:sp>
        <p:nvSpPr>
          <p:cNvPr id="25" name="Объект 2">
            <a:extLst>
              <a:ext uri="{FF2B5EF4-FFF2-40B4-BE49-F238E27FC236}">
                <a16:creationId xmlns:a16="http://schemas.microsoft.com/office/drawing/2014/main" id="{C26A53A2-F615-4537-94EA-F2559B222E49}"/>
              </a:ext>
            </a:extLst>
          </p:cNvPr>
          <p:cNvSpPr txBox="1">
            <a:spLocks/>
          </p:cNvSpPr>
          <p:nvPr/>
        </p:nvSpPr>
        <p:spPr>
          <a:xfrm>
            <a:off x="3513166" y="4581250"/>
            <a:ext cx="1498794" cy="5635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Клеверенс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EF0393F8-9456-43D1-9CDD-45CC7252735B}"/>
              </a:ext>
            </a:extLst>
          </p:cNvPr>
          <p:cNvSpPr txBox="1">
            <a:spLocks/>
          </p:cNvSpPr>
          <p:nvPr/>
        </p:nvSpPr>
        <p:spPr>
          <a:xfrm>
            <a:off x="6598808" y="4550197"/>
            <a:ext cx="1498794" cy="5635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Партнер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EDFBEF61-3D37-473F-B049-F8395643B92E}"/>
              </a:ext>
            </a:extLst>
          </p:cNvPr>
          <p:cNvSpPr txBox="1">
            <a:spLocks/>
          </p:cNvSpPr>
          <p:nvPr/>
        </p:nvSpPr>
        <p:spPr>
          <a:xfrm>
            <a:off x="9424625" y="4715159"/>
            <a:ext cx="2385490" cy="5635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Успешная сделка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92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24896"/>
            <a:ext cx="11031613" cy="92513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Поддержка в проектах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DED143-1F30-4D18-995C-914529297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01" y="1550027"/>
            <a:ext cx="3459304" cy="2159275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1411939B-0B4B-40B4-B849-1A680479B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398" y="1380129"/>
            <a:ext cx="7807703" cy="368503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Регистрация проектов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Участие в трехсторонних переговорах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Оперативный запуск проекта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Публикация кейсов о ваших успешных проектах</a:t>
            </a: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6317A-750F-4A3B-9F1B-9817CE82DBB7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38FC86EB-DFCF-4AD0-879F-77DF4C5F74C5}"/>
              </a:ext>
            </a:extLst>
          </p:cNvPr>
          <p:cNvSpPr txBox="1">
            <a:spLocks/>
          </p:cNvSpPr>
          <p:nvPr/>
        </p:nvSpPr>
        <p:spPr>
          <a:xfrm>
            <a:off x="993398" y="5521519"/>
            <a:ext cx="10620841" cy="4687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F5142"/>
              </a:buClr>
              <a:buSzPct val="80000"/>
              <a:buNone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Зарегистрировать проект: </a:t>
            </a:r>
            <a:r>
              <a:rPr lang="en-US" b="1" dirty="0">
                <a:solidFill>
                  <a:srgbClr val="0083B0"/>
                </a:solidFill>
              </a:rPr>
              <a:t>https://www.cleverence.ru/partners/project-protect.php</a:t>
            </a:r>
            <a:endParaRPr lang="ru-RU" b="1" dirty="0">
              <a:solidFill>
                <a:srgbClr val="0083B0"/>
              </a:solidFill>
            </a:endParaRP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96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647" y="631133"/>
            <a:ext cx="11031613" cy="92513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Техническая поддержка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961" y="1365749"/>
            <a:ext cx="10553699" cy="37695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Отдел технической поддержки «Клеверенс» работает на сервисе </a:t>
            </a:r>
            <a:r>
              <a:rPr lang="ru-RU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Jira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 Service Desk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для более эффективного взаимодействия с партнерами по техническим вопросам использования программного обеспечения на платформе Mobile SMARTS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252911"/>
            <a:ext cx="2952750" cy="1647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6EC717-C966-406C-BB60-3FB89EB0B8AA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2389292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8363"/>
            <a:ext cx="11031613" cy="925131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Что нужно знать о технической поддержке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0" y="4252910"/>
            <a:ext cx="2952750" cy="1647825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2723E52C-2B11-4CB9-8B39-9DC838DCE6E8}"/>
              </a:ext>
            </a:extLst>
          </p:cNvPr>
          <p:cNvSpPr txBox="1">
            <a:spLocks/>
          </p:cNvSpPr>
          <p:nvPr/>
        </p:nvSpPr>
        <p:spPr>
          <a:xfrm>
            <a:off x="972807" y="1320876"/>
            <a:ext cx="11001375" cy="4879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Работает через Service Desk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Не отвечает моментально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Сделали заявку – можете уточнить ее статус позвонив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Поддержка не занимается настройкой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Платные услуги: </a:t>
            </a:r>
            <a:r>
              <a:rPr lang="en-US" sz="2000" b="1" u="sng" dirty="0">
                <a:solidFill>
                  <a:srgbClr val="0083B0"/>
                </a:solidFill>
              </a:rPr>
              <a:t>https://www.cleverence.ru/uslugi/index.php</a:t>
            </a:r>
            <a:endParaRPr lang="ru-RU" sz="2800" b="1" u="sng" dirty="0">
              <a:solidFill>
                <a:srgbClr val="0083B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39623-2B5C-400E-9535-9303A3E39C30}"/>
              </a:ext>
            </a:extLst>
          </p:cNvPr>
          <p:cNvSpPr txBox="1"/>
          <p:nvPr/>
        </p:nvSpPr>
        <p:spPr>
          <a:xfrm rot="19721544">
            <a:off x="7796678" y="3403258"/>
            <a:ext cx="435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5142"/>
                </a:solidFill>
              </a:rPr>
              <a:t>+7 (495) 662-98-03 </a:t>
            </a:r>
            <a:r>
              <a:rPr lang="ru-RU" sz="3200" b="1" dirty="0" err="1">
                <a:solidFill>
                  <a:srgbClr val="FF5142"/>
                </a:solidFill>
              </a:rPr>
              <a:t>доб</a:t>
            </a:r>
            <a:r>
              <a:rPr lang="ru-RU" sz="3200" b="1" dirty="0">
                <a:solidFill>
                  <a:srgbClr val="FF5142"/>
                </a:solidFill>
              </a:rPr>
              <a:t>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BC682F-B3F1-4343-8AFB-E8F7A3646841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1359606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68363"/>
            <a:ext cx="11031613" cy="92513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Подведем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итог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2723E52C-2B11-4CB9-8B39-9DC838DCE6E8}"/>
              </a:ext>
            </a:extLst>
          </p:cNvPr>
          <p:cNvSpPr txBox="1">
            <a:spLocks/>
          </p:cNvSpPr>
          <p:nvPr/>
        </p:nvSpPr>
        <p:spPr>
          <a:xfrm>
            <a:off x="972807" y="1320876"/>
            <a:ext cx="11001375" cy="4879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Клеверенс – вендор программного обеспечения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Стать нашим партнером и начать зарабатывать – очень просто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Больше знаний = Больше денег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Хотите развиваться – мы поможем!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BC682F-B3F1-4343-8AFB-E8F7A3646841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1532017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0001" y="2148263"/>
            <a:ext cx="7962472" cy="128073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Благодарю за внимание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BC682F-B3F1-4343-8AFB-E8F7A3646841}"/>
              </a:ext>
            </a:extLst>
          </p:cNvPr>
          <p:cNvSpPr txBox="1"/>
          <p:nvPr/>
        </p:nvSpPr>
        <p:spPr>
          <a:xfrm>
            <a:off x="11846860" y="0"/>
            <a:ext cx="349702" cy="1926444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Сотрудничество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315919D-2ABE-4455-8AA1-712E0375E42D}"/>
              </a:ext>
            </a:extLst>
          </p:cNvPr>
          <p:cNvSpPr txBox="1">
            <a:spLocks/>
          </p:cNvSpPr>
          <p:nvPr/>
        </p:nvSpPr>
        <p:spPr>
          <a:xfrm>
            <a:off x="3480182" y="3429000"/>
            <a:ext cx="5222110" cy="160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Партнерский отдел </a:t>
            </a:r>
            <a:r>
              <a:rPr lang="ru-RU" sz="2800" dirty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</a:p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+7 495 662 98 03</a:t>
            </a:r>
          </a:p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partner@cleverence.ru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62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250381"/>
            <a:ext cx="10772775" cy="165819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5142"/>
                </a:solidFill>
                <a:latin typeface="Gilroy ExtraBold" panose="00000900000000000000" pitchFamily="50" charset="-52"/>
              </a:rPr>
              <a:t>Клеверенс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5154" y="1745804"/>
            <a:ext cx="10370248" cy="368922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Российский вендор программного обеспечения.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Занимается созданием мобильного коробочного софта, со встроенными средствами конфигурирования под задачи конкретного бизнеса, для всех тех сотрудников, которые не сидят весь день за компьютером.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78B356-1DB9-4EED-B6B5-2433FFE82B7B}"/>
              </a:ext>
            </a:extLst>
          </p:cNvPr>
          <p:cNvSpPr txBox="1"/>
          <p:nvPr/>
        </p:nvSpPr>
        <p:spPr>
          <a:xfrm>
            <a:off x="11842298" y="0"/>
            <a:ext cx="349702" cy="15385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 компании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199AF4F-2E41-45C3-A750-B62806EA7EBC}"/>
              </a:ext>
            </a:extLst>
          </p:cNvPr>
          <p:cNvSpPr txBox="1">
            <a:spLocks/>
          </p:cNvSpPr>
          <p:nvPr/>
        </p:nvSpPr>
        <p:spPr>
          <a:xfrm>
            <a:off x="8208493" y="5223758"/>
            <a:ext cx="3014013" cy="574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Работаем с 2004 года</a:t>
            </a:r>
            <a:endParaRPr lang="ru-RU" b="1" dirty="0">
              <a:solidFill>
                <a:srgbClr val="FF51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40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18293"/>
            <a:ext cx="11031613" cy="92513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Арсенал</a:t>
            </a:r>
            <a:r>
              <a:rPr lang="ru-R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 решений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98B3CC-7AB5-4EC0-9F06-13FDF5B51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56" y="2148793"/>
            <a:ext cx="2225637" cy="2564321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F7DD806-EEE4-4694-B980-4705D361E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72" y="1683135"/>
            <a:ext cx="2476129" cy="3491728"/>
          </a:xfrm>
          <a:prstGeom prst="rect">
            <a:avLst/>
          </a:prstGeom>
        </p:spPr>
      </p:pic>
      <p:pic>
        <p:nvPicPr>
          <p:cNvPr id="10" name="Рисунок 9" descr="Изображение выглядит как LEGO&#10;&#10;Автоматически созданное описание">
            <a:extLst>
              <a:ext uri="{FF2B5EF4-FFF2-40B4-BE49-F238E27FC236}">
                <a16:creationId xmlns:a16="http://schemas.microsoft.com/office/drawing/2014/main" id="{81210BCD-7460-46C7-A9BF-4B8E925393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t="24620" r="12156" b="25209"/>
          <a:stretch/>
        </p:blipFill>
        <p:spPr>
          <a:xfrm>
            <a:off x="7719369" y="2057467"/>
            <a:ext cx="3992261" cy="27430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E8750B-59E8-4869-B095-DCDDD275EDAF}"/>
              </a:ext>
            </a:extLst>
          </p:cNvPr>
          <p:cNvSpPr txBox="1"/>
          <p:nvPr/>
        </p:nvSpPr>
        <p:spPr>
          <a:xfrm>
            <a:off x="11842298" y="0"/>
            <a:ext cx="349702" cy="15385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145160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475539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4400" dirty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r>
              <a:rPr lang="en-US" sz="4400" dirty="0">
                <a:solidFill>
                  <a:srgbClr val="FF5142"/>
                </a:solidFill>
                <a:latin typeface="Gilroy ExtraBold" panose="00000900000000000000" pitchFamily="50" charset="-52"/>
                <a:ea typeface="Roboto" pitchFamily="2" charset="0"/>
              </a:rPr>
              <a:t> 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предлагает открытые, </a:t>
            </a:r>
            <a:b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готовые коробочные продукты, </a:t>
            </a:r>
            <a:b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которые всегда можно «допилить».</a:t>
            </a:r>
            <a:endParaRPr lang="ru-RU" sz="4400" dirty="0">
              <a:solidFill>
                <a:srgbClr val="FF0000"/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CE7A0D2-089D-43E8-B6EF-4C34F67497C1}"/>
              </a:ext>
            </a:extLst>
          </p:cNvPr>
          <p:cNvCxnSpPr/>
          <p:nvPr/>
        </p:nvCxnSpPr>
        <p:spPr>
          <a:xfrm>
            <a:off x="2199759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28B7FC9-AB25-4A0D-8D1A-7EE0297DA2C3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69FA10-4B05-4808-A3CD-83B3D2147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916C2F-015F-4E6B-8CC1-1A00DB91680C}"/>
              </a:ext>
            </a:extLst>
          </p:cNvPr>
          <p:cNvSpPr txBox="1"/>
          <p:nvPr/>
        </p:nvSpPr>
        <p:spPr>
          <a:xfrm>
            <a:off x="11842298" y="0"/>
            <a:ext cx="349702" cy="15385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680668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618293"/>
            <a:ext cx="11031613" cy="92513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Продуктовый портфель</a:t>
            </a:r>
            <a:endParaRPr lang="ru-RU" sz="48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E8750B-59E8-4869-B095-DCDDD275EDAF}"/>
              </a:ext>
            </a:extLst>
          </p:cNvPr>
          <p:cNvSpPr txBox="1"/>
          <p:nvPr/>
        </p:nvSpPr>
        <p:spPr>
          <a:xfrm>
            <a:off x="11842298" y="0"/>
            <a:ext cx="349702" cy="15385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 компании</a:t>
            </a:r>
          </a:p>
        </p:txBody>
      </p: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119543E-C1F1-45A9-B0EF-9F8EC3F13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93" y="1525717"/>
            <a:ext cx="2030841" cy="171620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E83A7E-98AD-45EB-91F8-781E0D29AA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368" y="1528860"/>
            <a:ext cx="2134254" cy="171306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8E258E4-50B5-44A0-A8A4-94F449373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92" y="1521529"/>
            <a:ext cx="2134254" cy="171196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сидит, монитор, знак&#10;&#10;Автоматически созданное описание">
            <a:extLst>
              <a:ext uri="{FF2B5EF4-FFF2-40B4-BE49-F238E27FC236}">
                <a16:creationId xmlns:a16="http://schemas.microsoft.com/office/drawing/2014/main" id="{4B58D923-76C5-4CDA-9398-65B3010FED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18" y="3661644"/>
            <a:ext cx="2084755" cy="17116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AA6861-F096-4437-93B8-475471062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76" y="1525716"/>
            <a:ext cx="2030842" cy="171620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D079B9-820E-4207-B968-17EF6C88F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532" y="3670096"/>
            <a:ext cx="2123560" cy="170754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0891832-DD1B-4B3A-A293-A51C9B364D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04" y="1530272"/>
            <a:ext cx="2088308" cy="16791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D3D4DC1-F97F-4240-9745-2B159F442A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b="4905"/>
          <a:stretch/>
        </p:blipFill>
        <p:spPr>
          <a:xfrm>
            <a:off x="1390087" y="3648533"/>
            <a:ext cx="2134253" cy="173340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0667388-2E95-4FA5-9760-CFFB215FEE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21" y="3689398"/>
            <a:ext cx="2141681" cy="171902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C36A3B9-EFB7-44FE-8BA5-A1E2844780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88" y="1525717"/>
            <a:ext cx="2030841" cy="171620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B53340C-8C5E-4757-BEA2-DA8469564C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7" y="3692217"/>
            <a:ext cx="2030841" cy="171620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0A452C6-5906-4E93-8457-D2C8BAFCE02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687" y="3689398"/>
            <a:ext cx="1236935" cy="171902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4E27201-F5CC-4A8F-8815-ED3A43D273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93" y="3689398"/>
            <a:ext cx="1236936" cy="171902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F575489-4B9F-4510-B031-1D8D5A5E9D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79" y="1521411"/>
            <a:ext cx="2134254" cy="171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22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F23F761F-9175-47A9-A15B-A7C3B21712C1}"/>
              </a:ext>
            </a:extLst>
          </p:cNvPr>
          <p:cNvSpPr txBox="1">
            <a:spLocks/>
          </p:cNvSpPr>
          <p:nvPr/>
        </p:nvSpPr>
        <p:spPr>
          <a:xfrm>
            <a:off x="588829" y="585813"/>
            <a:ext cx="10772775" cy="1059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Наши технологические партнеры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CF8BF8-AB1F-4B64-A885-EF5B7B7AD136}"/>
              </a:ext>
            </a:extLst>
          </p:cNvPr>
          <p:cNvSpPr txBox="1"/>
          <p:nvPr/>
        </p:nvSpPr>
        <p:spPr>
          <a:xfrm>
            <a:off x="11842298" y="0"/>
            <a:ext cx="349702" cy="15385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 компании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98E7D20-6AD7-4FC7-A539-6F1C6B42E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34" y="3586031"/>
            <a:ext cx="2743206" cy="6430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D255EBC-C06C-427D-82CC-51B3911DF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42" y="1645578"/>
            <a:ext cx="1620000" cy="162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2AAD-CA2F-487A-8FEF-881988D75C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9" b="10069"/>
          <a:stretch/>
        </p:blipFill>
        <p:spPr>
          <a:xfrm>
            <a:off x="3066054" y="1645578"/>
            <a:ext cx="2535652" cy="1620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297BFE5-CE2D-40FA-81F5-36858A40F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902" y="4526334"/>
            <a:ext cx="1843196" cy="126258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292DC9C-25A3-40AB-9947-8D07C6D570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 b="10834"/>
          <a:stretch/>
        </p:blipFill>
        <p:spPr>
          <a:xfrm>
            <a:off x="6288553" y="1647204"/>
            <a:ext cx="2054235" cy="1620000"/>
          </a:xfrm>
          <a:prstGeom prst="rect">
            <a:avLst/>
          </a:prstGeom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50B5E48E-E3B1-4B1D-A907-093924A14CFC}"/>
              </a:ext>
            </a:extLst>
          </p:cNvPr>
          <p:cNvCxnSpPr/>
          <p:nvPr/>
        </p:nvCxnSpPr>
        <p:spPr>
          <a:xfrm>
            <a:off x="2466975" y="65924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846E559-7FC9-4D95-B46D-425DC21C641B}"/>
              </a:ext>
            </a:extLst>
          </p:cNvPr>
          <p:cNvSpPr txBox="1"/>
          <p:nvPr/>
        </p:nvSpPr>
        <p:spPr>
          <a:xfrm>
            <a:off x="10048875" y="64385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7E42E3A-FCC7-44F0-B875-DC5174E531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477311"/>
            <a:ext cx="1362074" cy="2303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630C38-3CB5-4EF5-9CF3-1E9AFDB5B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56" y="3615609"/>
            <a:ext cx="2746871" cy="58386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E179877-CCF0-4625-8E9B-11C518A508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47" y="3390520"/>
            <a:ext cx="2434581" cy="10340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A023A4-7575-42C8-B7DF-3CA9372131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635" y="1486898"/>
            <a:ext cx="1870853" cy="19253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D9F4AC-8B4B-4FFF-971F-4A23E559AD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4526334"/>
            <a:ext cx="3081391" cy="128391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9E3F19-E1EE-4B96-B497-FEB3D5E344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17" y="4268255"/>
            <a:ext cx="2668120" cy="17787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E95B2A-DE5D-486C-BF49-C72CCD8FE0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49" y="4702332"/>
            <a:ext cx="1822382" cy="92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F23F761F-9175-47A9-A15B-A7C3B21712C1}"/>
              </a:ext>
            </a:extLst>
          </p:cNvPr>
          <p:cNvSpPr txBox="1">
            <a:spLocks/>
          </p:cNvSpPr>
          <p:nvPr/>
        </p:nvSpPr>
        <p:spPr>
          <a:xfrm>
            <a:off x="588829" y="585813"/>
            <a:ext cx="10772775" cy="1059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Плотно сотрудничаем с компанией 1С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CF8BF8-AB1F-4B64-A885-EF5B7B7AD136}"/>
              </a:ext>
            </a:extLst>
          </p:cNvPr>
          <p:cNvSpPr txBox="1"/>
          <p:nvPr/>
        </p:nvSpPr>
        <p:spPr>
          <a:xfrm>
            <a:off x="11842298" y="0"/>
            <a:ext cx="349702" cy="1538517"/>
          </a:xfrm>
          <a:prstGeom prst="rect">
            <a:avLst/>
          </a:prstGeom>
          <a:solidFill>
            <a:srgbClr val="FF5142"/>
          </a:solidFill>
        </p:spPr>
        <p:txBody>
          <a:bodyPr vert="vert270" wrap="none" lIns="36000" tIns="180000" rIns="36000" bIns="180000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 компании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50B5E48E-E3B1-4B1D-A907-093924A14CFC}"/>
              </a:ext>
            </a:extLst>
          </p:cNvPr>
          <p:cNvCxnSpPr/>
          <p:nvPr/>
        </p:nvCxnSpPr>
        <p:spPr>
          <a:xfrm>
            <a:off x="2466975" y="65924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846E559-7FC9-4D95-B46D-425DC21C641B}"/>
              </a:ext>
            </a:extLst>
          </p:cNvPr>
          <p:cNvSpPr txBox="1"/>
          <p:nvPr/>
        </p:nvSpPr>
        <p:spPr>
          <a:xfrm>
            <a:off x="10048875" y="64385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7E42E3A-FCC7-44F0-B875-DC5174E53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477311"/>
            <a:ext cx="1362074" cy="230326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D89B15-A168-40CA-8D39-6DBEC0200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1" y="1706680"/>
            <a:ext cx="2341759" cy="1052425"/>
          </a:xfrm>
          <a:prstGeom prst="rect">
            <a:avLst/>
          </a:prstGeom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E537BFB0-FBF3-4000-AC12-C2FBE77276BF}"/>
              </a:ext>
            </a:extLst>
          </p:cNvPr>
          <p:cNvSpPr txBox="1">
            <a:spLocks/>
          </p:cNvSpPr>
          <p:nvPr/>
        </p:nvSpPr>
        <p:spPr>
          <a:xfrm>
            <a:off x="3533712" y="1538516"/>
            <a:ext cx="7182233" cy="1388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ru-RU" sz="2800" b="1" dirty="0"/>
              <a:t>Наши программные продукты сертифицированы по программе 1С совместимо и доступны в основном прайсе 1С</a:t>
            </a:r>
          </a:p>
        </p:txBody>
      </p:sp>
      <p:pic>
        <p:nvPicPr>
          <p:cNvPr id="23" name="Рисунок 22" descr="Изображение выглядит как текс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97FAD633-2BD1-4746-A03C-71FC61ABF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14" y="2927271"/>
            <a:ext cx="8348003" cy="3522468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D255EBC-C06C-427D-82CC-51B3911DFA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626" y="4076470"/>
            <a:ext cx="2270591" cy="213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321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-1.potx" id="{09838704-90A9-4584-93B5-1F1C52FA97AE}" vid="{4A10412E-A396-4DEE-B891-9CCD1EDF256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Презентация-1</Template>
  <TotalTime>30591</TotalTime>
  <Words>2992</Words>
  <Application>Microsoft Office PowerPoint</Application>
  <PresentationFormat>Широкоэкранный</PresentationFormat>
  <Paragraphs>352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Calibri</vt:lpstr>
      <vt:lpstr>Gilroy Light</vt:lpstr>
      <vt:lpstr>Gilroy ExtraBold</vt:lpstr>
      <vt:lpstr>Calibri Light</vt:lpstr>
      <vt:lpstr>Тема1</vt:lpstr>
      <vt:lpstr>О компании Клеверенс</vt:lpstr>
      <vt:lpstr>Содержание</vt:lpstr>
      <vt:lpstr>Клеверенс. Решения. Преимущества</vt:lpstr>
      <vt:lpstr>Клеверенс</vt:lpstr>
      <vt:lpstr>Арсенал решений</vt:lpstr>
      <vt:lpstr>Клеверенс предлагает открытые,  готовые коробочные продукты,  которые всегда можно «допилить».</vt:lpstr>
      <vt:lpstr>Продуктовый портфель</vt:lpstr>
      <vt:lpstr>Презентация PowerPoint</vt:lpstr>
      <vt:lpstr>Презентация PowerPoint</vt:lpstr>
      <vt:lpstr>Презентация PowerPoint</vt:lpstr>
      <vt:lpstr>Оценка доли Клеверенс</vt:lpstr>
      <vt:lpstr>Показатели за 2014-2018</vt:lpstr>
      <vt:lpstr>Показатели за 2019</vt:lpstr>
      <vt:lpstr>Презентация PowerPoint</vt:lpstr>
      <vt:lpstr>Презентация PowerPoint</vt:lpstr>
      <vt:lpstr>Преимущества софта Клеверенс</vt:lpstr>
      <vt:lpstr>Возможности интеграции с бэк-офисом</vt:lpstr>
      <vt:lpstr>Преимущества софта Клеверенс</vt:lpstr>
      <vt:lpstr>Сотрудничество с Клеверенс</vt:lpstr>
      <vt:lpstr>Простые условия</vt:lpstr>
      <vt:lpstr>Курс на качество</vt:lpstr>
      <vt:lpstr>Что бы вы зарабатывали!</vt:lpstr>
      <vt:lpstr>Презентация PowerPoint</vt:lpstr>
      <vt:lpstr>Прайс-листы</vt:lpstr>
      <vt:lpstr>Презентация PowerPoint</vt:lpstr>
      <vt:lpstr>Маркетинг</vt:lpstr>
      <vt:lpstr>Каждый партнер на карте</vt:lpstr>
      <vt:lpstr>Статусы партнеров</vt:lpstr>
      <vt:lpstr>Обучение</vt:lpstr>
      <vt:lpstr>Преимущество для партнера</vt:lpstr>
      <vt:lpstr>Преимущество для партнера</vt:lpstr>
      <vt:lpstr>Преимущество для партнера</vt:lpstr>
      <vt:lpstr>Преимущество для интеграторов</vt:lpstr>
      <vt:lpstr>Поддержка в проектах</vt:lpstr>
      <vt:lpstr>Техническая поддержка</vt:lpstr>
      <vt:lpstr>Что нужно знать о технической поддержке</vt:lpstr>
      <vt:lpstr>Подведем итог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оформлять презентацию</dc:title>
  <dc:creator>Всеволод Мартынов</dc:creator>
  <cp:lastModifiedBy>Эдуард Рафиков</cp:lastModifiedBy>
  <cp:revision>731</cp:revision>
  <cp:lastPrinted>2020-01-15T13:58:29Z</cp:lastPrinted>
  <dcterms:created xsi:type="dcterms:W3CDTF">2017-10-26T14:44:17Z</dcterms:created>
  <dcterms:modified xsi:type="dcterms:W3CDTF">2020-11-25T17:21:45Z</dcterms:modified>
</cp:coreProperties>
</file>