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1" r:id="rId1"/>
  </p:sldMasterIdLst>
  <p:notesMasterIdLst>
    <p:notesMasterId r:id="rId18"/>
  </p:notesMasterIdLst>
  <p:sldIdLst>
    <p:sldId id="256" r:id="rId2"/>
    <p:sldId id="276" r:id="rId3"/>
    <p:sldId id="257" r:id="rId4"/>
    <p:sldId id="258" r:id="rId5"/>
    <p:sldId id="274" r:id="rId6"/>
    <p:sldId id="266" r:id="rId7"/>
    <p:sldId id="275" r:id="rId8"/>
    <p:sldId id="261" r:id="rId9"/>
    <p:sldId id="263" r:id="rId10"/>
    <p:sldId id="264" r:id="rId11"/>
    <p:sldId id="265" r:id="rId12"/>
    <p:sldId id="267" r:id="rId13"/>
    <p:sldId id="270" r:id="rId14"/>
    <p:sldId id="273" r:id="rId15"/>
    <p:sldId id="277" r:id="rId16"/>
    <p:sldId id="278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52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580"/>
  </p:normalViewPr>
  <p:slideViewPr>
    <p:cSldViewPr snapToGrid="0" snapToObjects="1">
      <p:cViewPr varScale="1">
        <p:scale>
          <a:sx n="107" d="100"/>
          <a:sy n="107" d="100"/>
        </p:scale>
        <p:origin x="736" y="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D627C-255D-D445-8C1F-11D44199F129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751E87-0CD4-344C-A8AA-DB785878F0A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623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" name="Google Shape;5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751E87-0CD4-344C-A8AA-DB785878F0AB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5280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C5660D4-49D8-034B-A724-13CF392B2E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1F5EBC6-7697-E04E-AA91-00DA941AF5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C06DD7D-54B9-5D45-BA17-A563C622B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C398D3-FCED-B34E-82F4-7B92E230B2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1138F1-A5DE-9744-8F9B-F87705FB3B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01988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DE4BD-A6B4-AA4E-A471-3CB71BB2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21EE7ED-F2C2-654E-AA30-74E802BC10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546C96-25AF-844B-827E-6B220C508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A92F20-2301-8F4C-94D6-2166A7FA3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218B66-5C1E-C646-BFFF-9BFB77630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23781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74B7F2C-F5FA-DB43-8382-9A0A24EA32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0B2D63-B9EB-D249-8A93-F0D63DF4F6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0157E6-39D0-4841-91F9-9122EBA3B9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0AF6005-184B-494E-9F63-A5044DF8D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0E27D6D-EFBF-A44E-AE6F-75C3DEF0B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3314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5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5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/>
          </a:p>
        </p:txBody>
      </p:sp>
    </p:spTree>
    <p:extLst>
      <p:ext uri="{BB962C8B-B14F-4D97-AF65-F5344CB8AC3E}">
        <p14:creationId xmlns:p14="http://schemas.microsoft.com/office/powerpoint/2010/main" val="2531433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AD66E0-C039-6848-8402-0CC2F0A18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E580B5B-5D01-8441-AD70-3A928809EC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4CE810-79E4-D442-B5E5-45F8176C0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C9A7E3-2AB3-0B4A-9A5D-DCF251E32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D341C-8DC5-F04D-A7D0-40528CC9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400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74D2A7-E2E7-8344-B6A6-53397D4875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8AEF50D-D5AF-AA40-9B87-B880A2C53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7A870F-E3DA-324F-AAA0-E9D0D18F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CA06B85-AABA-1744-B601-5DD98AC987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C1B4C49-8BE6-174F-AA14-0B7B6C962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268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07B44C-7AE1-5541-AFA7-CF0052B5B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D5DD188-4004-F64F-9926-CF2151B9566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D51D8-021F-AB4E-9469-B0660B021D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4BC075-E88F-EE4A-B8BD-8AD1BA9565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7D4F07-B5E0-6342-BD53-43B1C9C592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AD25119-BBDA-B54A-85CF-CCBBB980C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59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674274-CFF0-AF4C-BFC9-B3190D89DA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3C2FA23-B45E-CA42-8927-E7E83B5E06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1ABDE39-DE88-9F40-8BB4-045B23F618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769E0-4B97-E740-991A-9C80ADA6C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45BDC80-3C7A-1D4D-8A24-1D371A1436A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07BFA920-2388-BE49-9D10-FE2D83062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3B2FC94-3B36-8840-9543-4C7CE39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23B203F-8F49-9840-A86A-DA2DC5AFAE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40356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8892AE-AD47-364B-A67C-3D7DE6573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70F24D-7DFD-0F45-B24D-497EDA277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BFAF3C1-2947-FC44-99C0-81BBF2003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636AC034-A2F0-EA49-887C-666307560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1060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F3BDE1-7060-AD45-853E-644DA0518B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EDED45D-3CCC-2D4C-8715-1B16F7484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89E0E3-ECCD-334D-99EA-103CA7C3E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874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C839B7E-99BE-D74E-9270-18438D122F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985B5E5-DC34-0E45-A21A-8F1D71EC72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44BF78-7CB8-5A47-BDFE-4AD06727C7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F30CAC-AD92-3944-ACF6-01B774E2B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51077E6-6255-434F-9796-0A6472B1B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6607408-1313-FC49-B02A-C03FEDB35E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8501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E28684-1787-3F41-BE20-A7EC5F499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1E9891A-448F-124C-834C-E6D7B8EE19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1FD1558-0594-4A46-961F-63F9E3BDDA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9EE76CB-EF18-354B-9211-A3357815B7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E44B5BD-3747-4142-8089-6F4C659B9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897E297-D31B-E64B-8CC2-47FE420BD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31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E54CA8-266E-7F40-AD56-744CD1751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9D1559-8922-194D-89FE-6DF56F5047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4D7A54-84CA-2A46-8616-0A2DEE8DA6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442ED7-C2DF-2642-8420-E90756B74EB5}" type="datetimeFigureOut">
              <a:rPr lang="ru-RU" smtClean="0"/>
              <a:t>05.09.2022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B32E90-C65C-E341-ADB1-8315932C34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F82EB38-1839-264F-A465-F27296FB96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0D0A43-3F80-2D42-8A7B-93084D1A7D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0141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3" r:id="rId2"/>
    <p:sldLayoutId id="2147483904" r:id="rId3"/>
    <p:sldLayoutId id="2147483905" r:id="rId4"/>
    <p:sldLayoutId id="2147483906" r:id="rId5"/>
    <p:sldLayoutId id="2147483907" r:id="rId6"/>
    <p:sldLayoutId id="2147483908" r:id="rId7"/>
    <p:sldLayoutId id="2147483909" r:id="rId8"/>
    <p:sldLayoutId id="2147483910" r:id="rId9"/>
    <p:sldLayoutId id="2147483911" r:id="rId10"/>
    <p:sldLayoutId id="2147483912" r:id="rId11"/>
    <p:sldLayoutId id="214748391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upport/248380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upport/248789/?parents=26,295,697,1684,699" TargetMode="External"/><Relationship Id="rId2" Type="http://schemas.openxmlformats.org/officeDocument/2006/relationships/hyperlink" Target="https://www.cleverence.ru/support/128472/?cat=168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cleverence.ru/personal/lk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cleverence.ru/support/248380/" TargetMode="External"/><Relationship Id="rId4" Type="http://schemas.openxmlformats.org/officeDocument/2006/relationships/hyperlink" Target="https://www.cleverence.ru/support/16917/#2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leverence.ru/support/248401/" TargetMode="External"/><Relationship Id="rId3" Type="http://schemas.openxmlformats.org/officeDocument/2006/relationships/hyperlink" Target="https://www.cleverence.ru/support/%D0%9C%D0%BE%D0%B1%D0%B8%D0%BB%D1%8C%D0%BD%D1%8B%D0%B9+%D1%82%D0%B5%D1%80%D0%BC%D0%B8%D0%BD%D0%B0%D0%BB+%D1%81%D0%B1%D0%BE%D1%80%D0%B0+%D0%B4%D0%B0%D0%BD%D0%BD%D1%8B%D1%85/" TargetMode="External"/><Relationship Id="rId7" Type="http://schemas.openxmlformats.org/officeDocument/2006/relationships/hyperlink" Target="https://www.cleverence.ru/support/18985/?cat=449" TargetMode="External"/><Relationship Id="rId2" Type="http://schemas.openxmlformats.org/officeDocument/2006/relationships/hyperlink" Target="https://www.cleverence.ru/support/113045/?cat=69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leverence.ru/support/21570/?cat=449" TargetMode="External"/><Relationship Id="rId5" Type="http://schemas.openxmlformats.org/officeDocument/2006/relationships/image" Target="../media/image12.png"/><Relationship Id="rId4" Type="http://schemas.openxmlformats.org/officeDocument/2006/relationships/hyperlink" Target="https://www.cleverence.ru/support/%D0%91%D0%B0%D0%B7%D0%B0+%D0%B4%D0%B0%D0%BD%D0%BD%D1%8B%D1%85+Mobile+SMARTS/" TargetMode="External"/><Relationship Id="rId9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upport/26584/" TargetMode="External"/><Relationship Id="rId2" Type="http://schemas.openxmlformats.org/officeDocument/2006/relationships/hyperlink" Target="https://www.cleverence.ru/support/249265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cleverence.ru/support/249278/?parents=26,295,697,1684,699" TargetMode="External"/><Relationship Id="rId4" Type="http://schemas.openxmlformats.org/officeDocument/2006/relationships/hyperlink" Target="https://www.cleverence.ru/support/248789/?parents=26,295,697,1684,699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s://www.cleverence.ru/support/2837/?cat=29" TargetMode="External"/><Relationship Id="rId4" Type="http://schemas.openxmlformats.org/officeDocument/2006/relationships/hyperlink" Target="https://www.cleverence.ru/support/13831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leverence.ru/support/16917/" TargetMode="External"/><Relationship Id="rId2" Type="http://schemas.openxmlformats.org/officeDocument/2006/relationships/hyperlink" Target="https://www.cleverence.ru/files/51247/MobileSMARTS.v3.Retail.apk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E6D9130-B48B-B14A-8C45-F3AF8FE39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01DE0-F238-4446-B8BA-994657F7D4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1914" y="1122362"/>
            <a:ext cx="7166918" cy="2658805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/>
              <a:t>Обмен через Интернет</a:t>
            </a:r>
            <a:br>
              <a:rPr lang="ru-RU" sz="4400" dirty="0"/>
            </a:br>
            <a:r>
              <a:rPr lang="ru-RU" sz="4400" b="1" dirty="0"/>
              <a:t>в «Магазин 15»</a:t>
            </a:r>
            <a:endParaRPr lang="ru-RU" sz="4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E6DA4083-8782-BE44-B4BA-B9B130060B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914" y="4075648"/>
            <a:ext cx="9144000" cy="1655762"/>
          </a:xfrm>
        </p:spPr>
        <p:txBody>
          <a:bodyPr/>
          <a:lstStyle/>
          <a:p>
            <a:pPr algn="l">
              <a:lnSpc>
                <a:spcPct val="100000"/>
              </a:lnSpc>
            </a:pPr>
            <a:r>
              <a:rPr lang="ru-RU" dirty="0"/>
              <a:t>- функция, которая дает возможность для безопасного </a:t>
            </a:r>
            <a:br>
              <a:rPr lang="ru-RU" dirty="0"/>
            </a:br>
            <a:r>
              <a:rPr lang="ru-RU" dirty="0"/>
              <a:t>удаленного обмена данными с мобильным устройством,</a:t>
            </a:r>
            <a:br>
              <a:rPr lang="ru-RU" dirty="0"/>
            </a:br>
            <a:r>
              <a:rPr lang="ru-RU" dirty="0"/>
              <a:t>в любое время и из любого места.</a:t>
            </a:r>
          </a:p>
        </p:txBody>
      </p:sp>
    </p:spTree>
    <p:extLst>
      <p:ext uri="{BB962C8B-B14F-4D97-AF65-F5344CB8AC3E}">
        <p14:creationId xmlns:p14="http://schemas.microsoft.com/office/powerpoint/2010/main" val="36345580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BC0312-93D0-1D4B-A96E-256BF00A12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15809" y="330158"/>
            <a:ext cx="4346713" cy="507558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200" b="1" dirty="0">
                <a:latin typeface="+mn-lt"/>
              </a:rPr>
              <a:t>«В разных местах» </a:t>
            </a:r>
            <a:r>
              <a:rPr lang="ru-RU" sz="2200" dirty="0">
                <a:latin typeface="+mn-lt"/>
              </a:rPr>
              <a:t>— база «Магазина 15» и подключенные к ней ТСД будут находиться в разных локальных сетях. Для обмена между ними используется функция «Обмен через Интернет» (потребуется завести аккаунт на сайте «</a:t>
            </a:r>
            <a:r>
              <a:rPr lang="ru-RU" sz="2200" dirty="0" err="1">
                <a:latin typeface="+mn-lt"/>
              </a:rPr>
              <a:t>Клеверенса</a:t>
            </a:r>
            <a:r>
              <a:rPr lang="ru-RU" sz="2200" dirty="0">
                <a:latin typeface="+mn-lt"/>
              </a:rPr>
              <a:t>»).</a:t>
            </a:r>
            <a:br>
              <a:rPr lang="ru-RU" sz="2200" dirty="0">
                <a:latin typeface="+mn-lt"/>
              </a:rPr>
            </a:br>
            <a:br>
              <a:rPr lang="ru-RU" sz="2200" dirty="0">
                <a:latin typeface="+mn-lt"/>
              </a:rPr>
            </a:br>
            <a:r>
              <a:rPr lang="ru-RU" sz="2200" b="1" dirty="0">
                <a:latin typeface="+mn-lt"/>
              </a:rPr>
              <a:t>«Экспертная настройка» </a:t>
            </a:r>
            <a:r>
              <a:rPr lang="ru-RU" sz="2200" dirty="0">
                <a:latin typeface="+mn-lt"/>
              </a:rPr>
              <a:t>— позволяет настроить комбинированный обмен устройств с сервером (например, когда часть устройств находится в одной локальной сети, а часть — в разных).</a:t>
            </a:r>
            <a:br>
              <a:rPr lang="ru-RU" dirty="0">
                <a:latin typeface="+mn-lt"/>
              </a:rPr>
            </a:br>
            <a:endParaRPr lang="ru-RU" sz="2000" dirty="0">
              <a:latin typeface="+mn-lt"/>
            </a:endParaRPr>
          </a:p>
        </p:txBody>
      </p:sp>
      <p:pic>
        <p:nvPicPr>
          <p:cNvPr id="7" name="Объект 6">
            <a:extLst>
              <a:ext uri="{FF2B5EF4-FFF2-40B4-BE49-F238E27FC236}">
                <a16:creationId xmlns:a16="http://schemas.microsoft.com/office/drawing/2014/main" id="{B7ADB206-476A-A34D-B87F-B21556AED5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7078" y="330158"/>
            <a:ext cx="6539290" cy="5075583"/>
          </a:xfr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4C074257-4958-0341-9822-E2F964538540}"/>
              </a:ext>
            </a:extLst>
          </p:cNvPr>
          <p:cNvSpPr txBox="1">
            <a:spLocks/>
          </p:cNvSpPr>
          <p:nvPr/>
        </p:nvSpPr>
        <p:spPr>
          <a:xfrm>
            <a:off x="833437" y="5503674"/>
            <a:ext cx="10515600" cy="598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+mn-lt"/>
                <a:hlinkClick r:id="rId3"/>
              </a:rPr>
              <a:t>Далее ознакомиться с подробным началом настройки функции</a:t>
            </a:r>
            <a:r>
              <a:rPr lang="ru-RU" sz="2000" b="1" dirty="0">
                <a:latin typeface="+mn-lt"/>
              </a:rPr>
              <a:t>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B427662-281C-FD4C-8198-05FA22F4553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58E7BFD9-16D7-5642-A5D6-A2706117670C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2DC955A1-53E6-FF47-AE76-569D59C29C05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74933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C46F6618-7EB7-D047-8538-E85FA7249DD3}"/>
              </a:ext>
            </a:extLst>
          </p:cNvPr>
          <p:cNvSpPr/>
          <p:nvPr/>
        </p:nvSpPr>
        <p:spPr>
          <a:xfrm>
            <a:off x="1084384" y="368544"/>
            <a:ext cx="10023231" cy="215106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3794EB40-B200-C640-909C-96A7331245DD}"/>
              </a:ext>
            </a:extLst>
          </p:cNvPr>
          <p:cNvSpPr txBox="1">
            <a:spLocks/>
          </p:cNvSpPr>
          <p:nvPr/>
        </p:nvSpPr>
        <p:spPr>
          <a:xfrm>
            <a:off x="1166445" y="368544"/>
            <a:ext cx="10515599" cy="2154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dirty="0">
                <a:latin typeface="+mn-lt"/>
              </a:rPr>
              <a:t>Мобильные устройства, подключенные к базе «Магазина 15» через Интернет, не могут обмениваться с ней данными в полноценном </a:t>
            </a:r>
            <a:r>
              <a:rPr lang="ru-RU" sz="2000" dirty="0">
                <a:latin typeface="+mn-lt"/>
                <a:hlinkClick r:id="rId2"/>
              </a:rPr>
              <a:t>онлайн-режиме</a:t>
            </a:r>
            <a:r>
              <a:rPr lang="ru-RU" sz="2000" dirty="0">
                <a:latin typeface="+mn-lt"/>
              </a:rPr>
              <a:t>. Справочники и </a:t>
            </a:r>
            <a:r>
              <a:rPr lang="ru-RU" sz="2000" dirty="0">
                <a:latin typeface="+mn-lt"/>
                <a:hlinkClick r:id="rId3"/>
              </a:rPr>
              <a:t>документы придется выгружать на устройство вручную</a:t>
            </a:r>
            <a:r>
              <a:rPr lang="ru-RU" sz="2000" dirty="0">
                <a:latin typeface="+mn-lt"/>
              </a:rPr>
              <a:t>, а завершенные на ТСД документы будут отправляться в учетную систему автоматически.</a:t>
            </a:r>
          </a:p>
          <a:p>
            <a:r>
              <a:rPr lang="ru-RU" sz="2000" dirty="0">
                <a:latin typeface="+mn-lt"/>
              </a:rPr>
              <a:t>Но в случае если ТСД, подключенный к базе с обменом через Интернет, находится с ней в одной локальной сети, онлайн-обмен данными будет происходить по привычной схеме.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71E1395A-68BE-B349-B089-E6ED7904AD8D}"/>
              </a:ext>
            </a:extLst>
          </p:cNvPr>
          <p:cNvSpPr txBox="1">
            <a:spLocks/>
          </p:cNvSpPr>
          <p:nvPr/>
        </p:nvSpPr>
        <p:spPr>
          <a:xfrm>
            <a:off x="1084384" y="1999548"/>
            <a:ext cx="10023231" cy="377686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>
                <a:latin typeface="+mn-lt"/>
              </a:rPr>
              <a:t>Использование готового обмена через Интернет от «</a:t>
            </a:r>
            <a:r>
              <a:rPr lang="ru-RU" sz="2000" dirty="0" err="1">
                <a:latin typeface="+mn-lt"/>
              </a:rPr>
              <a:t>Клеверенса</a:t>
            </a:r>
            <a:r>
              <a:rPr lang="ru-RU" sz="2000" dirty="0">
                <a:latin typeface="+mn-lt"/>
              </a:rPr>
              <a:t>» является более простым вариантом, т.к. не требует дополнительных действий и настроек и происходит по заранее отлаженным алгоритмам. Прибегать к самостоятельной настройке удаленного доступа рекомендуем только в том случае, если вы уже делали это ранее и обладаете всеми необходимыми знаниями.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86E33FB-A6AE-7148-A30B-AD69ECDE1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0F4F9DE6-A43B-CB4A-9931-96EF87EBE316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709A447-B5B6-C24A-A06F-F4B7A05C89D7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54714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CAA3753-7F4F-FA48-B33E-D0927BCD7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4783" y="253849"/>
            <a:ext cx="11582400" cy="1009651"/>
          </a:xfrm>
        </p:spPr>
        <p:txBody>
          <a:bodyPr>
            <a:noAutofit/>
          </a:bodyPr>
          <a:lstStyle/>
          <a:p>
            <a:r>
              <a:rPr lang="ru-RU" sz="4300" b="1" dirty="0">
                <a:latin typeface="+mn-lt"/>
              </a:rPr>
              <a:t>Настройка встроенного обмена через Интернет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67890E59-4748-FE42-8741-DC642EB810CC}"/>
              </a:ext>
            </a:extLst>
          </p:cNvPr>
          <p:cNvSpPr txBox="1">
            <a:spLocks/>
          </p:cNvSpPr>
          <p:nvPr/>
        </p:nvSpPr>
        <p:spPr>
          <a:xfrm>
            <a:off x="6481335" y="1148862"/>
            <a:ext cx="5405865" cy="24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>
                <a:latin typeface="+mn-lt"/>
              </a:rPr>
              <a:t>Если ранее вы выбрали вариант «В разных местах» или «Использовать обмен через Интернет», то перед началом первичной настройки базы вам потребуется </a:t>
            </a:r>
            <a:r>
              <a:rPr lang="ru-RU" sz="2000" dirty="0">
                <a:latin typeface="+mn-lt"/>
                <a:hlinkClick r:id="rId2"/>
              </a:rPr>
              <a:t>авторизоваться в личном кабинете на сайте «Клеверенса»</a:t>
            </a:r>
            <a:r>
              <a:rPr lang="ru-RU" sz="2000" dirty="0">
                <a:latin typeface="+mn-lt"/>
              </a:rPr>
              <a:t>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F77CCF4-910F-D24A-B267-304295E1CB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783" y="1250293"/>
            <a:ext cx="5405865" cy="474427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04D141-4AEF-554E-A095-3C1591957D40}"/>
              </a:ext>
            </a:extLst>
          </p:cNvPr>
          <p:cNvSpPr txBox="1"/>
          <p:nvPr/>
        </p:nvSpPr>
        <p:spPr>
          <a:xfrm>
            <a:off x="6481335" y="3779927"/>
            <a:ext cx="5228492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/>
              <a:t>После этого можно приступать к </a:t>
            </a:r>
            <a:r>
              <a:rPr lang="ru-RU" sz="2000" dirty="0">
                <a:hlinkClick r:id="rId4"/>
              </a:rPr>
              <a:t>стандартной настройке базы </a:t>
            </a:r>
            <a:r>
              <a:rPr lang="en" sz="2000" dirty="0">
                <a:hlinkClick r:id="rId4"/>
              </a:rPr>
              <a:t>Mobile SMARTS</a:t>
            </a:r>
            <a:r>
              <a:rPr lang="en" sz="2000" dirty="0"/>
              <a:t>.</a:t>
            </a:r>
            <a:br>
              <a:rPr lang="ru-RU" sz="1800" dirty="0"/>
            </a:br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FF687B2B-0B5A-174D-9EA6-E8086A5B16B1}"/>
              </a:ext>
            </a:extLst>
          </p:cNvPr>
          <p:cNvSpPr txBox="1">
            <a:spLocks/>
          </p:cNvSpPr>
          <p:nvPr/>
        </p:nvSpPr>
        <p:spPr>
          <a:xfrm>
            <a:off x="6311354" y="5172695"/>
            <a:ext cx="5235882" cy="598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+mn-lt"/>
                <a:hlinkClick r:id="rId5"/>
              </a:rPr>
              <a:t>Ознакомиться с подробной настройкой функции тут</a:t>
            </a:r>
            <a:endParaRPr lang="ru-RU" sz="2000" b="1" dirty="0">
              <a:latin typeface="+mn-lt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9B484F4-CFEF-6A41-995A-301DC6B5318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0494FE3F-27FE-A74B-BD9A-CB5AE6098FF4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B55CFEA2-2510-3C43-9520-49FEFAFB21BC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995308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20C38F70-BEE6-8A42-8A3F-64152D3437BD}"/>
              </a:ext>
            </a:extLst>
          </p:cNvPr>
          <p:cNvSpPr/>
          <p:nvPr/>
        </p:nvSpPr>
        <p:spPr>
          <a:xfrm>
            <a:off x="4558749" y="3112994"/>
            <a:ext cx="7222434" cy="21789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B0F2C9-36AA-B545-94AC-4B9D1E9E7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8749" y="463827"/>
            <a:ext cx="6795052" cy="897837"/>
          </a:xfrm>
        </p:spPr>
        <p:txBody>
          <a:bodyPr>
            <a:noAutofit/>
          </a:bodyPr>
          <a:lstStyle/>
          <a:p>
            <a:r>
              <a:rPr lang="ru-RU" sz="2800" b="1" dirty="0"/>
              <a:t>Подключение ТСД к базе «Магазина 15» с обменом через Интернет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32A735D1-5DAD-9642-A98E-6642BE6BE417}"/>
              </a:ext>
            </a:extLst>
          </p:cNvPr>
          <p:cNvSpPr txBox="1">
            <a:spLocks/>
          </p:cNvSpPr>
          <p:nvPr/>
        </p:nvSpPr>
        <p:spPr>
          <a:xfrm>
            <a:off x="4558749" y="1361664"/>
            <a:ext cx="7401340" cy="17513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dirty="0">
                <a:latin typeface="+mn-lt"/>
              </a:rPr>
              <a:t>После установки и первого запуска </a:t>
            </a:r>
            <a:r>
              <a:rPr lang="ru-RU" sz="1800" dirty="0">
                <a:latin typeface="+mn-lt"/>
                <a:hlinkClick r:id="rId2"/>
              </a:rPr>
              <a:t>клиентского приложения на ТСД</a:t>
            </a:r>
            <a:r>
              <a:rPr lang="ru-RU" sz="1800" dirty="0">
                <a:latin typeface="+mn-lt"/>
              </a:rPr>
              <a:t>, требуется подключить </a:t>
            </a:r>
            <a:r>
              <a:rPr lang="ru-RU" sz="1800" dirty="0">
                <a:latin typeface="+mn-lt"/>
                <a:hlinkClick r:id="rId3"/>
              </a:rPr>
              <a:t>мобильное устройство</a:t>
            </a:r>
            <a:r>
              <a:rPr lang="ru-RU" sz="1800" dirty="0">
                <a:latin typeface="+mn-lt"/>
              </a:rPr>
              <a:t> к </a:t>
            </a:r>
            <a:r>
              <a:rPr lang="ru-RU" sz="1800" dirty="0">
                <a:latin typeface="+mn-lt"/>
                <a:hlinkClick r:id="rId4"/>
              </a:rPr>
              <a:t>базе </a:t>
            </a:r>
            <a:r>
              <a:rPr lang="en" sz="1800" dirty="0">
                <a:latin typeface="+mn-lt"/>
                <a:hlinkClick r:id="rId4"/>
              </a:rPr>
              <a:t>Mobile SMARTS</a:t>
            </a:r>
            <a:r>
              <a:rPr lang="en" sz="1800" dirty="0">
                <a:latin typeface="+mn-lt"/>
              </a:rPr>
              <a:t>. </a:t>
            </a:r>
            <a:r>
              <a:rPr lang="ru-RU" sz="1800" dirty="0">
                <a:latin typeface="+mn-lt"/>
              </a:rPr>
              <a:t>Это необходимо для того чтобы осуществлять выгрузку справочников и документов на устройство, а также загрузку результирующих документов в учетную систему (например, «1С: Предприятие»).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0F2C2B-B1F2-1C40-A10A-A909A34D05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99" y="463827"/>
            <a:ext cx="3163389" cy="541445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8FE0655-E0FC-3B4E-A16C-C6E9BC3F9B41}"/>
              </a:ext>
            </a:extLst>
          </p:cNvPr>
          <p:cNvSpPr txBox="1">
            <a:spLocks/>
          </p:cNvSpPr>
          <p:nvPr/>
        </p:nvSpPr>
        <p:spPr>
          <a:xfrm>
            <a:off x="4558749" y="2956269"/>
            <a:ext cx="7401340" cy="23356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1800" dirty="0">
                <a:latin typeface="+mn-lt"/>
              </a:rPr>
              <a:t>Далее для полноценной работы с приложением потребуется лицензировать установленный продукт. Обратите внимание, что при лицензировании «Магазина 15» с обменом через Интернет, кроме стандартной лицензии еще обязательно нужно приобрести </a:t>
            </a:r>
            <a:r>
              <a:rPr lang="ru-RU" sz="1800" dirty="0">
                <a:latin typeface="+mn-lt"/>
                <a:hlinkClick r:id="rId6"/>
              </a:rPr>
              <a:t>подписку на обновление</a:t>
            </a:r>
            <a:r>
              <a:rPr lang="ru-RU" sz="1800" dirty="0">
                <a:latin typeface="+mn-lt"/>
              </a:rPr>
              <a:t>. Без лицензии или с истекшей подпиской продукт будет работать в </a:t>
            </a:r>
            <a:r>
              <a:rPr lang="ru-RU" sz="1800" dirty="0">
                <a:latin typeface="+mn-lt"/>
                <a:hlinkClick r:id="rId7"/>
              </a:rPr>
              <a:t>демо-режиме</a:t>
            </a:r>
            <a:r>
              <a:rPr lang="ru-RU" sz="1800" dirty="0">
                <a:latin typeface="+mn-lt"/>
              </a:rPr>
              <a:t>.</a:t>
            </a:r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id="{477895CD-30FB-F345-9495-2B91F00A3A2D}"/>
              </a:ext>
            </a:extLst>
          </p:cNvPr>
          <p:cNvSpPr txBox="1">
            <a:spLocks/>
          </p:cNvSpPr>
          <p:nvPr/>
        </p:nvSpPr>
        <p:spPr>
          <a:xfrm>
            <a:off x="4175246" y="5435106"/>
            <a:ext cx="7605937" cy="5983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000" b="1" dirty="0">
                <a:latin typeface="+mn-lt"/>
                <a:hlinkClick r:id="rId8"/>
              </a:rPr>
              <a:t>Ознакомиться с подробной настройкой тут</a:t>
            </a:r>
            <a:endParaRPr lang="ru-RU" sz="2000" b="1" dirty="0">
              <a:latin typeface="+mn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38A58C9-4B42-0743-9FA2-D14BE4E16BC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401478AF-1052-0349-BABE-ABCF6938EBFD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446E92-2286-494A-96D3-8CFB8CBC928F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54643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17B265BC-756A-174C-B102-75D28C304E4D}"/>
              </a:ext>
            </a:extLst>
          </p:cNvPr>
          <p:cNvSpPr/>
          <p:nvPr/>
        </p:nvSpPr>
        <p:spPr>
          <a:xfrm>
            <a:off x="838200" y="3217951"/>
            <a:ext cx="10515600" cy="242871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B24B55C-B553-4549-B699-543B2EF4227E}"/>
              </a:ext>
            </a:extLst>
          </p:cNvPr>
          <p:cNvSpPr txBox="1">
            <a:spLocks/>
          </p:cNvSpPr>
          <p:nvPr/>
        </p:nvSpPr>
        <p:spPr>
          <a:xfrm>
            <a:off x="838200" y="201986"/>
            <a:ext cx="10515600" cy="14166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20000"/>
              </a:lnSpc>
            </a:pPr>
            <a:r>
              <a:rPr lang="ru-RU" sz="2000" dirty="0">
                <a:latin typeface="+mn-lt"/>
              </a:rPr>
              <a:t>Если при подключении к базе </a:t>
            </a:r>
            <a:r>
              <a:rPr lang="en" sz="2000" dirty="0">
                <a:latin typeface="+mn-lt"/>
              </a:rPr>
              <a:t>Mobile SMARTS </a:t>
            </a:r>
            <a:r>
              <a:rPr lang="ru-RU" sz="2000" dirty="0">
                <a:latin typeface="+mn-lt"/>
              </a:rPr>
              <a:t>на мобильном устройстве появится сообщение об ошибке, способы устранения описаны в статье «</a:t>
            </a:r>
            <a:r>
              <a:rPr lang="ru-RU" sz="2000" dirty="0">
                <a:latin typeface="+mn-lt"/>
                <a:hlinkClick r:id="rId2"/>
              </a:rPr>
              <a:t>Решение проблем подключения мобильного устройства к промежуточному серверу </a:t>
            </a:r>
            <a:r>
              <a:rPr lang="en" sz="2000" dirty="0">
                <a:latin typeface="+mn-lt"/>
                <a:hlinkClick r:id="rId2"/>
              </a:rPr>
              <a:t>Mobile SMARTS</a:t>
            </a:r>
            <a:r>
              <a:rPr lang="en" sz="2000" dirty="0">
                <a:latin typeface="+mn-lt"/>
              </a:rPr>
              <a:t>».</a:t>
            </a:r>
            <a:endParaRPr lang="ru-RU" sz="2000" dirty="0">
              <a:latin typeface="+mn-lt"/>
            </a:endParaRPr>
          </a:p>
        </p:txBody>
      </p:sp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423A3497-9DFA-854A-A508-1A7AEDA9BA2E}"/>
              </a:ext>
            </a:extLst>
          </p:cNvPr>
          <p:cNvSpPr txBox="1">
            <a:spLocks/>
          </p:cNvSpPr>
          <p:nvPr/>
        </p:nvSpPr>
        <p:spPr>
          <a:xfrm>
            <a:off x="838200" y="1618624"/>
            <a:ext cx="10515600" cy="89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latin typeface="+mn-lt"/>
              </a:rPr>
              <a:t>Также помимо сканирования </a:t>
            </a:r>
            <a:r>
              <a:rPr lang="en" sz="2000" dirty="0">
                <a:latin typeface="+mn-lt"/>
              </a:rPr>
              <a:t>QR </a:t>
            </a:r>
            <a:r>
              <a:rPr lang="ru-RU" sz="2000" dirty="0">
                <a:latin typeface="+mn-lt"/>
              </a:rPr>
              <a:t>кода, можно подключиться к базе одним из способов, аналогичным </a:t>
            </a:r>
            <a:r>
              <a:rPr lang="ru-RU" sz="2000" dirty="0">
                <a:latin typeface="+mn-lt"/>
                <a:hlinkClick r:id="rId3"/>
              </a:rPr>
              <a:t>описанным в статье</a:t>
            </a:r>
            <a:r>
              <a:rPr lang="ru-RU" sz="2000" dirty="0">
                <a:latin typeface="+mn-lt"/>
              </a:rPr>
              <a:t>.</a:t>
            </a:r>
          </a:p>
        </p:txBody>
      </p:sp>
      <p:sp>
        <p:nvSpPr>
          <p:cNvPr id="8" name="Заголовок 1">
            <a:extLst>
              <a:ext uri="{FF2B5EF4-FFF2-40B4-BE49-F238E27FC236}">
                <a16:creationId xmlns:a16="http://schemas.microsoft.com/office/drawing/2014/main" id="{BCD073CD-B6C8-4E4D-AEA2-CD6A5C1B526E}"/>
              </a:ext>
            </a:extLst>
          </p:cNvPr>
          <p:cNvSpPr txBox="1">
            <a:spLocks/>
          </p:cNvSpPr>
          <p:nvPr/>
        </p:nvSpPr>
        <p:spPr>
          <a:xfrm>
            <a:off x="838200" y="3164439"/>
            <a:ext cx="10515600" cy="2428719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2000" dirty="0">
                <a:latin typeface="+mn-lt"/>
              </a:rPr>
              <a:t>После того как ТСД подключен к базе «Магазина 15» на ПК, можно приступать к выгрузке документов на устройство. Если в качестве учетной системы вы используете «1С: Предприятие», то процесс выгрузки документов описан в статье </a:t>
            </a:r>
            <a:r>
              <a:rPr lang="ru-RU" sz="2000" dirty="0">
                <a:latin typeface="+mn-lt"/>
                <a:hlinkClick r:id="rId4"/>
              </a:rPr>
              <a:t>«Выгрузка документов на ТСД при обмене через Интернет»</a:t>
            </a:r>
            <a:r>
              <a:rPr lang="ru-RU" sz="2000" dirty="0">
                <a:latin typeface="+mn-lt"/>
              </a:rPr>
              <a:t>.</a:t>
            </a:r>
          </a:p>
          <a:p>
            <a:pPr>
              <a:lnSpc>
                <a:spcPct val="100000"/>
              </a:lnSpc>
            </a:pP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Если при выгрузке документ был утерян или случайно удален с ТСД, его можно </a:t>
            </a:r>
            <a:r>
              <a:rPr lang="ru-RU" sz="2000" dirty="0">
                <a:latin typeface="+mn-lt"/>
                <a:hlinkClick r:id="rId5"/>
              </a:rPr>
              <a:t>восстановить с помощью промежуточного сервера</a:t>
            </a:r>
            <a:r>
              <a:rPr lang="ru-RU" sz="2000" dirty="0">
                <a:latin typeface="+mn-lt"/>
              </a:rPr>
              <a:t>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4194AD8-9B30-394C-8A77-C8340203EC2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7B208F35-2801-6E47-9B81-91A8BCAF94CD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D4E8D75-3360-CA4C-8255-F819D30DADD9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79394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D5017B-50AA-7244-B295-D053C3AD5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3664" y="475170"/>
            <a:ext cx="11031433" cy="1325563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+mn-lt"/>
              </a:rPr>
              <a:t>Итого: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89A128-A83F-FA41-B8A3-3B82B0B9A9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3664" y="2006601"/>
            <a:ext cx="10515600" cy="394871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ru-RU" dirty="0"/>
              <a:t>Обмен через Интернет доступен во всей линейке «Магазин 15»</a:t>
            </a:r>
            <a:r>
              <a:rPr lang="en-US" dirty="0"/>
              <a:t>;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Дает возможность работать с базой из любой точки, где бы вы не находились, с Вашим мобильным устройством</a:t>
            </a:r>
            <a:r>
              <a:rPr lang="en-US" dirty="0"/>
              <a:t>;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Это безопасный обмен без страха потери Ваших данных</a:t>
            </a:r>
            <a:r>
              <a:rPr lang="en-US" dirty="0"/>
              <a:t>;</a:t>
            </a:r>
            <a:endParaRPr lang="ru-RU" dirty="0"/>
          </a:p>
          <a:p>
            <a:pPr marL="514350" indent="-514350">
              <a:buAutoNum type="arabicPeriod"/>
            </a:pPr>
            <a:r>
              <a:rPr lang="ru-RU" dirty="0"/>
              <a:t>Простая настройка экономит Ваше время.</a:t>
            </a:r>
          </a:p>
          <a:p>
            <a:pPr marL="514350" indent="-514350">
              <a:buAutoNum type="arabicPeriod"/>
            </a:pPr>
            <a:endParaRPr lang="ru-RU" dirty="0"/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F41997A-300B-E049-9342-0AAC6E6B3C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46" r="83257"/>
          <a:stretch/>
        </p:blipFill>
        <p:spPr>
          <a:xfrm>
            <a:off x="747831" y="873525"/>
            <a:ext cx="515833" cy="52885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B477B1D-48FB-AB4D-A294-F56FA3ED30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4771B57F-AA52-FD4A-84FB-FB7EBE17012D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E8C9AF16-783C-6B45-9B90-0F86CF3680F2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530433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21763F-5C3E-BF41-B120-405BDCFD8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7811" y="1117658"/>
            <a:ext cx="6916387" cy="1325563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latin typeface="+mn-lt"/>
              </a:rPr>
              <a:t>Спасибо за внимание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87E9B64-4D44-E440-8758-727A76C2C9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18882" y="2599005"/>
            <a:ext cx="4658220" cy="793025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Если у вас остались вопросы: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C8F882F-4A3F-EF48-83BF-0127784C2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46" r="83257"/>
          <a:stretch/>
        </p:blipFill>
        <p:spPr>
          <a:xfrm>
            <a:off x="1910881" y="1310404"/>
            <a:ext cx="916930" cy="94007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05C7DF6-8233-AE41-8053-540B9AABC1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E3C08DF-5841-C440-AA08-9127CB40DBD0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2683087B-B7A5-8A42-B762-624798D6651A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758FA3D3-C7E4-0146-8FB8-94155AD7A05C}"/>
              </a:ext>
            </a:extLst>
          </p:cNvPr>
          <p:cNvSpPr/>
          <p:nvPr/>
        </p:nvSpPr>
        <p:spPr>
          <a:xfrm>
            <a:off x="1674421" y="3803678"/>
            <a:ext cx="3372593" cy="914400"/>
          </a:xfrm>
          <a:prstGeom prst="roundRect">
            <a:avLst/>
          </a:prstGeom>
          <a:solidFill>
            <a:srgbClr val="E25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+7 (495) 662-98-03</a:t>
            </a: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AC319686-A002-8B42-AF63-F876D6D3201B}"/>
              </a:ext>
            </a:extLst>
          </p:cNvPr>
          <p:cNvSpPr/>
          <p:nvPr/>
        </p:nvSpPr>
        <p:spPr>
          <a:xfrm>
            <a:off x="6842537" y="3803678"/>
            <a:ext cx="3372593" cy="914400"/>
          </a:xfrm>
          <a:prstGeom prst="roundRect">
            <a:avLst/>
          </a:prstGeom>
          <a:solidFill>
            <a:srgbClr val="E252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/>
              <a:t>partner@cleverence.ru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983136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"/>
          <p:cNvSpPr txBox="1">
            <a:spLocks noGrp="1"/>
          </p:cNvSpPr>
          <p:nvPr>
            <p:ph type="title"/>
          </p:nvPr>
        </p:nvSpPr>
        <p:spPr>
          <a:xfrm>
            <a:off x="1294374" y="70894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 fontScale="90000"/>
          </a:bodyPr>
          <a:lstStyle/>
          <a:p>
            <a:pPr>
              <a:buSzPct val="111111"/>
            </a:pPr>
            <a:r>
              <a:rPr lang="ru-RU" b="1" dirty="0">
                <a:latin typeface="+mn-lt"/>
              </a:rPr>
              <a:t>В этой презентации:</a:t>
            </a:r>
            <a:endParaRPr b="1" dirty="0">
              <a:latin typeface="+mn-lt"/>
            </a:endParaRPr>
          </a:p>
        </p:txBody>
      </p:sp>
      <p:sp>
        <p:nvSpPr>
          <p:cNvPr id="62" name="Google Shape;62;p2"/>
          <p:cNvSpPr txBox="1">
            <a:spLocks noGrp="1"/>
          </p:cNvSpPr>
          <p:nvPr>
            <p:ph type="body" idx="1"/>
          </p:nvPr>
        </p:nvSpPr>
        <p:spPr>
          <a:xfrm>
            <a:off x="1294374" y="158699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>
              <a:lnSpc>
                <a:spcPct val="150000"/>
              </a:lnSpc>
              <a:spcAft>
                <a:spcPts val="1600"/>
              </a:spcAft>
              <a:buNone/>
            </a:pPr>
            <a:r>
              <a:rPr lang="ru-RU" dirty="0"/>
              <a:t>1. Что за функция обмена через Интернет?</a:t>
            </a:r>
            <a:br>
              <a:rPr lang="ru-RU" dirty="0"/>
            </a:br>
            <a:r>
              <a:rPr lang="ru-RU" dirty="0"/>
              <a:t>2. Возможности и преимущества</a:t>
            </a:r>
            <a:br>
              <a:rPr lang="ru-RU" dirty="0"/>
            </a:br>
            <a:r>
              <a:rPr lang="ru-RU" dirty="0"/>
              <a:t>3. Как работает функция</a:t>
            </a:r>
            <a:br>
              <a:rPr lang="ru-RU" dirty="0"/>
            </a:br>
            <a:r>
              <a:rPr lang="ru-RU" dirty="0"/>
              <a:t>4. Как мы обеспечиваем безопасность</a:t>
            </a:r>
            <a:br>
              <a:rPr lang="ru-RU" dirty="0"/>
            </a:br>
            <a:r>
              <a:rPr lang="ru-RU" dirty="0"/>
              <a:t>5. Как настроить обмен через Интернет в «Магазине 15»</a:t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5ED21AA-6A9E-9A47-8A26-7B11EB2A5883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ADF7D259-36C1-F448-9C18-4A38AD3B8587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BA9FDE40-75B5-EB44-894B-38CFDF4455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68DEEE9-EE6A-8E4E-88FB-56FF7612F2CB}"/>
              </a:ext>
            </a:extLst>
          </p:cNvPr>
          <p:cNvSpPr txBox="1"/>
          <p:nvPr/>
        </p:nvSpPr>
        <p:spPr>
          <a:xfrm>
            <a:off x="11842298" y="0"/>
            <a:ext cx="349702" cy="1820646"/>
          </a:xfrm>
          <a:prstGeom prst="rect">
            <a:avLst/>
          </a:prstGeom>
          <a:solidFill>
            <a:srgbClr val="FF5142"/>
          </a:solidFill>
        </p:spPr>
        <p:txBody>
          <a:bodyPr vert="vert270" wrap="none" lIns="36000" tIns="180000" rIns="36000" bIns="180000" rtlCol="0" anchor="ctr" anchorCtr="0">
            <a:spAutoFit/>
          </a:bodyPr>
          <a:lstStyle/>
          <a:p>
            <a:r>
              <a:rPr lang="ru-RU" dirty="0">
                <a:solidFill>
                  <a:schemeClr val="bg1"/>
                </a:solidFill>
              </a:rPr>
              <a:t>О презентации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2317573-7986-E84F-B353-39B7CEB84E0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662"/>
          <a:stretch/>
        </p:blipFill>
        <p:spPr>
          <a:xfrm>
            <a:off x="274938" y="1611184"/>
            <a:ext cx="6291648" cy="3832718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3BA651-2F4C-D649-AF65-52185586F3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2627" y="655530"/>
            <a:ext cx="4598773" cy="758568"/>
          </a:xfrm>
        </p:spPr>
        <p:txBody>
          <a:bodyPr/>
          <a:lstStyle/>
          <a:p>
            <a:r>
              <a:rPr lang="ru-RU" b="1" dirty="0">
                <a:latin typeface="+mn-lt"/>
              </a:rPr>
              <a:t>  Что за функция?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7D18A4-11A5-FE4E-8290-0966AAAC4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90153" y="1520001"/>
            <a:ext cx="5409081" cy="43639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Начиная с версии 1.4.2.х у «Магазина 15» появилась возможность непрямого обмена данными с учетной системой (например, «1С: Предприятие») через Интернет с помощью промежуточного сервера (прокси-сервера).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Данный способ помогает реализовать обмен данными между </a:t>
            </a:r>
            <a:r>
              <a:rPr lang="ru-RU" sz="2000" dirty="0">
                <a:hlinkClick r:id="rId4"/>
              </a:rPr>
              <a:t>сервером </a:t>
            </a:r>
            <a:r>
              <a:rPr lang="en" sz="2000" dirty="0">
                <a:hlinkClick r:id="rId4"/>
              </a:rPr>
              <a:t>Mobile SMARTS</a:t>
            </a:r>
            <a:r>
              <a:rPr lang="en" sz="2000" dirty="0"/>
              <a:t> (</a:t>
            </a:r>
            <a:r>
              <a:rPr lang="ru-RU" sz="2000" dirty="0"/>
              <a:t>и подключенной к нему учетной системой) и </a:t>
            </a:r>
            <a:r>
              <a:rPr lang="ru-RU" sz="2000" dirty="0">
                <a:hlinkClick r:id="rId5"/>
              </a:rPr>
              <a:t>мобильными устройствами</a:t>
            </a:r>
            <a:r>
              <a:rPr lang="ru-RU" sz="2000" dirty="0"/>
              <a:t>, подключенными к разным локальным сетям, не прибегая при этом к сложным и длительным настройкам ПО и оборудования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A54A1FA-08CF-F145-842E-E486337193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C05BC3D8-E097-CF42-9C3B-1DDACA10E376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7EE3AC70-BC13-8D41-B5A0-F0D9D8F8CECD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AE52C6B3-A2DB-8143-A29E-A194A38A7D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-2246" r="83257"/>
          <a:stretch/>
        </p:blipFill>
        <p:spPr>
          <a:xfrm>
            <a:off x="324710" y="789899"/>
            <a:ext cx="515833" cy="528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476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F272D3-2183-A246-92B0-48AD408A7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817"/>
            <a:ext cx="10515600" cy="898440"/>
          </a:xfrm>
        </p:spPr>
        <p:txBody>
          <a:bodyPr/>
          <a:lstStyle/>
          <a:p>
            <a:r>
              <a:rPr lang="ru-RU" b="1" dirty="0"/>
              <a:t>   </a:t>
            </a:r>
            <a:r>
              <a:rPr lang="ru-RU" b="1" dirty="0">
                <a:latin typeface="+mn-lt"/>
              </a:rPr>
              <a:t>Возможности и преимущества</a:t>
            </a:r>
            <a:endParaRPr lang="ru-RU" dirty="0">
              <a:latin typeface="+mn-lt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E6675943-3A7C-FA4E-B026-02651D64DB54}"/>
              </a:ext>
            </a:extLst>
          </p:cNvPr>
          <p:cNvSpPr txBox="1">
            <a:spLocks/>
          </p:cNvSpPr>
          <p:nvPr/>
        </p:nvSpPr>
        <p:spPr>
          <a:xfrm>
            <a:off x="838200" y="1144231"/>
            <a:ext cx="10515600" cy="46832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Повышение эффективности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Связь мобильного устройства с сервером из любой точки в любое время. Больше не нужно перемещаться к серверу, чтобы совершить обмен данными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Надежность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Безопасность данных за счет защищенного прокси-сервера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 err="1">
                <a:latin typeface="+mn-lt"/>
              </a:rPr>
              <a:t>Бэкап</a:t>
            </a:r>
            <a:r>
              <a:rPr lang="ru-RU" sz="2000" b="1" dirty="0">
                <a:latin typeface="+mn-lt"/>
              </a:rPr>
              <a:t> данных 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Возможность восстановления потерянных данных через сервер </a:t>
            </a:r>
            <a:r>
              <a:rPr lang="ru-RU" sz="2000" dirty="0" err="1">
                <a:latin typeface="+mn-lt"/>
              </a:rPr>
              <a:t>Клеверенс</a:t>
            </a:r>
            <a:endParaRPr lang="ru-RU" sz="2000" dirty="0">
              <a:latin typeface="+mn-lt"/>
            </a:endParaRP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Простота настройки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Теперь мобильное устройство к базе сможет подключить спец. </a:t>
            </a:r>
            <a:r>
              <a:rPr lang="ru-RU" sz="2000" dirty="0" err="1">
                <a:latin typeface="+mn-lt"/>
              </a:rPr>
              <a:t>внедренец</a:t>
            </a:r>
            <a:r>
              <a:rPr lang="ru-RU" sz="2000" dirty="0">
                <a:latin typeface="+mn-lt"/>
              </a:rPr>
              <a:t>, который вчера только познакомился с </a:t>
            </a:r>
            <a:r>
              <a:rPr lang="ru-RU" sz="2000" dirty="0" err="1">
                <a:latin typeface="+mn-lt"/>
              </a:rPr>
              <a:t>Клеверенсом</a:t>
            </a:r>
            <a:r>
              <a:rPr lang="ru-RU" sz="2000" dirty="0">
                <a:latin typeface="+mn-lt"/>
              </a:rPr>
              <a:t> или сам клиент. Больше не нужно самостоятельно открывать сетевые порты, публиковать сервисы, производить сетевые настройки</a:t>
            </a:r>
          </a:p>
          <a:p>
            <a:pPr marL="571500" indent="-5715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ru-RU" sz="2000" b="1" dirty="0">
                <a:latin typeface="+mn-lt"/>
              </a:rPr>
              <a:t>Удаленный доступ</a:t>
            </a:r>
            <a:br>
              <a:rPr lang="ru-RU" sz="2000" dirty="0">
                <a:latin typeface="+mn-lt"/>
              </a:rPr>
            </a:br>
            <a:r>
              <a:rPr lang="ru-RU" sz="2000" dirty="0">
                <a:latin typeface="+mn-lt"/>
              </a:rPr>
              <a:t>Возможность удаленной работы с базой через личное мобильное устройство, установив на него приложение «Магазин 15»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FAD24A9-5D56-9946-8ACC-20472EC5C3F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2246" r="83257"/>
          <a:stretch/>
        </p:blipFill>
        <p:spPr>
          <a:xfrm>
            <a:off x="755072" y="416611"/>
            <a:ext cx="515833" cy="52885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81F0E4-1740-1549-B0F1-E7C0BB243D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16B609F5-097A-7441-8E35-0A2F1E1889AB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2CC7C26-1FF1-914D-9567-87B77A4C7640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819612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EFB05-32E0-BC4D-9B6E-3B0066CD8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F05911-A5BF-8641-89BF-C4D731DD30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D37EF0-9966-8147-8BF4-494CAF743111}"/>
              </a:ext>
            </a:extLst>
          </p:cNvPr>
          <p:cNvSpPr txBox="1"/>
          <p:nvPr/>
        </p:nvSpPr>
        <p:spPr>
          <a:xfrm>
            <a:off x="4582511" y="134292"/>
            <a:ext cx="25503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/>
              <a:t>Как это работает?</a:t>
            </a:r>
          </a:p>
        </p:txBody>
      </p:sp>
    </p:spTree>
    <p:extLst>
      <p:ext uri="{BB962C8B-B14F-4D97-AF65-F5344CB8AC3E}">
        <p14:creationId xmlns:p14="http://schemas.microsoft.com/office/powerpoint/2010/main" val="1563146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D96C59-7189-D449-8F1F-7474196D5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4004EE2F-8808-BE44-AD7F-8482D0944F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8940363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8565E46-8FD2-8E47-8CA6-41CCAE000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3A78B0F9-3E63-A540-821A-2EB8DCA521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2214624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498E72B-0AFA-4D46-A0DC-8F0C082512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470A9E-04EB-0541-B3C6-81C9342D6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25294"/>
            <a:ext cx="10515600" cy="920336"/>
          </a:xfrm>
        </p:spPr>
        <p:txBody>
          <a:bodyPr/>
          <a:lstStyle/>
          <a:p>
            <a:r>
              <a:rPr lang="ru-RU" b="1" dirty="0">
                <a:latin typeface="+mn-lt"/>
              </a:rPr>
              <a:t>Как мы обеспечиваем безопасность</a:t>
            </a:r>
            <a:endParaRPr lang="ru-RU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8AD0A81-FA2B-D246-886D-95287A0CF0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606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/>
              <a:t>При передаче данных с сервера </a:t>
            </a:r>
            <a:r>
              <a:rPr lang="en" sz="2000" dirty="0"/>
              <a:t>Mobile SMARTS </a:t>
            </a:r>
            <a:r>
              <a:rPr lang="ru-RU" sz="2000" dirty="0"/>
              <a:t>на мобильное устройство через Интернет используется сквозное шифрование (например, как в </a:t>
            </a:r>
            <a:r>
              <a:rPr lang="en" sz="2000" dirty="0"/>
              <a:t>WhatsApp, Telegram </a:t>
            </a:r>
            <a:r>
              <a:rPr lang="ru-RU" sz="2000" dirty="0"/>
              <a:t>и др.). Это значит, что данные шифруются при помощи пары ключей на сервере </a:t>
            </a:r>
            <a:r>
              <a:rPr lang="en" sz="2000" dirty="0"/>
              <a:t>Mobile SMARTS, </a:t>
            </a:r>
            <a:r>
              <a:rPr lang="ru-RU" sz="2000" dirty="0"/>
              <a:t>расположенном на ПК пользователя, и расшифровываются только на мобильном устройстве, а промежуточные узлы и третьи лица не имеют к ним доступа. Поэтому вся информация проходит через промежуточный сервер в зашифрованному виде и доступа к ней не имеет даже сотрудник «</a:t>
            </a:r>
            <a:r>
              <a:rPr lang="ru-RU" sz="2000" dirty="0" err="1"/>
              <a:t>Клеверенса</a:t>
            </a:r>
            <a:r>
              <a:rPr lang="ru-RU" sz="2000" dirty="0"/>
              <a:t>».</a:t>
            </a:r>
            <a:br>
              <a:rPr lang="ru-RU" sz="2000" dirty="0"/>
            </a:br>
            <a:br>
              <a:rPr lang="ru-RU" sz="2000" dirty="0"/>
            </a:br>
            <a:r>
              <a:rPr lang="ru-RU" sz="2000" dirty="0"/>
              <a:t>Кроме того, промежуточный сервер использует специальный протокол </a:t>
            </a:r>
            <a:r>
              <a:rPr lang="en" sz="2000" dirty="0"/>
              <a:t>https — </a:t>
            </a:r>
            <a:r>
              <a:rPr lang="ru-RU" sz="2000" dirty="0"/>
              <a:t>безопасное соединение, гарантирующее защищенность передаваемой на сервер информации.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A475E0-91C4-D74E-A321-38F4E0C88E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29E038E7-240A-F241-BA4C-873E1390C37D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39F3331-D04E-A84B-9E7F-8D3E2C59E812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236846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26DED09-B456-3846-8CD4-C554BB22AE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46" y="1958226"/>
            <a:ext cx="10515600" cy="2525851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Установка базы «Магазина 15» с возможностью обмена через Интернет происходит из основного дистрибутива «</a:t>
            </a:r>
            <a:r>
              <a:rPr lang="en" sz="2000" dirty="0">
                <a:hlinkClick r:id="rId2"/>
              </a:rPr>
              <a:t>Retail15.exe</a:t>
            </a:r>
            <a:r>
              <a:rPr lang="en" sz="2000" dirty="0"/>
              <a:t>», </a:t>
            </a:r>
            <a:r>
              <a:rPr lang="ru-RU" sz="2000" dirty="0"/>
              <a:t>а </a:t>
            </a:r>
            <a:r>
              <a:rPr lang="ru-RU" sz="2000" dirty="0">
                <a:hlinkClick r:id="rId3"/>
              </a:rPr>
              <a:t>процесс настройки аналогичен описанному</a:t>
            </a:r>
            <a:r>
              <a:rPr lang="ru-RU" sz="2000" dirty="0"/>
              <a:t> до момента выбора способа использования мобильных устройств.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2000" dirty="0"/>
              <a:t>Т.к. обмен через сеть Интернет актуален только для устройств, которые не находятся в одной локальной сети с сервером </a:t>
            </a:r>
            <a:r>
              <a:rPr lang="en" sz="2000" dirty="0"/>
              <a:t>Mobile SMARTS, </a:t>
            </a:r>
            <a:r>
              <a:rPr lang="ru-RU" sz="2000" dirty="0"/>
              <a:t>выбор способа использования сокращается до 2-х вариантов: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56A2C0-31A8-AA4F-9288-E31A24DE733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99"/>
          <a:stretch/>
        </p:blipFill>
        <p:spPr>
          <a:xfrm>
            <a:off x="666751" y="4037837"/>
            <a:ext cx="11158397" cy="1702121"/>
          </a:xfrm>
          <a:prstGeom prst="rect">
            <a:avLst/>
          </a:prstGeom>
        </p:spPr>
      </p:pic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1D33C7C9-1815-E64F-9409-5FF78DBB00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2584" y="548633"/>
            <a:ext cx="10515600" cy="119163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latin typeface="+mn-lt"/>
              </a:rPr>
              <a:t>Настройка обмена через Интернет </a:t>
            </a:r>
            <a:br>
              <a:rPr lang="ru-RU" b="1" dirty="0">
                <a:latin typeface="+mn-lt"/>
              </a:rPr>
            </a:br>
            <a:r>
              <a:rPr lang="ru-RU" b="1" dirty="0">
                <a:latin typeface="+mn-lt"/>
              </a:rPr>
              <a:t>в «Магазине 15» на ПК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2AFA739-6570-454F-BEEB-8ABD946A144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-2246" r="83257"/>
          <a:stretch/>
        </p:blipFill>
        <p:spPr>
          <a:xfrm>
            <a:off x="666751" y="615598"/>
            <a:ext cx="515833" cy="528851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029CEE0-002A-D147-9D61-AC2D77B1713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27" y="6199911"/>
            <a:ext cx="1362074" cy="230326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475CFD45-8A67-654B-9910-F65E4509D142}"/>
              </a:ext>
            </a:extLst>
          </p:cNvPr>
          <p:cNvCxnSpPr/>
          <p:nvPr/>
        </p:nvCxnSpPr>
        <p:spPr>
          <a:xfrm>
            <a:off x="2466975" y="6315075"/>
            <a:ext cx="7248525" cy="0"/>
          </a:xfrm>
          <a:prstGeom prst="line">
            <a:avLst/>
          </a:prstGeom>
          <a:ln>
            <a:solidFill>
              <a:srgbClr val="FF51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115CF63B-7C87-464B-9EF2-3D1C9FD00F5B}"/>
              </a:ext>
            </a:extLst>
          </p:cNvPr>
          <p:cNvSpPr txBox="1"/>
          <p:nvPr/>
        </p:nvSpPr>
        <p:spPr>
          <a:xfrm>
            <a:off x="10048875" y="6161186"/>
            <a:ext cx="15653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FF5142"/>
                </a:solidFill>
                <a:latin typeface="+mj-lt"/>
              </a:rPr>
              <a:t>www.cleverence.ru</a:t>
            </a:r>
            <a:endParaRPr lang="ru-RU" sz="1400" dirty="0">
              <a:solidFill>
                <a:srgbClr val="FF514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623255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250</TotalTime>
  <Words>1102</Words>
  <Application>Microsoft Macintosh PowerPoint</Application>
  <PresentationFormat>Широкоэкранный</PresentationFormat>
  <Paragraphs>58</Paragraphs>
  <Slides>16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Обмен через Интернет в «Магазин 15»</vt:lpstr>
      <vt:lpstr>В этой презентации:</vt:lpstr>
      <vt:lpstr>  Что за функция?</vt:lpstr>
      <vt:lpstr>   Возможности и преимущества</vt:lpstr>
      <vt:lpstr>Презентация PowerPoint</vt:lpstr>
      <vt:lpstr>Презентация PowerPoint</vt:lpstr>
      <vt:lpstr>Презентация PowerPoint</vt:lpstr>
      <vt:lpstr>Как мы обеспечиваем безопасность</vt:lpstr>
      <vt:lpstr>Настройка обмена через Интернет  в «Магазине 15» на ПК</vt:lpstr>
      <vt:lpstr>«В разных местах» — база «Магазина 15» и подключенные к ней ТСД будут находиться в разных локальных сетях. Для обмена между ними используется функция «Обмен через Интернет» (потребуется завести аккаунт на сайте «Клеверенса»).  «Экспертная настройка» — позволяет настроить комбинированный обмен устройств с сервером (например, когда часть устройств находится в одной локальной сети, а часть — в разных). </vt:lpstr>
      <vt:lpstr>Презентация PowerPoint</vt:lpstr>
      <vt:lpstr>Настройка встроенного обмена через Интернет</vt:lpstr>
      <vt:lpstr>Подключение ТСД к базе «Магазина 15» с обменом через Интернет</vt:lpstr>
      <vt:lpstr>Презентация PowerPoint</vt:lpstr>
      <vt:lpstr>Итого:</vt:lpstr>
      <vt:lpstr>Спасибо за внимание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Обмен через Интернет в «Магазин 15»</dc:title>
  <dc:creator>Kseniya Surovtsova</dc:creator>
  <cp:lastModifiedBy>Kseniya Surovtsova</cp:lastModifiedBy>
  <cp:revision>29</cp:revision>
  <dcterms:created xsi:type="dcterms:W3CDTF">2022-08-18T07:38:29Z</dcterms:created>
  <dcterms:modified xsi:type="dcterms:W3CDTF">2022-09-05T06:45:28Z</dcterms:modified>
</cp:coreProperties>
</file>