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4"/>
  </p:notesMasterIdLst>
  <p:sldIdLst>
    <p:sldId id="256" r:id="rId2"/>
    <p:sldId id="276" r:id="rId3"/>
    <p:sldId id="277" r:id="rId4"/>
    <p:sldId id="258" r:id="rId5"/>
    <p:sldId id="259" r:id="rId6"/>
    <p:sldId id="268" r:id="rId7"/>
    <p:sldId id="265" r:id="rId8"/>
    <p:sldId id="266" r:id="rId9"/>
    <p:sldId id="267" r:id="rId10"/>
    <p:sldId id="261" r:id="rId11"/>
    <p:sldId id="278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D627C-255D-D445-8C1F-11D44199F129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1E87-0CD4-344C-A8AA-DB785878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2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51E87-0CD4-344C-A8AA-DB785878F0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8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660D4-49D8-034B-A724-13CF392B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F5EBC6-7697-E04E-AA91-00DA941AF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6DD7D-54B9-5D45-BA17-A563C62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398D3-FCED-B34E-82F4-7B92E230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138F1-A5DE-9744-8F9B-F87705FB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9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DE4BD-A6B4-AA4E-A471-3CB71BB2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1EE7ED-F2C2-654E-AA30-74E802BC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46C96-25AF-844B-827E-6B220C50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92F20-2301-8F4C-94D6-2166A7FA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18B66-5C1E-C646-BFFF-9BFB7763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4B7F2C-F5FA-DB43-8382-9A0A24EA3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0B2D63-B9EB-D249-8A93-F0D63DF4F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157E6-39D0-4841-91F9-9122EBA3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F6005-184B-494E-9F63-A5044DF8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27D6D-EFBF-A44E-AE6F-75C3DEF0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1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700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D66E0-C039-6848-8402-0CC2F0A1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80B5B-5D01-8441-AD70-3A928809E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CE810-79E4-D442-B5E5-45F8176C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9A7E3-2AB3-0B4A-9A5D-DCF251E3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341C-8DC5-F04D-A7D0-40528CC9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0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4D2A7-E2E7-8344-B6A6-53397D48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EF50D-D5AF-AA40-9B87-B880A2C53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A870F-E3DA-324F-AAA0-E9D0D18F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B85-AABA-1744-B601-5DD98AC9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B4C49-8BE6-174F-AA14-0B7B6C96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2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7B44C-7AE1-5541-AFA7-CF0052B5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DD188-4004-F64F-9926-CF2151B95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D51D8-021F-AB4E-9469-B0660B021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4BC075-E88F-EE4A-B8BD-8AD1BA95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7D4F07-B5E0-6342-BD53-43B1C9C5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25119-BBDA-B54A-85CF-CCBBB980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74274-CFF0-AF4C-BFC9-B3190D89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C2FA23-B45E-CA42-8927-E7E83B5E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ABDE39-DE88-9F40-8BB4-045B23F61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769E0-4B97-E740-991A-9C80ADA6C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BDC80-3C7A-1D4D-8A24-1D371A143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BFA920-2388-BE49-9D10-FE2D8306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2FC94-3B36-8840-9543-4C7CE39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3B203F-8F49-9840-A86A-DA2DC5AF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892AE-AD47-364B-A67C-3D7DE65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70F24D-7DFD-0F45-B24D-497EDA27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FAF3C1-2947-FC44-99C0-81BBF200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AC034-A2F0-EA49-887C-66630756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6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F3BDE1-7060-AD45-853E-644DA051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DED45D-3CCC-2D4C-8715-1B16F748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89E0E3-ECCD-334D-99EA-103CA7C3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7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39B7E-99BE-D74E-9270-18438D12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5B5E5-DC34-0E45-A21A-8F1D71EC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44BF78-7CB8-5A47-BDFE-4AD06727C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F30CAC-AD92-3944-ACF6-01B774E2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1077E6-6255-434F-9796-0A6472B1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607408-1313-FC49-B02A-C03FEDB3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5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28684-1787-3F41-BE20-A7EC5F49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9891A-448F-124C-834C-E6D7B8EE1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FD1558-0594-4A46-961F-63F9E3BD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EE76CB-EF18-354B-9211-A3357815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44B5BD-3747-4142-8089-6F4C659B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7E297-D31B-E64B-8CC2-47FE420B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1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54CA8-266E-7F40-AD56-744CD175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9D1559-8922-194D-89FE-6DF56F504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D7A54-84CA-2A46-8616-0A2DEE8DA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32E90-C65C-E341-ADB1-8315932C3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2EB38-1839-264F-A465-F27296FB9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4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upport/24838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cleverence.ru/support/2837/?cat=29" TargetMode="External"/><Relationship Id="rId4" Type="http://schemas.openxmlformats.org/officeDocument/2006/relationships/hyperlink" Target="https://www.cleverence.ru/support/1383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6D9130-B48B-B14A-8C45-F3AF8FE3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01DE0-F238-4446-B8BA-994657F7D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14" y="1122362"/>
            <a:ext cx="7166918" cy="2658805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/>
              <a:t>Обмен через Интернет</a:t>
            </a:r>
            <a:br>
              <a:rPr lang="ru-RU" sz="4400" dirty="0"/>
            </a:br>
            <a:r>
              <a:rPr lang="ru-RU" sz="4400" b="1" dirty="0"/>
              <a:t>в «Магазин 15»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DA4083-8782-BE44-B4BA-B9B1300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14" y="4075648"/>
            <a:ext cx="9144000" cy="165576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dirty="0"/>
              <a:t>- функция, которая дает возможность для безопасного </a:t>
            </a:r>
            <a:br>
              <a:rPr lang="ru-RU" dirty="0"/>
            </a:br>
            <a:r>
              <a:rPr lang="ru-RU" dirty="0"/>
              <a:t>удаленного обмена данными с ТСД, в любое время</a:t>
            </a:r>
            <a:br>
              <a:rPr lang="ru-RU" dirty="0"/>
            </a:br>
            <a:r>
              <a:rPr lang="ru-RU" dirty="0"/>
              <a:t> и из любого места.</a:t>
            </a:r>
          </a:p>
        </p:txBody>
      </p:sp>
    </p:spTree>
    <p:extLst>
      <p:ext uri="{BB962C8B-B14F-4D97-AF65-F5344CB8AC3E}">
        <p14:creationId xmlns:p14="http://schemas.microsoft.com/office/powerpoint/2010/main" val="363455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98E72B-0AFA-4D46-A0DC-8F0C0825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70A9E-04EB-0541-B3C6-81C9342D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294"/>
            <a:ext cx="10515600" cy="920336"/>
          </a:xfrm>
        </p:spPr>
        <p:txBody>
          <a:bodyPr/>
          <a:lstStyle/>
          <a:p>
            <a:r>
              <a:rPr lang="ru-RU" b="1" dirty="0"/>
              <a:t>Как мы обеспечиваем безопасность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D0A81-FA2B-D246-886D-95287A0C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0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При передаче данных с сервера </a:t>
            </a:r>
            <a:r>
              <a:rPr lang="en" sz="2000" dirty="0"/>
              <a:t>Mobile SMARTS </a:t>
            </a:r>
            <a:r>
              <a:rPr lang="ru-RU" sz="2000" dirty="0"/>
              <a:t>на мобильное устройство через Интернет используется сквозное шифрование (например, как в </a:t>
            </a:r>
            <a:r>
              <a:rPr lang="en" sz="2000" dirty="0"/>
              <a:t>WhatsApp, Telegram </a:t>
            </a:r>
            <a:r>
              <a:rPr lang="ru-RU" sz="2000" dirty="0"/>
              <a:t>и др.). Это значит, что данные шифруются при помощи пары ключей на сервере </a:t>
            </a:r>
            <a:r>
              <a:rPr lang="en" sz="2000" dirty="0"/>
              <a:t>Mobile SMARTS, </a:t>
            </a:r>
            <a:r>
              <a:rPr lang="ru-RU" sz="2000" dirty="0"/>
              <a:t>расположенном на ПК пользователя, и расшифровываются только на мобильном устройстве, а промежуточные узлы и третьи лица не имеют к ним доступа. Поэтому вся информация проходит через промежуточный сервер в зашифрованному виде и доступа к ней не имеет даже сотрудник «</a:t>
            </a:r>
            <a:r>
              <a:rPr lang="ru-RU" sz="2000" dirty="0" err="1"/>
              <a:t>Клеверенса</a:t>
            </a:r>
            <a:r>
              <a:rPr lang="ru-RU" sz="2000" dirty="0"/>
              <a:t>».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Кроме того, промежуточный сервер использует специальный протокол </a:t>
            </a:r>
            <a:r>
              <a:rPr lang="en" sz="2000" dirty="0"/>
              <a:t>https — </a:t>
            </a:r>
            <a:r>
              <a:rPr lang="ru-RU" sz="2000" dirty="0"/>
              <a:t>безопасное соединение, гарантирующее защищенность передаваемой на сервер информации.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>
                <a:hlinkClick r:id="rId3"/>
              </a:rPr>
              <a:t>Как настроить функцию</a:t>
            </a: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95A0F41-C814-4548-9925-56AB1EA9603E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73A2E-24C1-8A4A-BA0D-6DAF52514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FB9ED8-1C8B-094C-876C-DFC57D8A0FF5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68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5017B-50AA-7244-B295-D053C3AD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64" y="475170"/>
            <a:ext cx="11031433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+mn-lt"/>
              </a:rPr>
              <a:t>Итого: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9A128-A83F-FA41-B8A3-3B82B0B9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64" y="2006601"/>
            <a:ext cx="10515600" cy="394871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Обмен через Интернет доступен во всей линейке «Магазин 15»</a:t>
            </a:r>
            <a:r>
              <a:rPr lang="en-US" dirty="0"/>
              <a:t>;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Дает возможность работать с базой из любой точки, где бы вы не находились, с Вашим мобильным устройством</a:t>
            </a:r>
            <a:r>
              <a:rPr lang="en-US" dirty="0"/>
              <a:t>;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Это безопасный обмен без страха потери Ваших данных</a:t>
            </a:r>
            <a:r>
              <a:rPr lang="en-US" dirty="0"/>
              <a:t>;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Простая настройка экономит Ваше время.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1997A-300B-E049-9342-0AAC6E6B3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46" r="83257"/>
          <a:stretch/>
        </p:blipFill>
        <p:spPr>
          <a:xfrm>
            <a:off x="747831" y="873525"/>
            <a:ext cx="515833" cy="528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477B1D-48FB-AB4D-A294-F56FA3ED3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71B57F-AA52-FD4A-84FB-FB7EBE17012D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C9AF16-783C-6B45-9B90-0F86CF3680F2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04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1763F-5C3E-BF41-B120-405BDCFD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11" y="1117658"/>
            <a:ext cx="6916387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+mn-lt"/>
              </a:rPr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E9B64-4D44-E440-8758-727A76C2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882" y="2599005"/>
            <a:ext cx="4658220" cy="7930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у вас остались вопросы: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F882F-4A3F-EF48-83BF-0127784C2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46" r="83257"/>
          <a:stretch/>
        </p:blipFill>
        <p:spPr>
          <a:xfrm>
            <a:off x="1910881" y="1310404"/>
            <a:ext cx="916930" cy="940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C7DF6-8233-AE41-8053-540B9AABC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E3C08DF-5841-C440-AA08-9127CB40DBD0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83087B-B7A5-8A42-B762-624798D6651A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58FA3D3-C7E4-0146-8FB8-94155AD7A05C}"/>
              </a:ext>
            </a:extLst>
          </p:cNvPr>
          <p:cNvSpPr/>
          <p:nvPr/>
        </p:nvSpPr>
        <p:spPr>
          <a:xfrm>
            <a:off x="1674421" y="3803678"/>
            <a:ext cx="3372593" cy="914400"/>
          </a:xfrm>
          <a:prstGeom prst="roundRect">
            <a:avLst/>
          </a:prstGeom>
          <a:solidFill>
            <a:srgbClr val="E2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+7 (495) 662-98-03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C319686-A002-8B42-AF63-F876D6D3201B}"/>
              </a:ext>
            </a:extLst>
          </p:cNvPr>
          <p:cNvSpPr/>
          <p:nvPr/>
        </p:nvSpPr>
        <p:spPr>
          <a:xfrm>
            <a:off x="6842537" y="3803678"/>
            <a:ext cx="3372593" cy="914400"/>
          </a:xfrm>
          <a:prstGeom prst="roundRect">
            <a:avLst/>
          </a:prstGeom>
          <a:solidFill>
            <a:srgbClr val="E2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partner@cleverence.ru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313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1294374" y="70894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ru-RU" b="1" dirty="0"/>
              <a:t>В этой презентации:</a:t>
            </a:r>
            <a:endParaRPr b="1"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1294374" y="158699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600"/>
              </a:spcAft>
              <a:buNone/>
            </a:pPr>
            <a:r>
              <a:rPr lang="ru-RU" dirty="0"/>
              <a:t>1. Что за функция обмена через Интернет?</a:t>
            </a:r>
            <a:br>
              <a:rPr lang="ru-RU" dirty="0"/>
            </a:br>
            <a:r>
              <a:rPr lang="ru-RU" dirty="0"/>
              <a:t>2. Возможности и преимущества</a:t>
            </a:r>
            <a:br>
              <a:rPr lang="ru-RU" dirty="0"/>
            </a:br>
            <a:r>
              <a:rPr lang="ru-RU" dirty="0"/>
              <a:t>3. Для кого</a:t>
            </a:r>
            <a:br>
              <a:rPr lang="ru-RU" dirty="0"/>
            </a:br>
            <a:r>
              <a:rPr lang="ru-RU" dirty="0"/>
              <a:t>4. Как работает функция</a:t>
            </a:r>
            <a:br>
              <a:rPr lang="ru-RU" dirty="0"/>
            </a:br>
            <a:r>
              <a:rPr lang="ru-RU" dirty="0"/>
              <a:t>5. Как мы обеспечиваем безопасность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D21AA-6A9E-9A47-8A26-7B11EB2A5883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DF7D259-36C1-F448-9C18-4A38AD3B8587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9FDE40-75B5-EB44-894B-38CFDF445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8DEEE9-EE6A-8E4E-88FB-56FF7612F2CB}"/>
              </a:ext>
            </a:extLst>
          </p:cNvPr>
          <p:cNvSpPr txBox="1"/>
          <p:nvPr/>
        </p:nvSpPr>
        <p:spPr>
          <a:xfrm>
            <a:off x="11842298" y="0"/>
            <a:ext cx="349702" cy="1820646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 презентации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317573-7986-E84F-B353-39B7CEB84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2"/>
          <a:stretch/>
        </p:blipFill>
        <p:spPr>
          <a:xfrm>
            <a:off x="274938" y="1611184"/>
            <a:ext cx="6291648" cy="3832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BA651-2F4C-D649-AF65-52185586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27" y="655530"/>
            <a:ext cx="4598773" cy="758568"/>
          </a:xfrm>
        </p:spPr>
        <p:txBody>
          <a:bodyPr/>
          <a:lstStyle/>
          <a:p>
            <a:r>
              <a:rPr lang="ru-RU" b="1" dirty="0">
                <a:latin typeface="+mn-lt"/>
              </a:rPr>
              <a:t>  </a:t>
            </a:r>
            <a:r>
              <a:rPr lang="ru-RU" b="1" dirty="0"/>
              <a:t>Что за функция?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D18A4-11A5-FE4E-8290-0966AAAC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153" y="1520001"/>
            <a:ext cx="5409081" cy="4363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Начиная с версии 1.4.2.х у «Магазина 15» появилась возможность непрямого обмена данными с учетной системой (например, «1С: Предприятие») через Интернет с помощью промежуточного сервера (прокси-сервера).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Данный способ помогает реализовать обмен данными между </a:t>
            </a:r>
            <a:r>
              <a:rPr lang="ru-RU" sz="2000" dirty="0">
                <a:hlinkClick r:id="rId4"/>
              </a:rPr>
              <a:t>сервером </a:t>
            </a:r>
            <a:r>
              <a:rPr lang="en" sz="2000" dirty="0">
                <a:hlinkClick r:id="rId4"/>
              </a:rPr>
              <a:t>Mobile SMARTS</a:t>
            </a:r>
            <a:r>
              <a:rPr lang="en" sz="2000" dirty="0"/>
              <a:t> (</a:t>
            </a:r>
            <a:r>
              <a:rPr lang="ru-RU" sz="2000" dirty="0"/>
              <a:t>и подключенной к нему учетной системой) и </a:t>
            </a:r>
            <a:r>
              <a:rPr lang="ru-RU" sz="2000" dirty="0">
                <a:hlinkClick r:id="rId5"/>
              </a:rPr>
              <a:t>мобильными устройствами</a:t>
            </a:r>
            <a:r>
              <a:rPr lang="ru-RU" sz="2000" dirty="0"/>
              <a:t>, подключенными к разным локальным сетям, не прибегая при этом к сложным и длительным настройкам ПО и оборудования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54A1FA-08CF-F145-842E-E486337193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05BC3D8-E097-CF42-9C3B-1DDACA10E376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E3AC70-BC13-8D41-B5A0-F0D9D8F8CECD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52C6B3-A2DB-8143-A29E-A194A38A7D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2246" r="83257"/>
          <a:stretch/>
        </p:blipFill>
        <p:spPr>
          <a:xfrm>
            <a:off x="324710" y="789899"/>
            <a:ext cx="515833" cy="5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272D3-2183-A246-92B0-48AD408A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817"/>
            <a:ext cx="10515600" cy="898440"/>
          </a:xfrm>
        </p:spPr>
        <p:txBody>
          <a:bodyPr/>
          <a:lstStyle/>
          <a:p>
            <a:r>
              <a:rPr lang="ru-RU" b="1" dirty="0"/>
              <a:t>    Возможности и преимущества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6675943-3A7C-FA4E-B026-02651D64DB54}"/>
              </a:ext>
            </a:extLst>
          </p:cNvPr>
          <p:cNvSpPr txBox="1">
            <a:spLocks/>
          </p:cNvSpPr>
          <p:nvPr/>
        </p:nvSpPr>
        <p:spPr>
          <a:xfrm>
            <a:off x="911773" y="1242736"/>
            <a:ext cx="10515600" cy="4683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Повышение эффективности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Связь ТСД с сервером из любой точки в любое время. Больше не нужно перемещаться к серверу, чтобы совершить обмен данными.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Надежность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Безопасность данных за счет защищенного прокси-сервера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+mn-lt"/>
              </a:rPr>
              <a:t>Бэкап</a:t>
            </a:r>
            <a:r>
              <a:rPr lang="ru-RU" sz="2000" b="1" dirty="0">
                <a:latin typeface="+mn-lt"/>
              </a:rPr>
              <a:t> данных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Возможность восстановления потерянных данных через сервер </a:t>
            </a:r>
            <a:r>
              <a:rPr lang="ru-RU" sz="2000" dirty="0" err="1">
                <a:latin typeface="+mn-lt"/>
              </a:rPr>
              <a:t>Клеверенс</a:t>
            </a:r>
            <a:endParaRPr lang="ru-RU" sz="2000" dirty="0">
              <a:latin typeface="+mn-lt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Простота настройки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Теперь ТСД к базе сможет подключить спец. </a:t>
            </a:r>
            <a:r>
              <a:rPr lang="ru-RU" sz="2000" dirty="0" err="1">
                <a:latin typeface="+mn-lt"/>
              </a:rPr>
              <a:t>внедренец</a:t>
            </a:r>
            <a:r>
              <a:rPr lang="ru-RU" sz="2000" dirty="0">
                <a:latin typeface="+mn-lt"/>
              </a:rPr>
              <a:t>, который вчера только познакомился с </a:t>
            </a:r>
            <a:r>
              <a:rPr lang="ru-RU" sz="2000" dirty="0" err="1">
                <a:latin typeface="+mn-lt"/>
              </a:rPr>
              <a:t>Клеверенсом</a:t>
            </a:r>
            <a:r>
              <a:rPr lang="ru-RU" sz="2000" dirty="0">
                <a:latin typeface="+mn-lt"/>
              </a:rPr>
              <a:t> или сам клиент. Больше не нужно самостоятельно открывать сетевые порты, публиковать сервисы, производить сетевые настройки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Удаленный доступ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Возможность удаленной работы с базой через мобильное устройство, установив на него приложение Магазин 15.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E1B9F7-BBE2-2248-B65C-7500E8796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46" r="83257"/>
          <a:stretch/>
        </p:blipFill>
        <p:spPr>
          <a:xfrm>
            <a:off x="838200" y="416611"/>
            <a:ext cx="515833" cy="528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638EA-63B6-604A-A7A1-C16D4B6685F1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AEB413A-0435-8447-BC7C-EBB4BAA44D19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73680A-52C9-0F4D-8BA4-8C763E843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6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C5346-1865-7648-8F4C-85125331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8743"/>
            <a:ext cx="11608904" cy="13755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Кому может быть полезен данный функционал?</a:t>
            </a:r>
            <a:endParaRPr lang="ru-RU" sz="4000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4F54398-8D69-6F4F-9D0A-95C645084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471" y="1262232"/>
            <a:ext cx="10523531" cy="512096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30C8A2-E128-3044-A176-1231E9BB93C8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8C541B-1E71-7B42-A8AD-D452604A8D22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98BA4C-2609-3648-9B29-DB3BBD3D3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BAA5A9-FA0B-A24C-8319-8ED11EECF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246" r="83257"/>
          <a:stretch/>
        </p:blipFill>
        <p:spPr>
          <a:xfrm>
            <a:off x="324710" y="532067"/>
            <a:ext cx="515833" cy="5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2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BFC9F0-7906-9842-89DD-B570C4FD7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BC2AD-C8A8-0746-8D57-099FEEF4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8193"/>
            <a:ext cx="9144000" cy="1051770"/>
          </a:xfrm>
        </p:spPr>
        <p:txBody>
          <a:bodyPr>
            <a:normAutofit/>
          </a:bodyPr>
          <a:lstStyle/>
          <a:p>
            <a:r>
              <a:rPr lang="ru-RU" b="1" dirty="0"/>
              <a:t>Как это работает?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A85718-1ADA-B04C-BDD0-A62CEBB60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Покажем на примере: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E4F5CA-3E50-8243-B919-B2007C946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46" r="83257"/>
          <a:stretch/>
        </p:blipFill>
        <p:spPr>
          <a:xfrm>
            <a:off x="2492434" y="2747524"/>
            <a:ext cx="649875" cy="6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EFB05-32E0-BC4D-9B6E-3B0066CD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F05911-A5BF-8641-89BF-C4D731DD3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314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96C59-7189-D449-8F1F-7474196D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04EE2F-8808-BE44-AD7F-8482D0944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403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65E46-8FD2-8E47-8CA6-41CCAE00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78B0F9-3E63-A540-821A-2EB8DCA52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4624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496</Words>
  <Application>Microsoft Macintosh PowerPoint</Application>
  <PresentationFormat>Широкоэкранный</PresentationFormat>
  <Paragraphs>37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Обмен через Интернет в «Магазин 15»</vt:lpstr>
      <vt:lpstr>В этой презентации:</vt:lpstr>
      <vt:lpstr>  Что за функция?</vt:lpstr>
      <vt:lpstr>    Возможности и преимущества</vt:lpstr>
      <vt:lpstr>Кому может быть полезен данный функционал?</vt:lpstr>
      <vt:lpstr>Как это работает?</vt:lpstr>
      <vt:lpstr>Презентация PowerPoint</vt:lpstr>
      <vt:lpstr>Презентация PowerPoint</vt:lpstr>
      <vt:lpstr>Презентация PowerPoint</vt:lpstr>
      <vt:lpstr>Как мы обеспечиваем безопасность</vt:lpstr>
      <vt:lpstr>Итого: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через Интернет в «Магазин 15»</dc:title>
  <dc:creator>Kseniya Surovtsova</dc:creator>
  <cp:lastModifiedBy>Kseniya Surovtsova</cp:lastModifiedBy>
  <cp:revision>24</cp:revision>
  <dcterms:created xsi:type="dcterms:W3CDTF">2022-08-18T07:38:29Z</dcterms:created>
  <dcterms:modified xsi:type="dcterms:W3CDTF">2022-09-05T06:50:34Z</dcterms:modified>
</cp:coreProperties>
</file>