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49" r:id="rId3"/>
    <p:sldId id="259" r:id="rId4"/>
    <p:sldId id="350" r:id="rId5"/>
    <p:sldId id="351" r:id="rId6"/>
    <p:sldId id="284" r:id="rId7"/>
    <p:sldId id="357" r:id="rId8"/>
    <p:sldId id="355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296" r:id="rId17"/>
    <p:sldId id="347" r:id="rId18"/>
    <p:sldId id="298" r:id="rId19"/>
    <p:sldId id="299" r:id="rId20"/>
    <p:sldId id="300" r:id="rId21"/>
    <p:sldId id="301" r:id="rId22"/>
    <p:sldId id="340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3551A2"/>
    <a:srgbClr val="FF0066"/>
    <a:srgbClr val="C01D2E"/>
    <a:srgbClr val="FFFFFF"/>
    <a:srgbClr val="FF3D29"/>
    <a:srgbClr val="F8931D"/>
    <a:srgbClr val="00A650"/>
    <a:srgbClr val="3551A4"/>
    <a:srgbClr val="7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690"/>
    </p:cViewPr>
  </p:sorterViewPr>
  <p:notesViewPr>
    <p:cSldViewPr snapToGrid="0">
      <p:cViewPr varScale="1">
        <p:scale>
          <a:sx n="92" d="100"/>
          <a:sy n="92" d="100"/>
        </p:scale>
        <p:origin x="-3546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89E381-8302-42DD-92B4-21BEAB2F84EC}" type="doc">
      <dgm:prSet loTypeId="urn:microsoft.com/office/officeart/2005/8/layout/default" loCatId="list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4EDAC122-8FC7-44BA-B568-865A63DB402E}">
      <dgm:prSet phldrT="[Текст]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Инвентаризация</a:t>
          </a:r>
        </a:p>
      </dgm:t>
    </dgm:pt>
    <dgm:pt modelId="{AF887A38-D530-4B55-86DA-4A5CF7797640}" type="parTrans" cxnId="{82B577D2-FCE2-4F77-BA0F-CC9ECA0BC989}">
      <dgm:prSet/>
      <dgm:spPr/>
      <dgm:t>
        <a:bodyPr/>
        <a:lstStyle/>
        <a:p>
          <a:endParaRPr lang="ru-RU"/>
        </a:p>
      </dgm:t>
    </dgm:pt>
    <dgm:pt modelId="{0F60BE79-D0AD-45DB-89B1-4C1183FE3919}" type="sibTrans" cxnId="{82B577D2-FCE2-4F77-BA0F-CC9ECA0BC989}">
      <dgm:prSet/>
      <dgm:spPr/>
      <dgm:t>
        <a:bodyPr/>
        <a:lstStyle/>
        <a:p>
          <a:endParaRPr lang="ru-RU"/>
        </a:p>
      </dgm:t>
    </dgm:pt>
    <dgm:pt modelId="{8F20E59A-BF56-405A-9358-C69CE00CE847}">
      <dgm:prSet phldrT="[Текст]"/>
      <dgm:spPr/>
      <dgm:t>
        <a:bodyPr/>
        <a:lstStyle/>
        <a:p>
          <a:r>
            <a:rPr lang="ru-RU" dirty="0"/>
            <a:t>Сбор штрихкодов</a:t>
          </a:r>
        </a:p>
      </dgm:t>
    </dgm:pt>
    <dgm:pt modelId="{8F0B8EC6-9CE8-45F2-B5D4-C80A42D8A141}" type="parTrans" cxnId="{64155EB4-0B27-4DB1-931A-9557DEB4528F}">
      <dgm:prSet/>
      <dgm:spPr/>
      <dgm:t>
        <a:bodyPr/>
        <a:lstStyle/>
        <a:p>
          <a:endParaRPr lang="ru-RU"/>
        </a:p>
      </dgm:t>
    </dgm:pt>
    <dgm:pt modelId="{F2A1C1D0-9672-4D51-90D9-0BF1847B2BB3}" type="sibTrans" cxnId="{64155EB4-0B27-4DB1-931A-9557DEB4528F}">
      <dgm:prSet/>
      <dgm:spPr/>
      <dgm:t>
        <a:bodyPr/>
        <a:lstStyle/>
        <a:p>
          <a:endParaRPr lang="ru-RU"/>
        </a:p>
      </dgm:t>
    </dgm:pt>
    <dgm:pt modelId="{1880B104-22EE-485D-A441-EC94720FFFA1}">
      <dgm:prSet phldrT="[Текст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Поступление</a:t>
          </a:r>
        </a:p>
      </dgm:t>
    </dgm:pt>
    <dgm:pt modelId="{CC2244F1-3742-457A-BDD0-AFB3B0F4F69D}" type="parTrans" cxnId="{49A55122-44BE-4CF4-AFD8-B034D265B0A8}">
      <dgm:prSet/>
      <dgm:spPr/>
      <dgm:t>
        <a:bodyPr/>
        <a:lstStyle/>
        <a:p>
          <a:endParaRPr lang="ru-RU"/>
        </a:p>
      </dgm:t>
    </dgm:pt>
    <dgm:pt modelId="{9949B31A-E55F-41C2-A812-153BB62B96EC}" type="sibTrans" cxnId="{49A55122-44BE-4CF4-AFD8-B034D265B0A8}">
      <dgm:prSet/>
      <dgm:spPr/>
      <dgm:t>
        <a:bodyPr/>
        <a:lstStyle/>
        <a:p>
          <a:endParaRPr lang="ru-RU"/>
        </a:p>
      </dgm:t>
    </dgm:pt>
    <dgm:pt modelId="{5429DB12-FF50-4A5A-899D-1854559E10D8}">
      <dgm:prSet phldrT="[Текст]"/>
      <dgm:spPr/>
      <dgm:t>
        <a:bodyPr/>
        <a:lstStyle/>
        <a:p>
          <a:r>
            <a:rPr lang="ru-RU" dirty="0"/>
            <a:t>Возврат</a:t>
          </a:r>
        </a:p>
      </dgm:t>
    </dgm:pt>
    <dgm:pt modelId="{668FD9B8-3AE7-4B12-95B7-79A1407DF0B8}" type="parTrans" cxnId="{7FD7CD93-DA41-4110-9A9A-771D17EC9719}">
      <dgm:prSet/>
      <dgm:spPr/>
      <dgm:t>
        <a:bodyPr/>
        <a:lstStyle/>
        <a:p>
          <a:endParaRPr lang="ru-RU"/>
        </a:p>
      </dgm:t>
    </dgm:pt>
    <dgm:pt modelId="{8AA919AD-5765-4770-B067-96CE7B51CB99}" type="sibTrans" cxnId="{7FD7CD93-DA41-4110-9A9A-771D17EC9719}">
      <dgm:prSet/>
      <dgm:spPr/>
      <dgm:t>
        <a:bodyPr/>
        <a:lstStyle/>
        <a:p>
          <a:endParaRPr lang="ru-RU"/>
        </a:p>
      </dgm:t>
    </dgm:pt>
    <dgm:pt modelId="{BECBFCD7-B9D2-4288-A2D5-E37D22327D38}">
      <dgm:prSet phldrT="[Текст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Перемещение</a:t>
          </a:r>
        </a:p>
      </dgm:t>
    </dgm:pt>
    <dgm:pt modelId="{62AEB06F-3148-4764-8A02-9C81D450844A}" type="parTrans" cxnId="{E2B253D5-292D-4336-AF22-1BBFB7AC7100}">
      <dgm:prSet/>
      <dgm:spPr/>
      <dgm:t>
        <a:bodyPr/>
        <a:lstStyle/>
        <a:p>
          <a:endParaRPr lang="ru-RU"/>
        </a:p>
      </dgm:t>
    </dgm:pt>
    <dgm:pt modelId="{56B9C18E-C21B-4689-9ABC-0410A904F6B3}" type="sibTrans" cxnId="{E2B253D5-292D-4336-AF22-1BBFB7AC7100}">
      <dgm:prSet/>
      <dgm:spPr/>
      <dgm:t>
        <a:bodyPr/>
        <a:lstStyle/>
        <a:p>
          <a:endParaRPr lang="ru-RU"/>
        </a:p>
      </dgm:t>
    </dgm:pt>
    <dgm:pt modelId="{12EF5962-AFF9-4021-A0E2-F7E97F524AE4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Переоценка</a:t>
          </a:r>
        </a:p>
      </dgm:t>
    </dgm:pt>
    <dgm:pt modelId="{75D4FB8F-8CD3-4E03-8869-3A4814EA9978}" type="parTrans" cxnId="{2E59BC26-1F66-46E6-83D5-442F6C9BF707}">
      <dgm:prSet/>
      <dgm:spPr/>
      <dgm:t>
        <a:bodyPr/>
        <a:lstStyle/>
        <a:p>
          <a:endParaRPr lang="ru-RU"/>
        </a:p>
      </dgm:t>
    </dgm:pt>
    <dgm:pt modelId="{D0DC97AF-00BB-445E-AD0D-9E816E4BC97D}" type="sibTrans" cxnId="{2E59BC26-1F66-46E6-83D5-442F6C9BF707}">
      <dgm:prSet/>
      <dgm:spPr/>
      <dgm:t>
        <a:bodyPr/>
        <a:lstStyle/>
        <a:p>
          <a:endParaRPr lang="ru-RU"/>
        </a:p>
      </dgm:t>
    </dgm:pt>
    <dgm:pt modelId="{C0DB9146-8A25-46E7-B6B8-8B93F5F134DE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F0000"/>
            </a:gs>
            <a:gs pos="50000">
              <a:srgbClr val="C00000"/>
            </a:gs>
            <a:gs pos="100000">
              <a:srgbClr val="FF0000"/>
            </a:gs>
          </a:gsLst>
        </a:gradFill>
      </dgm:spPr>
      <dgm:t>
        <a:bodyPr/>
        <a:lstStyle/>
        <a:p>
          <a:pPr>
            <a:lnSpc>
              <a:spcPct val="100000"/>
            </a:lnSpc>
          </a:pPr>
          <a:r>
            <a:rPr lang="ru-RU" dirty="0"/>
            <a:t>Реализация (торговля по образцам)</a:t>
          </a:r>
        </a:p>
      </dgm:t>
    </dgm:pt>
    <dgm:pt modelId="{678FDF6B-2E69-413B-85BC-8C153D90F47C}" type="parTrans" cxnId="{AF621692-83C8-434F-97C3-B653939FB904}">
      <dgm:prSet/>
      <dgm:spPr/>
      <dgm:t>
        <a:bodyPr/>
        <a:lstStyle/>
        <a:p>
          <a:endParaRPr lang="ru-RU"/>
        </a:p>
      </dgm:t>
    </dgm:pt>
    <dgm:pt modelId="{AF539067-B1B5-4F29-B45F-1920567C2430}" type="sibTrans" cxnId="{AF621692-83C8-434F-97C3-B653939FB904}">
      <dgm:prSet/>
      <dgm:spPr/>
      <dgm:t>
        <a:bodyPr/>
        <a:lstStyle/>
        <a:p>
          <a:endParaRPr lang="ru-RU"/>
        </a:p>
      </dgm:t>
    </dgm:pt>
    <dgm:pt modelId="{9A8863FD-0C37-491D-83E0-4F67D1589492}">
      <dgm:prSet phldrT="[Текст]"/>
      <dgm:spPr/>
      <dgm:t>
        <a:bodyPr/>
        <a:lstStyle/>
        <a:p>
          <a:r>
            <a:rPr lang="ru-RU" dirty="0"/>
            <a:t>Информация о товарах</a:t>
          </a:r>
        </a:p>
      </dgm:t>
    </dgm:pt>
    <dgm:pt modelId="{48347C2B-6632-4CD3-BE71-DDE76DFBD76B}" type="parTrans" cxnId="{36318FAB-1A7E-4517-A697-2EC6F75D08CD}">
      <dgm:prSet/>
      <dgm:spPr/>
      <dgm:t>
        <a:bodyPr/>
        <a:lstStyle/>
        <a:p>
          <a:endParaRPr lang="ru-RU"/>
        </a:p>
      </dgm:t>
    </dgm:pt>
    <dgm:pt modelId="{FE191362-8DCF-4B1C-8074-F646C8B52276}" type="sibTrans" cxnId="{36318FAB-1A7E-4517-A697-2EC6F75D08CD}">
      <dgm:prSet/>
      <dgm:spPr/>
      <dgm:t>
        <a:bodyPr/>
        <a:lstStyle/>
        <a:p>
          <a:endParaRPr lang="ru-RU"/>
        </a:p>
      </dgm:t>
    </dgm:pt>
    <dgm:pt modelId="{162284CF-F313-4F80-A89C-433345F80144}" type="pres">
      <dgm:prSet presAssocID="{4D89E381-8302-42DD-92B4-21BEAB2F84E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0E579E-ED1B-4A5A-AC43-CC7FE85B23A2}" type="pres">
      <dgm:prSet presAssocID="{8F20E59A-BF56-405A-9358-C69CE00CE847}" presName="node" presStyleLbl="node1" presStyleIdx="0" presStyleCnt="8" custScaleY="72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DD6AAC-B550-4249-A092-F8307868C1A9}" type="pres">
      <dgm:prSet presAssocID="{F2A1C1D0-9672-4D51-90D9-0BF1847B2BB3}" presName="sibTrans" presStyleCnt="0"/>
      <dgm:spPr/>
    </dgm:pt>
    <dgm:pt modelId="{734CE1DC-3DE5-4DF7-8660-01D61CA2771C}" type="pres">
      <dgm:prSet presAssocID="{4EDAC122-8FC7-44BA-B568-865A63DB402E}" presName="node" presStyleLbl="node1" presStyleIdx="1" presStyleCnt="8" custScaleY="727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93C441-A7B1-46B5-B3BA-7458D34F6091}" type="pres">
      <dgm:prSet presAssocID="{0F60BE79-D0AD-45DB-89B1-4C1183FE3919}" presName="sibTrans" presStyleCnt="0"/>
      <dgm:spPr/>
    </dgm:pt>
    <dgm:pt modelId="{C0A44CEE-4087-4948-AF1E-BA639CF07325}" type="pres">
      <dgm:prSet presAssocID="{9A8863FD-0C37-491D-83E0-4F67D1589492}" presName="node" presStyleLbl="node1" presStyleIdx="2" presStyleCnt="8" custScaleY="708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90B04C-6DE8-4105-A338-C1BEEC077B54}" type="pres">
      <dgm:prSet presAssocID="{FE191362-8DCF-4B1C-8074-F646C8B52276}" presName="sibTrans" presStyleCnt="0"/>
      <dgm:spPr/>
    </dgm:pt>
    <dgm:pt modelId="{A994BA66-0A3A-490C-B76D-5CEC8B78C113}" type="pres">
      <dgm:prSet presAssocID="{1880B104-22EE-485D-A441-EC94720FFFA1}" presName="node" presStyleLbl="node1" presStyleIdx="3" presStyleCnt="8" custScaleY="565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E249A4-6AF3-42FF-9A28-71871D780A9C}" type="pres">
      <dgm:prSet presAssocID="{9949B31A-E55F-41C2-A812-153BB62B96EC}" presName="sibTrans" presStyleCnt="0"/>
      <dgm:spPr/>
    </dgm:pt>
    <dgm:pt modelId="{EA26B3BB-EE9A-4C50-9267-9AE3789209E7}" type="pres">
      <dgm:prSet presAssocID="{5429DB12-FF50-4A5A-899D-1854559E10D8}" presName="node" presStyleLbl="node1" presStyleIdx="4" presStyleCnt="8" custScaleY="565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7BB27B-DE11-4ED0-902E-EA24726D5EE3}" type="pres">
      <dgm:prSet presAssocID="{8AA919AD-5765-4770-B067-96CE7B51CB99}" presName="sibTrans" presStyleCnt="0"/>
      <dgm:spPr/>
    </dgm:pt>
    <dgm:pt modelId="{4C8CB67B-E096-40B8-A483-66F7E798314D}" type="pres">
      <dgm:prSet presAssocID="{BECBFCD7-B9D2-4288-A2D5-E37D22327D38}" presName="node" presStyleLbl="node1" presStyleIdx="5" presStyleCnt="8" custScaleY="535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C65FB-12ED-4D3F-83E6-FED162A8CADE}" type="pres">
      <dgm:prSet presAssocID="{56B9C18E-C21B-4689-9ABC-0410A904F6B3}" presName="sibTrans" presStyleCnt="0"/>
      <dgm:spPr/>
    </dgm:pt>
    <dgm:pt modelId="{61A22032-09CB-4A74-8EE6-87AAEBE37B51}" type="pres">
      <dgm:prSet presAssocID="{12EF5962-AFF9-4021-A0E2-F7E97F524AE4}" presName="node" presStyleLbl="node1" presStyleIdx="6" presStyleCnt="8" custScaleY="518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1DBF5-6AAA-4300-A07F-E067A3EF859A}" type="pres">
      <dgm:prSet presAssocID="{D0DC97AF-00BB-445E-AD0D-9E816E4BC97D}" presName="sibTrans" presStyleCnt="0"/>
      <dgm:spPr/>
    </dgm:pt>
    <dgm:pt modelId="{4B7CA2B6-A45A-49BB-985D-B99BF192F4C4}" type="pres">
      <dgm:prSet presAssocID="{C0DB9146-8A25-46E7-B6B8-8B93F5F134DE}" presName="node" presStyleLbl="node1" presStyleIdx="7" presStyleCnt="8" custScaleX="210051" custScaleY="57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B577D2-FCE2-4F77-BA0F-CC9ECA0BC989}" srcId="{4D89E381-8302-42DD-92B4-21BEAB2F84EC}" destId="{4EDAC122-8FC7-44BA-B568-865A63DB402E}" srcOrd="1" destOrd="0" parTransId="{AF887A38-D530-4B55-86DA-4A5CF7797640}" sibTransId="{0F60BE79-D0AD-45DB-89B1-4C1183FE3919}"/>
    <dgm:cxn modelId="{2C803523-D82F-4BD5-AAEA-CB33FAF40B10}" type="presOf" srcId="{4D89E381-8302-42DD-92B4-21BEAB2F84EC}" destId="{162284CF-F313-4F80-A89C-433345F80144}" srcOrd="0" destOrd="0" presId="urn:microsoft.com/office/officeart/2005/8/layout/default"/>
    <dgm:cxn modelId="{64155EB4-0B27-4DB1-931A-9557DEB4528F}" srcId="{4D89E381-8302-42DD-92B4-21BEAB2F84EC}" destId="{8F20E59A-BF56-405A-9358-C69CE00CE847}" srcOrd="0" destOrd="0" parTransId="{8F0B8EC6-9CE8-45F2-B5D4-C80A42D8A141}" sibTransId="{F2A1C1D0-9672-4D51-90D9-0BF1847B2BB3}"/>
    <dgm:cxn modelId="{130539AA-2A34-4C97-8948-981D37E7F1D7}" type="presOf" srcId="{4EDAC122-8FC7-44BA-B568-865A63DB402E}" destId="{734CE1DC-3DE5-4DF7-8660-01D61CA2771C}" srcOrd="0" destOrd="0" presId="urn:microsoft.com/office/officeart/2005/8/layout/default"/>
    <dgm:cxn modelId="{7FD7CD93-DA41-4110-9A9A-771D17EC9719}" srcId="{4D89E381-8302-42DD-92B4-21BEAB2F84EC}" destId="{5429DB12-FF50-4A5A-899D-1854559E10D8}" srcOrd="4" destOrd="0" parTransId="{668FD9B8-3AE7-4B12-95B7-79A1407DF0B8}" sibTransId="{8AA919AD-5765-4770-B067-96CE7B51CB99}"/>
    <dgm:cxn modelId="{750E01FD-0E97-4CAD-85EF-FBA041BF30FE}" type="presOf" srcId="{BECBFCD7-B9D2-4288-A2D5-E37D22327D38}" destId="{4C8CB67B-E096-40B8-A483-66F7E798314D}" srcOrd="0" destOrd="0" presId="urn:microsoft.com/office/officeart/2005/8/layout/default"/>
    <dgm:cxn modelId="{DC847D28-D676-4EF3-82FF-A4E7DE7098E2}" type="presOf" srcId="{9A8863FD-0C37-491D-83E0-4F67D1589492}" destId="{C0A44CEE-4087-4948-AF1E-BA639CF07325}" srcOrd="0" destOrd="0" presId="urn:microsoft.com/office/officeart/2005/8/layout/default"/>
    <dgm:cxn modelId="{7F01CFC8-5CD1-4E47-B1D4-A865A1FB652C}" type="presOf" srcId="{1880B104-22EE-485D-A441-EC94720FFFA1}" destId="{A994BA66-0A3A-490C-B76D-5CEC8B78C113}" srcOrd="0" destOrd="0" presId="urn:microsoft.com/office/officeart/2005/8/layout/default"/>
    <dgm:cxn modelId="{3CD92183-190E-46DE-B235-1E5BA5D9EFB0}" type="presOf" srcId="{C0DB9146-8A25-46E7-B6B8-8B93F5F134DE}" destId="{4B7CA2B6-A45A-49BB-985D-B99BF192F4C4}" srcOrd="0" destOrd="0" presId="urn:microsoft.com/office/officeart/2005/8/layout/default"/>
    <dgm:cxn modelId="{E2B253D5-292D-4336-AF22-1BBFB7AC7100}" srcId="{4D89E381-8302-42DD-92B4-21BEAB2F84EC}" destId="{BECBFCD7-B9D2-4288-A2D5-E37D22327D38}" srcOrd="5" destOrd="0" parTransId="{62AEB06F-3148-4764-8A02-9C81D450844A}" sibTransId="{56B9C18E-C21B-4689-9ABC-0410A904F6B3}"/>
    <dgm:cxn modelId="{FADF4D06-1856-40E8-83FE-35893312147C}" type="presOf" srcId="{12EF5962-AFF9-4021-A0E2-F7E97F524AE4}" destId="{61A22032-09CB-4A74-8EE6-87AAEBE37B51}" srcOrd="0" destOrd="0" presId="urn:microsoft.com/office/officeart/2005/8/layout/default"/>
    <dgm:cxn modelId="{49A55122-44BE-4CF4-AFD8-B034D265B0A8}" srcId="{4D89E381-8302-42DD-92B4-21BEAB2F84EC}" destId="{1880B104-22EE-485D-A441-EC94720FFFA1}" srcOrd="3" destOrd="0" parTransId="{CC2244F1-3742-457A-BDD0-AFB3B0F4F69D}" sibTransId="{9949B31A-E55F-41C2-A812-153BB62B96EC}"/>
    <dgm:cxn modelId="{36318FAB-1A7E-4517-A697-2EC6F75D08CD}" srcId="{4D89E381-8302-42DD-92B4-21BEAB2F84EC}" destId="{9A8863FD-0C37-491D-83E0-4F67D1589492}" srcOrd="2" destOrd="0" parTransId="{48347C2B-6632-4CD3-BE71-DDE76DFBD76B}" sibTransId="{FE191362-8DCF-4B1C-8074-F646C8B52276}"/>
    <dgm:cxn modelId="{2E59BC26-1F66-46E6-83D5-442F6C9BF707}" srcId="{4D89E381-8302-42DD-92B4-21BEAB2F84EC}" destId="{12EF5962-AFF9-4021-A0E2-F7E97F524AE4}" srcOrd="6" destOrd="0" parTransId="{75D4FB8F-8CD3-4E03-8869-3A4814EA9978}" sibTransId="{D0DC97AF-00BB-445E-AD0D-9E816E4BC97D}"/>
    <dgm:cxn modelId="{C34D4EF1-49E7-41FA-AFB6-ABF4A72CADA3}" type="presOf" srcId="{5429DB12-FF50-4A5A-899D-1854559E10D8}" destId="{EA26B3BB-EE9A-4C50-9267-9AE3789209E7}" srcOrd="0" destOrd="0" presId="urn:microsoft.com/office/officeart/2005/8/layout/default"/>
    <dgm:cxn modelId="{AF621692-83C8-434F-97C3-B653939FB904}" srcId="{4D89E381-8302-42DD-92B4-21BEAB2F84EC}" destId="{C0DB9146-8A25-46E7-B6B8-8B93F5F134DE}" srcOrd="7" destOrd="0" parTransId="{678FDF6B-2E69-413B-85BC-8C153D90F47C}" sibTransId="{AF539067-B1B5-4F29-B45F-1920567C2430}"/>
    <dgm:cxn modelId="{E274EEB9-DB36-4991-A94C-1E089BC3C1AC}" type="presOf" srcId="{8F20E59A-BF56-405A-9358-C69CE00CE847}" destId="{350E579E-ED1B-4A5A-AC43-CC7FE85B23A2}" srcOrd="0" destOrd="0" presId="urn:microsoft.com/office/officeart/2005/8/layout/default"/>
    <dgm:cxn modelId="{6921FCB4-0D6C-4237-BA98-E973FBE44990}" type="presParOf" srcId="{162284CF-F313-4F80-A89C-433345F80144}" destId="{350E579E-ED1B-4A5A-AC43-CC7FE85B23A2}" srcOrd="0" destOrd="0" presId="urn:microsoft.com/office/officeart/2005/8/layout/default"/>
    <dgm:cxn modelId="{00BCFB8F-1CDA-4105-95C9-5945218502FC}" type="presParOf" srcId="{162284CF-F313-4F80-A89C-433345F80144}" destId="{91DD6AAC-B550-4249-A092-F8307868C1A9}" srcOrd="1" destOrd="0" presId="urn:microsoft.com/office/officeart/2005/8/layout/default"/>
    <dgm:cxn modelId="{1C995BC8-003E-4AA9-A9FE-2D11B71EFC52}" type="presParOf" srcId="{162284CF-F313-4F80-A89C-433345F80144}" destId="{734CE1DC-3DE5-4DF7-8660-01D61CA2771C}" srcOrd="2" destOrd="0" presId="urn:microsoft.com/office/officeart/2005/8/layout/default"/>
    <dgm:cxn modelId="{ED255E79-A818-484E-83C9-9E203F869210}" type="presParOf" srcId="{162284CF-F313-4F80-A89C-433345F80144}" destId="{0293C441-A7B1-46B5-B3BA-7458D34F6091}" srcOrd="3" destOrd="0" presId="urn:microsoft.com/office/officeart/2005/8/layout/default"/>
    <dgm:cxn modelId="{B2C63C1C-55AA-4717-A270-B0FE830DB7F1}" type="presParOf" srcId="{162284CF-F313-4F80-A89C-433345F80144}" destId="{C0A44CEE-4087-4948-AF1E-BA639CF07325}" srcOrd="4" destOrd="0" presId="urn:microsoft.com/office/officeart/2005/8/layout/default"/>
    <dgm:cxn modelId="{511AA0E9-9CFE-429D-BDE9-76C5B72444CF}" type="presParOf" srcId="{162284CF-F313-4F80-A89C-433345F80144}" destId="{9890B04C-6DE8-4105-A338-C1BEEC077B54}" srcOrd="5" destOrd="0" presId="urn:microsoft.com/office/officeart/2005/8/layout/default"/>
    <dgm:cxn modelId="{C9C9CCE3-F933-4B9F-9D75-5486CF51AA82}" type="presParOf" srcId="{162284CF-F313-4F80-A89C-433345F80144}" destId="{A994BA66-0A3A-490C-B76D-5CEC8B78C113}" srcOrd="6" destOrd="0" presId="urn:microsoft.com/office/officeart/2005/8/layout/default"/>
    <dgm:cxn modelId="{92EEDB31-9AD9-41F6-929F-F87ABD354F15}" type="presParOf" srcId="{162284CF-F313-4F80-A89C-433345F80144}" destId="{36E249A4-6AF3-42FF-9A28-71871D780A9C}" srcOrd="7" destOrd="0" presId="urn:microsoft.com/office/officeart/2005/8/layout/default"/>
    <dgm:cxn modelId="{EBD49B8A-8D63-4C19-A96A-1ED3AA5F16E8}" type="presParOf" srcId="{162284CF-F313-4F80-A89C-433345F80144}" destId="{EA26B3BB-EE9A-4C50-9267-9AE3789209E7}" srcOrd="8" destOrd="0" presId="urn:microsoft.com/office/officeart/2005/8/layout/default"/>
    <dgm:cxn modelId="{63D82BE5-5105-4288-825A-359EA86A720A}" type="presParOf" srcId="{162284CF-F313-4F80-A89C-433345F80144}" destId="{AD7BB27B-DE11-4ED0-902E-EA24726D5EE3}" srcOrd="9" destOrd="0" presId="urn:microsoft.com/office/officeart/2005/8/layout/default"/>
    <dgm:cxn modelId="{77367837-2A75-40C7-B2E9-47C1C23C8002}" type="presParOf" srcId="{162284CF-F313-4F80-A89C-433345F80144}" destId="{4C8CB67B-E096-40B8-A483-66F7E798314D}" srcOrd="10" destOrd="0" presId="urn:microsoft.com/office/officeart/2005/8/layout/default"/>
    <dgm:cxn modelId="{58DBCDF2-F894-4E11-9D43-293711F66B95}" type="presParOf" srcId="{162284CF-F313-4F80-A89C-433345F80144}" destId="{ABAC65FB-12ED-4D3F-83E6-FED162A8CADE}" srcOrd="11" destOrd="0" presId="urn:microsoft.com/office/officeart/2005/8/layout/default"/>
    <dgm:cxn modelId="{CA0EFF89-5795-42A6-A88D-6BAF6C97CD0A}" type="presParOf" srcId="{162284CF-F313-4F80-A89C-433345F80144}" destId="{61A22032-09CB-4A74-8EE6-87AAEBE37B51}" srcOrd="12" destOrd="0" presId="urn:microsoft.com/office/officeart/2005/8/layout/default"/>
    <dgm:cxn modelId="{AFB7BB60-C8F4-4AC5-A1BF-CA5083F4306B}" type="presParOf" srcId="{162284CF-F313-4F80-A89C-433345F80144}" destId="{A6B1DBF5-6AAA-4300-A07F-E067A3EF859A}" srcOrd="13" destOrd="0" presId="urn:microsoft.com/office/officeart/2005/8/layout/default"/>
    <dgm:cxn modelId="{FA72F523-7CCF-4A15-93E6-24B97F973F6F}" type="presParOf" srcId="{162284CF-F313-4F80-A89C-433345F80144}" destId="{4B7CA2B6-A45A-49BB-985D-B99BF192F4C4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89E381-8302-42DD-92B4-21BEAB2F84EC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20E59A-BF56-405A-9358-C69CE00CE847}">
      <dgm:prSet phldrT="[Текст]"/>
      <dgm:spPr/>
      <dgm:t>
        <a:bodyPr/>
        <a:lstStyle/>
        <a:p>
          <a:r>
            <a:rPr lang="ru-RU" dirty="0"/>
            <a:t>Розница </a:t>
          </a:r>
        </a:p>
      </dgm:t>
    </dgm:pt>
    <dgm:pt modelId="{8F0B8EC6-9CE8-45F2-B5D4-C80A42D8A141}" type="parTrans" cxnId="{64155EB4-0B27-4DB1-931A-9557DEB4528F}">
      <dgm:prSet/>
      <dgm:spPr/>
      <dgm:t>
        <a:bodyPr/>
        <a:lstStyle/>
        <a:p>
          <a:endParaRPr lang="ru-RU"/>
        </a:p>
      </dgm:t>
    </dgm:pt>
    <dgm:pt modelId="{F2A1C1D0-9672-4D51-90D9-0BF1847B2BB3}" type="sibTrans" cxnId="{64155EB4-0B27-4DB1-931A-9557DEB4528F}">
      <dgm:prSet/>
      <dgm:spPr/>
      <dgm:t>
        <a:bodyPr/>
        <a:lstStyle/>
        <a:p>
          <a:endParaRPr lang="ru-RU"/>
        </a:p>
      </dgm:t>
    </dgm:pt>
    <dgm:pt modelId="{1880B104-22EE-485D-A441-EC94720FFFA1}">
      <dgm:prSet phldrT="[Текст]"/>
      <dgm:spPr/>
      <dgm:t>
        <a:bodyPr/>
        <a:lstStyle/>
        <a:p>
          <a:r>
            <a:rPr lang="ru-RU" dirty="0" smtClean="0"/>
            <a:t>УТП</a:t>
          </a:r>
          <a:endParaRPr lang="ru-RU" dirty="0"/>
        </a:p>
      </dgm:t>
    </dgm:pt>
    <dgm:pt modelId="{CC2244F1-3742-457A-BDD0-AFB3B0F4F69D}" type="parTrans" cxnId="{49A55122-44BE-4CF4-AFD8-B034D265B0A8}">
      <dgm:prSet/>
      <dgm:spPr/>
      <dgm:t>
        <a:bodyPr/>
        <a:lstStyle/>
        <a:p>
          <a:endParaRPr lang="ru-RU"/>
        </a:p>
      </dgm:t>
    </dgm:pt>
    <dgm:pt modelId="{9949B31A-E55F-41C2-A812-153BB62B96EC}" type="sibTrans" cxnId="{49A55122-44BE-4CF4-AFD8-B034D265B0A8}">
      <dgm:prSet/>
      <dgm:spPr/>
      <dgm:t>
        <a:bodyPr/>
        <a:lstStyle/>
        <a:p>
          <a:endParaRPr lang="ru-RU"/>
        </a:p>
      </dgm:t>
    </dgm:pt>
    <dgm:pt modelId="{F0846067-2572-475A-BF4D-0934566AE36A}">
      <dgm:prSet/>
      <dgm:spPr/>
      <dgm:t>
        <a:bodyPr/>
        <a:lstStyle/>
        <a:p>
          <a:r>
            <a:rPr lang="ru-RU" dirty="0"/>
            <a:t>УНФ 1.6</a:t>
          </a:r>
        </a:p>
      </dgm:t>
    </dgm:pt>
    <dgm:pt modelId="{59199795-561D-4D30-82D5-07377008E018}" type="parTrans" cxnId="{BA0F5317-66A6-42A6-A4AD-665721F4B76F}">
      <dgm:prSet/>
      <dgm:spPr/>
      <dgm:t>
        <a:bodyPr/>
        <a:lstStyle/>
        <a:p>
          <a:endParaRPr lang="ru-RU"/>
        </a:p>
      </dgm:t>
    </dgm:pt>
    <dgm:pt modelId="{2880D0BF-C06E-449D-838F-A10411268684}" type="sibTrans" cxnId="{BA0F5317-66A6-42A6-A4AD-665721F4B76F}">
      <dgm:prSet/>
      <dgm:spPr/>
      <dgm:t>
        <a:bodyPr/>
        <a:lstStyle/>
        <a:p>
          <a:endParaRPr lang="ru-RU"/>
        </a:p>
      </dgm:t>
    </dgm:pt>
    <dgm:pt modelId="{E941A850-6984-4840-B99F-5340EC031E35}">
      <dgm:prSet/>
      <dgm:spPr/>
      <dgm:t>
        <a:bodyPr/>
        <a:lstStyle/>
        <a:p>
          <a:r>
            <a:rPr lang="ru-RU" dirty="0"/>
            <a:t>УТ </a:t>
          </a:r>
          <a:r>
            <a:rPr lang="ru-RU" dirty="0" smtClean="0"/>
            <a:t>3.2</a:t>
          </a:r>
          <a:endParaRPr lang="ru-RU" dirty="0"/>
        </a:p>
      </dgm:t>
    </dgm:pt>
    <dgm:pt modelId="{4730701C-DA75-44CD-AEB1-B5BC996BB7C5}" type="parTrans" cxnId="{372DFC25-060F-4EB8-9F68-6D05ED6CFB8A}">
      <dgm:prSet/>
      <dgm:spPr/>
      <dgm:t>
        <a:bodyPr/>
        <a:lstStyle/>
        <a:p>
          <a:endParaRPr lang="ru-RU"/>
        </a:p>
      </dgm:t>
    </dgm:pt>
    <dgm:pt modelId="{34551431-C461-4EB3-8A87-99D2FE5C559A}" type="sibTrans" cxnId="{372DFC25-060F-4EB8-9F68-6D05ED6CFB8A}">
      <dgm:prSet/>
      <dgm:spPr/>
      <dgm:t>
        <a:bodyPr/>
        <a:lstStyle/>
        <a:p>
          <a:endParaRPr lang="ru-RU"/>
        </a:p>
      </dgm:t>
    </dgm:pt>
    <dgm:pt modelId="{162284CF-F313-4F80-A89C-433345F80144}" type="pres">
      <dgm:prSet presAssocID="{4D89E381-8302-42DD-92B4-21BEAB2F84E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0E579E-ED1B-4A5A-AC43-CC7FE85B23A2}" type="pres">
      <dgm:prSet presAssocID="{8F20E59A-BF56-405A-9358-C69CE00CE847}" presName="node" presStyleLbl="node1" presStyleIdx="0" presStyleCnt="4" custScaleY="72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DD6AAC-B550-4249-A092-F8307868C1A9}" type="pres">
      <dgm:prSet presAssocID="{F2A1C1D0-9672-4D51-90D9-0BF1847B2BB3}" presName="sibTrans" presStyleCnt="0"/>
      <dgm:spPr/>
    </dgm:pt>
    <dgm:pt modelId="{C93FFFD8-AA69-466F-AE28-320899CDBEB7}" type="pres">
      <dgm:prSet presAssocID="{E941A850-6984-4840-B99F-5340EC031E35}" presName="node" presStyleLbl="node1" presStyleIdx="1" presStyleCnt="4" custScaleY="75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570989-E814-4D52-8E99-1983B159A9EC}" type="pres">
      <dgm:prSet presAssocID="{34551431-C461-4EB3-8A87-99D2FE5C559A}" presName="sibTrans" presStyleCnt="0"/>
      <dgm:spPr/>
    </dgm:pt>
    <dgm:pt modelId="{A994BA66-0A3A-490C-B76D-5CEC8B78C113}" type="pres">
      <dgm:prSet presAssocID="{1880B104-22EE-485D-A441-EC94720FFFA1}" presName="node" presStyleLbl="node1" presStyleIdx="2" presStyleCnt="4" custScaleY="73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A558E3-1D39-4269-ADED-6F4A46A97245}" type="pres">
      <dgm:prSet presAssocID="{9949B31A-E55F-41C2-A812-153BB62B96EC}" presName="sibTrans" presStyleCnt="0"/>
      <dgm:spPr/>
    </dgm:pt>
    <dgm:pt modelId="{A667B8AD-54ED-4E6D-9C80-3ACC74FDD024}" type="pres">
      <dgm:prSet presAssocID="{F0846067-2572-475A-BF4D-0934566AE36A}" presName="node" presStyleLbl="node1" presStyleIdx="3" presStyleCnt="4" custScaleY="75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155EB4-0B27-4DB1-931A-9557DEB4528F}" srcId="{4D89E381-8302-42DD-92B4-21BEAB2F84EC}" destId="{8F20E59A-BF56-405A-9358-C69CE00CE847}" srcOrd="0" destOrd="0" parTransId="{8F0B8EC6-9CE8-45F2-B5D4-C80A42D8A141}" sibTransId="{F2A1C1D0-9672-4D51-90D9-0BF1847B2BB3}"/>
    <dgm:cxn modelId="{C33BA856-2C49-439B-8D75-B575A33AC525}" type="presOf" srcId="{1880B104-22EE-485D-A441-EC94720FFFA1}" destId="{A994BA66-0A3A-490C-B76D-5CEC8B78C113}" srcOrd="0" destOrd="0" presId="urn:microsoft.com/office/officeart/2005/8/layout/default"/>
    <dgm:cxn modelId="{265D2E00-26CC-4795-B4ED-96C187504BD1}" type="presOf" srcId="{F0846067-2572-475A-BF4D-0934566AE36A}" destId="{A667B8AD-54ED-4E6D-9C80-3ACC74FDD024}" srcOrd="0" destOrd="0" presId="urn:microsoft.com/office/officeart/2005/8/layout/default"/>
    <dgm:cxn modelId="{EC1B9C44-6C2F-405C-8C34-215C36BA7AA1}" type="presOf" srcId="{4D89E381-8302-42DD-92B4-21BEAB2F84EC}" destId="{162284CF-F313-4F80-A89C-433345F80144}" srcOrd="0" destOrd="0" presId="urn:microsoft.com/office/officeart/2005/8/layout/default"/>
    <dgm:cxn modelId="{372DFC25-060F-4EB8-9F68-6D05ED6CFB8A}" srcId="{4D89E381-8302-42DD-92B4-21BEAB2F84EC}" destId="{E941A850-6984-4840-B99F-5340EC031E35}" srcOrd="1" destOrd="0" parTransId="{4730701C-DA75-44CD-AEB1-B5BC996BB7C5}" sibTransId="{34551431-C461-4EB3-8A87-99D2FE5C559A}"/>
    <dgm:cxn modelId="{5DFFCE24-0A02-41CB-8CD1-C9381311B885}" type="presOf" srcId="{E941A850-6984-4840-B99F-5340EC031E35}" destId="{C93FFFD8-AA69-466F-AE28-320899CDBEB7}" srcOrd="0" destOrd="0" presId="urn:microsoft.com/office/officeart/2005/8/layout/default"/>
    <dgm:cxn modelId="{BA0F5317-66A6-42A6-A4AD-665721F4B76F}" srcId="{4D89E381-8302-42DD-92B4-21BEAB2F84EC}" destId="{F0846067-2572-475A-BF4D-0934566AE36A}" srcOrd="3" destOrd="0" parTransId="{59199795-561D-4D30-82D5-07377008E018}" sibTransId="{2880D0BF-C06E-449D-838F-A10411268684}"/>
    <dgm:cxn modelId="{49A55122-44BE-4CF4-AFD8-B034D265B0A8}" srcId="{4D89E381-8302-42DD-92B4-21BEAB2F84EC}" destId="{1880B104-22EE-485D-A441-EC94720FFFA1}" srcOrd="2" destOrd="0" parTransId="{CC2244F1-3742-457A-BDD0-AFB3B0F4F69D}" sibTransId="{9949B31A-E55F-41C2-A812-153BB62B96EC}"/>
    <dgm:cxn modelId="{834CD2D3-08C1-4E2C-ACEC-AE252714CE9D}" type="presOf" srcId="{8F20E59A-BF56-405A-9358-C69CE00CE847}" destId="{350E579E-ED1B-4A5A-AC43-CC7FE85B23A2}" srcOrd="0" destOrd="0" presId="urn:microsoft.com/office/officeart/2005/8/layout/default"/>
    <dgm:cxn modelId="{A854830E-0407-4E53-9224-6BF859AE355C}" type="presParOf" srcId="{162284CF-F313-4F80-A89C-433345F80144}" destId="{350E579E-ED1B-4A5A-AC43-CC7FE85B23A2}" srcOrd="0" destOrd="0" presId="urn:microsoft.com/office/officeart/2005/8/layout/default"/>
    <dgm:cxn modelId="{62E130F3-E7B9-4F54-A364-29C1E705F16F}" type="presParOf" srcId="{162284CF-F313-4F80-A89C-433345F80144}" destId="{91DD6AAC-B550-4249-A092-F8307868C1A9}" srcOrd="1" destOrd="0" presId="urn:microsoft.com/office/officeart/2005/8/layout/default"/>
    <dgm:cxn modelId="{737AF065-A84D-4484-98E8-F60A8A934936}" type="presParOf" srcId="{162284CF-F313-4F80-A89C-433345F80144}" destId="{C93FFFD8-AA69-466F-AE28-320899CDBEB7}" srcOrd="2" destOrd="0" presId="urn:microsoft.com/office/officeart/2005/8/layout/default"/>
    <dgm:cxn modelId="{228757C5-6383-4CB2-BFB2-4C7787E716F2}" type="presParOf" srcId="{162284CF-F313-4F80-A89C-433345F80144}" destId="{27570989-E814-4D52-8E99-1983B159A9EC}" srcOrd="3" destOrd="0" presId="urn:microsoft.com/office/officeart/2005/8/layout/default"/>
    <dgm:cxn modelId="{7AB81155-734A-4F1C-9203-DF63B9DDFAF1}" type="presParOf" srcId="{162284CF-F313-4F80-A89C-433345F80144}" destId="{A994BA66-0A3A-490C-B76D-5CEC8B78C113}" srcOrd="4" destOrd="0" presId="urn:microsoft.com/office/officeart/2005/8/layout/default"/>
    <dgm:cxn modelId="{D62F2C75-56CF-4227-A5B7-151BF02A4EC3}" type="presParOf" srcId="{162284CF-F313-4F80-A89C-433345F80144}" destId="{EAA558E3-1D39-4269-ADED-6F4A46A97245}" srcOrd="5" destOrd="0" presId="urn:microsoft.com/office/officeart/2005/8/layout/default"/>
    <dgm:cxn modelId="{EFDCCA81-F283-4FD4-93EC-3303E640C3AC}" type="presParOf" srcId="{162284CF-F313-4F80-A89C-433345F80144}" destId="{A667B8AD-54ED-4E6D-9C80-3ACC74FDD02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E579E-ED1B-4A5A-AC43-CC7FE85B23A2}">
      <dsp:nvSpPr>
        <dsp:cNvPr id="0" name=""/>
        <dsp:cNvSpPr/>
      </dsp:nvSpPr>
      <dsp:spPr>
        <a:xfrm>
          <a:off x="575071" y="3151"/>
          <a:ext cx="2926705" cy="1279473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Сбор штрихкодов</a:t>
          </a:r>
        </a:p>
      </dsp:txBody>
      <dsp:txXfrm>
        <a:off x="575071" y="3151"/>
        <a:ext cx="2926705" cy="1279473"/>
      </dsp:txXfrm>
    </dsp:sp>
    <dsp:sp modelId="{734CE1DC-3DE5-4DF7-8660-01D61CA2771C}">
      <dsp:nvSpPr>
        <dsp:cNvPr id="0" name=""/>
        <dsp:cNvSpPr/>
      </dsp:nvSpPr>
      <dsp:spPr>
        <a:xfrm>
          <a:off x="3794447" y="4345"/>
          <a:ext cx="2926705" cy="1277085"/>
        </a:xfrm>
        <a:prstGeom prst="rect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Инвентаризация</a:t>
          </a:r>
        </a:p>
      </dsp:txBody>
      <dsp:txXfrm>
        <a:off x="3794447" y="4345"/>
        <a:ext cx="2926705" cy="1277085"/>
      </dsp:txXfrm>
    </dsp:sp>
    <dsp:sp modelId="{C0A44CEE-4087-4948-AF1E-BA639CF07325}">
      <dsp:nvSpPr>
        <dsp:cNvPr id="0" name=""/>
        <dsp:cNvSpPr/>
      </dsp:nvSpPr>
      <dsp:spPr>
        <a:xfrm>
          <a:off x="7013823" y="21053"/>
          <a:ext cx="2926705" cy="1243668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1429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11429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1429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Информация о товарах</a:t>
          </a:r>
        </a:p>
      </dsp:txBody>
      <dsp:txXfrm>
        <a:off x="7013823" y="21053"/>
        <a:ext cx="2926705" cy="1243668"/>
      </dsp:txXfrm>
    </dsp:sp>
    <dsp:sp modelId="{A994BA66-0A3A-490C-B76D-5CEC8B78C113}">
      <dsp:nvSpPr>
        <dsp:cNvPr id="0" name=""/>
        <dsp:cNvSpPr/>
      </dsp:nvSpPr>
      <dsp:spPr>
        <a:xfrm>
          <a:off x="575071" y="1575295"/>
          <a:ext cx="2926705" cy="992609"/>
        </a:xfrm>
        <a:prstGeom prst="rect">
          <a:avLst/>
        </a:prstGeom>
        <a:gradFill rotWithShape="1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Поступление</a:t>
          </a:r>
        </a:p>
      </dsp:txBody>
      <dsp:txXfrm>
        <a:off x="575071" y="1575295"/>
        <a:ext cx="2926705" cy="992609"/>
      </dsp:txXfrm>
    </dsp:sp>
    <dsp:sp modelId="{EA26B3BB-EE9A-4C50-9267-9AE3789209E7}">
      <dsp:nvSpPr>
        <dsp:cNvPr id="0" name=""/>
        <dsp:cNvSpPr/>
      </dsp:nvSpPr>
      <dsp:spPr>
        <a:xfrm>
          <a:off x="3794447" y="1575295"/>
          <a:ext cx="2926705" cy="99260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2857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2857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285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Возврат</a:t>
          </a:r>
        </a:p>
      </dsp:txBody>
      <dsp:txXfrm>
        <a:off x="3794447" y="1575295"/>
        <a:ext cx="2926705" cy="992609"/>
      </dsp:txXfrm>
    </dsp:sp>
    <dsp:sp modelId="{4C8CB67B-E096-40B8-A483-66F7E798314D}">
      <dsp:nvSpPr>
        <dsp:cNvPr id="0" name=""/>
        <dsp:cNvSpPr/>
      </dsp:nvSpPr>
      <dsp:spPr>
        <a:xfrm>
          <a:off x="7013823" y="1601319"/>
          <a:ext cx="2926705" cy="940561"/>
        </a:xfrm>
        <a:prstGeom prst="rect">
          <a:avLst/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Перемещение</a:t>
          </a:r>
        </a:p>
      </dsp:txBody>
      <dsp:txXfrm>
        <a:off x="7013823" y="1601319"/>
        <a:ext cx="2926705" cy="940561"/>
      </dsp:txXfrm>
    </dsp:sp>
    <dsp:sp modelId="{61A22032-09CB-4A74-8EE6-87AAEBE37B51}">
      <dsp:nvSpPr>
        <dsp:cNvPr id="0" name=""/>
        <dsp:cNvSpPr/>
      </dsp:nvSpPr>
      <dsp:spPr>
        <a:xfrm>
          <a:off x="574325" y="2908128"/>
          <a:ext cx="2926705" cy="909760"/>
        </a:xfrm>
        <a:prstGeom prst="rect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Переоценка</a:t>
          </a:r>
        </a:p>
      </dsp:txBody>
      <dsp:txXfrm>
        <a:off x="574325" y="2908128"/>
        <a:ext cx="2926705" cy="909760"/>
      </dsp:txXfrm>
    </dsp:sp>
    <dsp:sp modelId="{4B7CA2B6-A45A-49BB-985D-B99BF192F4C4}">
      <dsp:nvSpPr>
        <dsp:cNvPr id="0" name=""/>
        <dsp:cNvSpPr/>
      </dsp:nvSpPr>
      <dsp:spPr>
        <a:xfrm>
          <a:off x="3793701" y="2860575"/>
          <a:ext cx="6147573" cy="1004866"/>
        </a:xfrm>
        <a:prstGeom prst="rect">
          <a:avLst/>
        </a:prstGeom>
        <a:gradFill rotWithShape="0">
          <a:gsLst>
            <a:gs pos="0">
              <a:srgbClr val="FF0000"/>
            </a:gs>
            <a:gs pos="50000">
              <a:srgbClr val="C00000"/>
            </a:gs>
            <a:gs pos="100000">
              <a:srgbClr val="FF0000"/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Реализация (торговля по образцам)</a:t>
          </a:r>
        </a:p>
      </dsp:txBody>
      <dsp:txXfrm>
        <a:off x="3793701" y="2860575"/>
        <a:ext cx="6147573" cy="1004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E579E-ED1B-4A5A-AC43-CC7FE85B23A2}">
      <dsp:nvSpPr>
        <dsp:cNvPr id="0" name=""/>
        <dsp:cNvSpPr/>
      </dsp:nvSpPr>
      <dsp:spPr>
        <a:xfrm>
          <a:off x="361473" y="23079"/>
          <a:ext cx="3060203" cy="13378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/>
            <a:t>Розница </a:t>
          </a:r>
        </a:p>
      </dsp:txBody>
      <dsp:txXfrm>
        <a:off x="361473" y="23079"/>
        <a:ext cx="3060203" cy="1337835"/>
      </dsp:txXfrm>
    </dsp:sp>
    <dsp:sp modelId="{C93FFFD8-AA69-466F-AE28-320899CDBEB7}">
      <dsp:nvSpPr>
        <dsp:cNvPr id="0" name=""/>
        <dsp:cNvSpPr/>
      </dsp:nvSpPr>
      <dsp:spPr>
        <a:xfrm>
          <a:off x="3727698" y="532"/>
          <a:ext cx="3060203" cy="13829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/>
            <a:t>УТ </a:t>
          </a:r>
          <a:r>
            <a:rPr lang="ru-RU" sz="5500" kern="1200" dirty="0" smtClean="0"/>
            <a:t>3.2</a:t>
          </a:r>
          <a:endParaRPr lang="ru-RU" sz="5500" kern="1200" dirty="0"/>
        </a:p>
      </dsp:txBody>
      <dsp:txXfrm>
        <a:off x="3727698" y="532"/>
        <a:ext cx="3060203" cy="1382930"/>
      </dsp:txXfrm>
    </dsp:sp>
    <dsp:sp modelId="{A994BA66-0A3A-490C-B76D-5CEC8B78C113}">
      <dsp:nvSpPr>
        <dsp:cNvPr id="0" name=""/>
        <dsp:cNvSpPr/>
      </dsp:nvSpPr>
      <dsp:spPr>
        <a:xfrm>
          <a:off x="7093922" y="13082"/>
          <a:ext cx="3060203" cy="13578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/>
            <a:t>УТП</a:t>
          </a:r>
          <a:endParaRPr lang="ru-RU" sz="5500" kern="1200" dirty="0"/>
        </a:p>
      </dsp:txBody>
      <dsp:txXfrm>
        <a:off x="7093922" y="13082"/>
        <a:ext cx="3060203" cy="1357830"/>
      </dsp:txXfrm>
    </dsp:sp>
    <dsp:sp modelId="{A667B8AD-54ED-4E6D-9C80-3ACC74FDD024}">
      <dsp:nvSpPr>
        <dsp:cNvPr id="0" name=""/>
        <dsp:cNvSpPr/>
      </dsp:nvSpPr>
      <dsp:spPr>
        <a:xfrm>
          <a:off x="3727698" y="1689483"/>
          <a:ext cx="3060203" cy="13829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/>
            <a:t>УНФ 1.6</a:t>
          </a:r>
        </a:p>
      </dsp:txBody>
      <dsp:txXfrm>
        <a:off x="3727698" y="1689483"/>
        <a:ext cx="3060203" cy="138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A479C-4BEB-45F7-8A14-883A4083EE9C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003E0-FEFB-4C37-8A3F-08F13C0F5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476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автоматизация магазинов происходит с помощью терминалов сбора данных и смартфонов с установленной программой Магазин 15</a:t>
            </a:r>
          </a:p>
          <a:p>
            <a:endParaRPr lang="ru-RU" dirty="0"/>
          </a:p>
          <a:p>
            <a:r>
              <a:rPr lang="ru-RU" dirty="0"/>
              <a:t>Презентация предназначена для партнеров </a:t>
            </a:r>
            <a:r>
              <a:rPr lang="ru-RU" dirty="0" err="1"/>
              <a:t>Клверенс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003E0-FEFB-4C37-8A3F-08F13C0F5FF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482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чем преимущество?</a:t>
            </a:r>
          </a:p>
          <a:p>
            <a:endParaRPr lang="ru-RU" dirty="0"/>
          </a:p>
          <a:p>
            <a:r>
              <a:rPr lang="ru-RU" dirty="0"/>
              <a:t>- Позволяет быстро автоматизировать , потому что решение коробочное</a:t>
            </a:r>
          </a:p>
          <a:p>
            <a:endParaRPr lang="ru-RU" dirty="0"/>
          </a:p>
          <a:p>
            <a:pPr marL="171450" indent="-171450">
              <a:buFontTx/>
              <a:buChar char="-"/>
            </a:pPr>
            <a:r>
              <a:rPr lang="ru-RU" dirty="0"/>
              <a:t>Оборудование дорогое, что бы  оно оправдывало каждый вложенный рубль, нужен профессиональный прикладной софт.</a:t>
            </a:r>
          </a:p>
          <a:p>
            <a:pPr marL="171450" indent="-171450">
              <a:buFontTx/>
              <a:buChar char="-"/>
            </a:pPr>
            <a:endParaRPr lang="ru-RU" dirty="0"/>
          </a:p>
          <a:p>
            <a:r>
              <a:rPr lang="ru-RU" dirty="0"/>
              <a:t>- Коробочное решение собрано из опыта сотен реальных внедрений, по этому закрывает  все потребности большинства заказчиков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003E0-FEFB-4C37-8A3F-08F13C0F5FF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37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Вот такая теорема: Продавать больше, тратить меньше на все, что не ведет напрямую к продажам</a:t>
            </a:r>
          </a:p>
          <a:p>
            <a:endParaRPr lang="ru-RU" dirty="0"/>
          </a:p>
          <a:p>
            <a:r>
              <a:rPr lang="ru-RU" dirty="0"/>
              <a:t>Для Магазина один из путей оптимизации – это автоматизация.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003E0-FEFB-4C37-8A3F-08F13C0F5FF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665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Вот такая теорема: Продавать больше, тратить меньше на все, что не ведет напрямую к продажам</a:t>
            </a:r>
          </a:p>
          <a:p>
            <a:endParaRPr lang="ru-RU" dirty="0"/>
          </a:p>
          <a:p>
            <a:r>
              <a:rPr lang="ru-RU" dirty="0"/>
              <a:t>Для Магазина один из путей оптимизации – это автоматизация.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003E0-FEFB-4C37-8A3F-08F13C0F5FF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9947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Я рассказал про 3 </a:t>
            </a:r>
            <a:r>
              <a:rPr lang="ru-RU" dirty="0" err="1"/>
              <a:t>аспеспекта</a:t>
            </a:r>
            <a:r>
              <a:rPr lang="ru-RU" dirty="0"/>
              <a:t>  того что Магазин 15 – это отраслевой продукт. Сейчас я расскажу про  лицензионную политику. Она несколько отличается от лицензирования , например Драйверов.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003E0-FEFB-4C37-8A3F-08F13C0F5FF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320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Минимум.</a:t>
            </a:r>
          </a:p>
          <a:p>
            <a:r>
              <a:rPr lang="ru-RU" dirty="0"/>
              <a:t>Это самые дешевые лицензии.</a:t>
            </a:r>
          </a:p>
          <a:p>
            <a:r>
              <a:rPr lang="ru-RU" dirty="0"/>
              <a:t>По сути аналог прошивок на </a:t>
            </a:r>
            <a:r>
              <a:rPr lang="ru-RU" dirty="0" err="1"/>
              <a:t>дос</a:t>
            </a:r>
            <a:r>
              <a:rPr lang="ru-RU" dirty="0"/>
              <a:t> терминалах</a:t>
            </a:r>
          </a:p>
          <a:p>
            <a:r>
              <a:rPr lang="ru-RU" dirty="0"/>
              <a:t>Можно выгружать как через  кабель так и по </a:t>
            </a:r>
            <a:r>
              <a:rPr lang="en-US" dirty="0" err="1"/>
              <a:t>wi-fi</a:t>
            </a:r>
            <a:endParaRPr lang="en-US" dirty="0"/>
          </a:p>
          <a:p>
            <a:r>
              <a:rPr lang="ru-RU" dirty="0"/>
              <a:t>Две операции – сбор </a:t>
            </a:r>
            <a:r>
              <a:rPr lang="ru-RU" dirty="0" err="1"/>
              <a:t>штрихкодов</a:t>
            </a:r>
            <a:r>
              <a:rPr lang="ru-RU" dirty="0"/>
              <a:t> и инвентаризация</a:t>
            </a:r>
          </a:p>
          <a:p>
            <a:r>
              <a:rPr lang="ru-RU" dirty="0"/>
              <a:t>Нельзя добавлять новые операции</a:t>
            </a:r>
          </a:p>
          <a:p>
            <a:r>
              <a:rPr lang="ru-RU" dirty="0"/>
              <a:t>Нет возможности сверяться по накладной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003E0-FEFB-4C37-8A3F-08F13C0F5FF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734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Базовый</a:t>
            </a:r>
          </a:p>
          <a:p>
            <a:r>
              <a:rPr lang="ru-RU" dirty="0"/>
              <a:t>Предполагается что это самые ходовые лицензии</a:t>
            </a:r>
          </a:p>
          <a:p>
            <a:r>
              <a:rPr lang="ru-RU" dirty="0"/>
              <a:t>Так же обмен через кабель или по </a:t>
            </a:r>
            <a:r>
              <a:rPr lang="en-US" dirty="0" err="1"/>
              <a:t>wi-fi</a:t>
            </a:r>
            <a:endParaRPr lang="en-US" dirty="0"/>
          </a:p>
          <a:p>
            <a:r>
              <a:rPr lang="ru-RU" dirty="0"/>
              <a:t>Все магазинные операции перечисленные ранее</a:t>
            </a:r>
          </a:p>
          <a:p>
            <a:r>
              <a:rPr lang="ru-RU" dirty="0"/>
              <a:t>Можно добавлять операции</a:t>
            </a:r>
          </a:p>
          <a:p>
            <a:r>
              <a:rPr lang="ru-RU" dirty="0"/>
              <a:t>Нет </a:t>
            </a:r>
            <a:r>
              <a:rPr lang="ru-RU" dirty="0" err="1"/>
              <a:t>онлайна</a:t>
            </a:r>
            <a:r>
              <a:rPr lang="ru-RU" dirty="0"/>
              <a:t>, нет </a:t>
            </a:r>
            <a:r>
              <a:rPr lang="ru-RU" dirty="0" err="1"/>
              <a:t>автообмена</a:t>
            </a:r>
            <a:r>
              <a:rPr lang="ru-RU" dirty="0"/>
              <a:t> документами</a:t>
            </a:r>
          </a:p>
          <a:p>
            <a:r>
              <a:rPr lang="ru-RU" dirty="0"/>
              <a:t>Есть печать на мобильный принтер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003E0-FEFB-4C37-8A3F-08F13C0F5FF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120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Уровень «расширенный»</a:t>
            </a:r>
          </a:p>
          <a:p>
            <a:r>
              <a:rPr lang="ru-RU" dirty="0"/>
              <a:t>Появляется  возможность онлайн режима</a:t>
            </a:r>
          </a:p>
          <a:p>
            <a:r>
              <a:rPr lang="ru-RU" dirty="0"/>
              <a:t>Автоматическая выгрузка загрузка документов</a:t>
            </a:r>
          </a:p>
          <a:p>
            <a:r>
              <a:rPr lang="ru-RU" dirty="0"/>
              <a:t>Операция Переоценка с мобильным принтером</a:t>
            </a:r>
          </a:p>
          <a:p>
            <a:r>
              <a:rPr lang="ru-RU" dirty="0"/>
              <a:t>Также как и базовый может быть с </a:t>
            </a:r>
            <a:r>
              <a:rPr lang="ru-RU" dirty="0" err="1"/>
              <a:t>егаис</a:t>
            </a:r>
            <a:r>
              <a:rPr lang="ru-RU" dirty="0"/>
              <a:t> и без него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003E0-FEFB-4C37-8A3F-08F13C0F5FF7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414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 Уровень «Полный»</a:t>
            </a:r>
          </a:p>
          <a:p>
            <a:endParaRPr lang="ru-RU" dirty="0"/>
          </a:p>
          <a:p>
            <a:r>
              <a:rPr lang="ru-RU" dirty="0"/>
              <a:t>Все возможные операции для магазина</a:t>
            </a:r>
          </a:p>
          <a:p>
            <a:r>
              <a:rPr lang="ru-RU" dirty="0"/>
              <a:t>Есть коллективное выполнение операций</a:t>
            </a:r>
            <a:endParaRPr lang="en-US" dirty="0"/>
          </a:p>
          <a:p>
            <a:r>
              <a:rPr lang="ru-RU" dirty="0"/>
              <a:t>Появляется проверка легальности через </a:t>
            </a:r>
            <a:r>
              <a:rPr lang="en-US" dirty="0"/>
              <a:t>checkMark2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003E0-FEFB-4C37-8A3F-08F13C0F5FF7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244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Итого по Магазину 15: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sz="1200" dirty="0"/>
              <a:t>Магазин 15 – это самый продвинутый продукт нашей компании для работы на ТСД с товаром на штрихкодах.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sz="1200" dirty="0"/>
              <a:t>Есть всё самое необходимое для магазина и работы с ТСД.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sz="1200" dirty="0"/>
              <a:t>Есть возможность работы с ЕГАИС.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003E0-FEFB-4C37-8A3F-08F13C0F5FF7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644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5B1DB-FA02-48EA-854C-795534BB5E60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805EB-9382-4F50-9B6B-455BC5B28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978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5B1DB-FA02-48EA-854C-795534BB5E60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805EB-9382-4F50-9B6B-455BC5B28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336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5B1DB-FA02-48EA-854C-795534BB5E60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805EB-9382-4F50-9B6B-455BC5B28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400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5B1DB-FA02-48EA-854C-795534BB5E60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805EB-9382-4F50-9B6B-455BC5B28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975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5B1DB-FA02-48EA-854C-795534BB5E60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805EB-9382-4F50-9B6B-455BC5B28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28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5B1DB-FA02-48EA-854C-795534BB5E60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805EB-9382-4F50-9B6B-455BC5B28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340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5B1DB-FA02-48EA-854C-795534BB5E60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805EB-9382-4F50-9B6B-455BC5B28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821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5B1DB-FA02-48EA-854C-795534BB5E60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805EB-9382-4F50-9B6B-455BC5B28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52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5B1DB-FA02-48EA-854C-795534BB5E60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805EB-9382-4F50-9B6B-455BC5B28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60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5B1DB-FA02-48EA-854C-795534BB5E60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805EB-9382-4F50-9B6B-455BC5B28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35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5B1DB-FA02-48EA-854C-795534BB5E60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805EB-9382-4F50-9B6B-455BC5B28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152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5B1DB-FA02-48EA-854C-795534BB5E60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805EB-9382-4F50-9B6B-455BC5B28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74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1cbit.u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cbit.ua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1cbit.ua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www.1cbit.ua/" TargetMode="Externa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hyperlink" Target="https://www.1cbit.ua/" TargetMode="Externa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1cbit.ua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hyperlink" Target="https://www.1cbit.ua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cbit.ua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1cbit.u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1cbit.u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1cbit.u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hyperlink" Target="https://www.1cbit.ua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cbit.ua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hyperlink" Target="https://www.1cbit.ua/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1cbit.ua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cbit.ua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2.png"/><Relationship Id="rId4" Type="http://schemas.openxmlformats.org/officeDocument/2006/relationships/hyperlink" Target="https://www.1cbit.ua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2.png"/><Relationship Id="rId4" Type="http://schemas.openxmlformats.org/officeDocument/2006/relationships/hyperlink" Target="https://www.1cbit.ua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2.png"/><Relationship Id="rId4" Type="http://schemas.openxmlformats.org/officeDocument/2006/relationships/hyperlink" Target="https://www.1cbit.ua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2.png"/><Relationship Id="rId4" Type="http://schemas.openxmlformats.org/officeDocument/2006/relationships/hyperlink" Target="https://www.1cbit.ua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1cbit.u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6701" y="1655763"/>
            <a:ext cx="9334500" cy="2387600"/>
          </a:xfrm>
        </p:spPr>
        <p:txBody>
          <a:bodyPr>
            <a:normAutofit/>
          </a:bodyPr>
          <a:lstStyle/>
          <a:p>
            <a:pPr algn="l"/>
            <a:r>
              <a:rPr lang="en-US" sz="5400" dirty="0"/>
              <a:t>Mobile SMARTS</a:t>
            </a:r>
            <a:r>
              <a:rPr lang="ru-RU" sz="5400" dirty="0"/>
              <a:t>: Магазин 15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6700" y="4135438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Программное обеспечение для мобильных устройств со встроенным сканером штрихкодов.</a:t>
            </a:r>
          </a:p>
          <a:p>
            <a:pPr algn="l"/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9" y="444500"/>
            <a:ext cx="2544762" cy="2536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Безымянный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45" y="6239147"/>
            <a:ext cx="23812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6862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cleverence.ru/upload/iblock/095/095dd6a210742c274477732801971dd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280" y="117566"/>
            <a:ext cx="6949440" cy="674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Безымянный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" y="6239147"/>
            <a:ext cx="23812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846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3399"/>
          </a:solidFill>
        </p:spPr>
        <p:txBody>
          <a:bodyPr/>
          <a:lstStyle/>
          <a:p>
            <a:r>
              <a:rPr lang="ru-RU" b="1" dirty="0"/>
              <a:t>Для </a:t>
            </a:r>
            <a:r>
              <a:rPr lang="ru-RU" b="1" dirty="0" smtClean="0"/>
              <a:t>чего нужно?</a:t>
            </a:r>
            <a:endParaRPr lang="ru-RU" sz="3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9448800" cy="4351338"/>
          </a:xfrm>
        </p:spPr>
        <p:txBody>
          <a:bodyPr/>
          <a:lstStyle/>
          <a:p>
            <a:r>
              <a:rPr lang="ru-RU" dirty="0" smtClean="0"/>
              <a:t>Позволяет </a:t>
            </a:r>
            <a:r>
              <a:rPr lang="ru-RU" dirty="0"/>
              <a:t>оптимизировать рабочие места и бизнес-процессы по учету товара в магазине.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Позволяет мобильному оборудованию (</a:t>
            </a:r>
            <a:r>
              <a:rPr lang="ru-RU" dirty="0" smtClean="0"/>
              <a:t>ТСД) </a:t>
            </a:r>
            <a:r>
              <a:rPr lang="ru-RU" dirty="0"/>
              <a:t>полностью раскрыть свой потенциал.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Закрывает </a:t>
            </a:r>
            <a:r>
              <a:rPr lang="ru-RU" dirty="0" smtClean="0"/>
              <a:t>все </a:t>
            </a:r>
            <a:r>
              <a:rPr lang="ru-RU" dirty="0"/>
              <a:t>потребности по мобильной автоматизации внутри магазина.</a:t>
            </a:r>
          </a:p>
        </p:txBody>
      </p:sp>
      <p:pic>
        <p:nvPicPr>
          <p:cNvPr id="2050" name="Picture 2" descr="D:\хлам\врем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013" y="1840707"/>
            <a:ext cx="904875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хлам\в цель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4836319"/>
            <a:ext cx="93345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хлам\эффект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3086" y="3600450"/>
            <a:ext cx="73342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Безымянный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6" y="6176963"/>
            <a:ext cx="23812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2078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29389"/>
          </a:xfrm>
        </p:spPr>
        <p:txBody>
          <a:bodyPr>
            <a:normAutofit/>
          </a:bodyPr>
          <a:lstStyle/>
          <a:p>
            <a:r>
              <a:rPr lang="ru-RU" dirty="0"/>
              <a:t>Программа предназначена для розничных и оптовых магазинов: продуктовые, одежда, обувь, стройматериалы, автозапчасти, алкоголь, </a:t>
            </a:r>
            <a:r>
              <a:rPr lang="ru-RU" dirty="0" err="1"/>
              <a:t>минимаркеты</a:t>
            </a:r>
            <a:r>
              <a:rPr lang="ru-RU" dirty="0"/>
              <a:t>, </a:t>
            </a:r>
            <a:r>
              <a:rPr lang="ru-RU" dirty="0" smtClean="0"/>
              <a:t>супермаркеты, </a:t>
            </a:r>
            <a:r>
              <a:rPr lang="ru-RU" dirty="0"/>
              <a:t>точки продаж и т.д.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8" descr="http://www.impetechglobal.com/img_hospital/suppli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242" y="170948"/>
            <a:ext cx="1927683" cy="213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ecology.md/uploads/files_elfinder/2015/11/11_02/brendovoe-myshlenie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948" y="3810727"/>
            <a:ext cx="2717977" cy="227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static.apk-news.ru/uploads/2016/11/OKVED-i-roznichnaya-torgovly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578" y="4313172"/>
            <a:ext cx="2400422" cy="195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Безымянный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32" y="6264210"/>
            <a:ext cx="23812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3453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test.cleverence.ru/img-email/solutions/eat2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6188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6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83686" y="719032"/>
            <a:ext cx="10515600" cy="1232369"/>
          </a:xfrm>
          <a:solidFill>
            <a:srgbClr val="FF3399"/>
          </a:solidFill>
        </p:spPr>
        <p:txBody>
          <a:bodyPr>
            <a:normAutofit/>
          </a:bodyPr>
          <a:lstStyle/>
          <a:p>
            <a:r>
              <a:rPr lang="ru-RU" b="1" dirty="0"/>
              <a:t>Преимущества </a:t>
            </a:r>
            <a:r>
              <a:rPr lang="ru-RU" b="1" dirty="0" smtClean="0"/>
              <a:t>решения:</a:t>
            </a:r>
            <a:endParaRPr lang="ru-RU" b="1" dirty="0"/>
          </a:p>
        </p:txBody>
      </p:sp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657922" y="2630805"/>
            <a:ext cx="10367129" cy="35348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Безымянный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292109"/>
            <a:ext cx="23812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1283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6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831850" y="4034927"/>
            <a:ext cx="11360150" cy="1634353"/>
          </a:xfrm>
          <a:noFill/>
        </p:spPr>
        <p:txBody>
          <a:bodyPr>
            <a:normAutofit fontScale="90000"/>
          </a:bodyPr>
          <a:lstStyle/>
          <a:p>
            <a:r>
              <a:rPr lang="ru-RU" sz="5300" dirty="0" smtClean="0"/>
              <a:t/>
            </a:r>
            <a:br>
              <a:rPr lang="ru-RU" sz="5300" dirty="0" smtClean="0"/>
            </a:br>
            <a:r>
              <a:rPr lang="ru-RU" sz="5300" dirty="0" smtClean="0"/>
              <a:t/>
            </a:r>
            <a:br>
              <a:rPr lang="ru-RU" sz="5300" dirty="0" smtClean="0"/>
            </a:br>
            <a:r>
              <a:rPr lang="ru-RU" sz="5300" dirty="0" smtClean="0"/>
              <a:t/>
            </a:r>
            <a:br>
              <a:rPr lang="ru-RU" sz="5300" dirty="0" smtClean="0"/>
            </a:br>
            <a:r>
              <a:rPr lang="ru-RU" sz="5300" b="1" dirty="0" smtClean="0"/>
              <a:t>Цель:</a:t>
            </a:r>
            <a:r>
              <a:rPr lang="ru-RU" sz="5300" dirty="0" smtClean="0"/>
              <a:t> </a:t>
            </a:r>
            <a:r>
              <a:rPr lang="ru-RU" sz="5300" b="1" dirty="0" smtClean="0"/>
              <a:t>«</a:t>
            </a:r>
            <a:r>
              <a:rPr lang="ru-RU" sz="5300" b="1" i="1" dirty="0" smtClean="0"/>
              <a:t>продавать больше при меньших </a:t>
            </a:r>
            <a:r>
              <a:rPr lang="ru-RU" sz="5300" b="1" i="1" dirty="0" smtClean="0">
                <a:solidFill>
                  <a:srgbClr val="FF3399"/>
                </a:solidFill>
              </a:rPr>
              <a:t>затратах</a:t>
            </a:r>
            <a:r>
              <a:rPr lang="ru-RU" sz="5300" b="1" dirty="0" smtClean="0">
                <a:solidFill>
                  <a:srgbClr val="FF3399"/>
                </a:solidFill>
              </a:rPr>
              <a:t>».</a:t>
            </a:r>
            <a:r>
              <a:rPr lang="ru-RU" sz="5300" dirty="0" smtClean="0">
                <a:solidFill>
                  <a:srgbClr val="FF3399"/>
                </a:solidFill>
              </a:rPr>
              <a:t/>
            </a:r>
            <a:br>
              <a:rPr lang="ru-RU" sz="5300" dirty="0" smtClean="0">
                <a:solidFill>
                  <a:srgbClr val="FF3399"/>
                </a:solidFill>
              </a:rPr>
            </a:br>
            <a:r>
              <a:rPr lang="ru-RU" sz="5300" dirty="0">
                <a:solidFill>
                  <a:srgbClr val="FF3399"/>
                </a:solidFill>
              </a:rPr>
              <a:t/>
            </a:r>
            <a:br>
              <a:rPr lang="ru-RU" sz="5300" dirty="0">
                <a:solidFill>
                  <a:srgbClr val="FF3399"/>
                </a:solidFill>
              </a:rPr>
            </a:br>
            <a:r>
              <a:rPr lang="ru-RU" sz="5300" b="1" dirty="0"/>
              <a:t>Один</a:t>
            </a:r>
            <a:r>
              <a:rPr lang="ru-RU" sz="5300" b="1" dirty="0">
                <a:solidFill>
                  <a:srgbClr val="FF3399"/>
                </a:solidFill>
              </a:rPr>
              <a:t> </a:t>
            </a:r>
            <a:r>
              <a:rPr lang="ru-RU" sz="5300" b="1" dirty="0"/>
              <a:t>из путей оптимизации – это </a:t>
            </a:r>
            <a:r>
              <a:rPr lang="ru-RU" sz="5300" b="1" dirty="0">
                <a:solidFill>
                  <a:srgbClr val="FF3399"/>
                </a:solidFill>
              </a:rPr>
              <a:t>автоматизация.</a:t>
            </a:r>
            <a:br>
              <a:rPr lang="ru-RU" sz="5300" b="1" dirty="0">
                <a:solidFill>
                  <a:srgbClr val="FF3399"/>
                </a:solidFill>
              </a:rPr>
            </a:br>
            <a:endParaRPr lang="ru-RU" b="1" dirty="0">
              <a:solidFill>
                <a:srgbClr val="FF3399"/>
              </a:solidFill>
            </a:endParaRPr>
          </a:p>
        </p:txBody>
      </p:sp>
      <p:pic>
        <p:nvPicPr>
          <p:cNvPr id="9" name="Рисунок 8" descr="Безымянный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4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7145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Безымянный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535" y="2539047"/>
            <a:ext cx="23812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2331" y="653143"/>
            <a:ext cx="10933612" cy="1097280"/>
          </a:xfrm>
          <a:solidFill>
            <a:srgbClr val="FF3399"/>
          </a:solidFill>
        </p:spPr>
        <p:txBody>
          <a:bodyPr>
            <a:noAutofit/>
          </a:bodyPr>
          <a:lstStyle/>
          <a:p>
            <a:r>
              <a:rPr lang="ru-RU" sz="4800" b="1" dirty="0"/>
              <a:t>Поддержка мобильного железа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149531" y="3602037"/>
            <a:ext cx="11042469" cy="2510457"/>
          </a:xfrm>
        </p:spPr>
        <p:txBody>
          <a:bodyPr>
            <a:normAutofit/>
          </a:bodyPr>
          <a:lstStyle/>
          <a:p>
            <a:pPr algn="l"/>
            <a:r>
              <a:rPr lang="ru-RU" sz="1600" dirty="0" smtClean="0"/>
              <a:t>  </a:t>
            </a:r>
            <a:r>
              <a:rPr lang="en-US" sz="1600" dirty="0" smtClean="0"/>
              <a:t>Newland MT 65                  </a:t>
            </a:r>
            <a:r>
              <a:rPr lang="ru-RU" sz="1600" dirty="0" smtClean="0"/>
              <a:t>    </a:t>
            </a:r>
            <a:r>
              <a:rPr lang="en-US" sz="1600" dirty="0" smtClean="0"/>
              <a:t>  </a:t>
            </a:r>
            <a:r>
              <a:rPr lang="en-US" sz="1600" dirty="0" err="1" smtClean="0"/>
              <a:t>Urovo</a:t>
            </a:r>
            <a:r>
              <a:rPr lang="en-US" sz="1600" dirty="0"/>
              <a:t> </a:t>
            </a:r>
            <a:r>
              <a:rPr lang="en-US" sz="1600" dirty="0" smtClean="0"/>
              <a:t>i6200          Honeywell </a:t>
            </a:r>
            <a:r>
              <a:rPr lang="en-US" sz="1600" dirty="0" err="1"/>
              <a:t>ScanPal</a:t>
            </a:r>
            <a:r>
              <a:rPr lang="en-US" sz="1600" dirty="0"/>
              <a:t> EDA60K </a:t>
            </a:r>
            <a:r>
              <a:rPr lang="en-US" sz="1600" dirty="0" smtClean="0"/>
              <a:t>       </a:t>
            </a:r>
            <a:r>
              <a:rPr lang="en-US" sz="1600" dirty="0"/>
              <a:t>Newland MT90 Orca </a:t>
            </a:r>
            <a:r>
              <a:rPr lang="en-US" sz="1600" dirty="0" smtClean="0"/>
              <a:t>2D Image</a:t>
            </a:r>
            <a:endParaRPr lang="ru-RU" sz="1600" dirty="0" smtClean="0"/>
          </a:p>
          <a:p>
            <a:pPr algn="l"/>
            <a:endParaRPr lang="ru-RU" sz="1600" dirty="0"/>
          </a:p>
          <a:p>
            <a:pPr algn="l"/>
            <a:endParaRPr lang="ru-RU" sz="1600" dirty="0" smtClean="0"/>
          </a:p>
          <a:p>
            <a:pPr algn="l"/>
            <a:endParaRPr lang="ru-RU" sz="1600" dirty="0"/>
          </a:p>
          <a:p>
            <a:pPr algn="l"/>
            <a:endParaRPr lang="ru-RU" sz="1600" dirty="0" smtClean="0"/>
          </a:p>
          <a:p>
            <a:pPr algn="l"/>
            <a:endParaRPr lang="ru-RU" sz="1600" dirty="0"/>
          </a:p>
          <a:p>
            <a:pPr algn="l"/>
            <a:r>
              <a:rPr lang="ru-RU" sz="1600" dirty="0" smtClean="0"/>
              <a:t>                      </a:t>
            </a:r>
            <a:r>
              <a:rPr lang="en-US" sz="1600" dirty="0" err="1" smtClean="0"/>
              <a:t>CipherLab</a:t>
            </a:r>
            <a:r>
              <a:rPr lang="en-US" sz="1600" dirty="0" smtClean="0"/>
              <a:t> </a:t>
            </a:r>
            <a:r>
              <a:rPr lang="en-US" sz="1600" dirty="0"/>
              <a:t>RK </a:t>
            </a:r>
            <a:r>
              <a:rPr lang="en-US" sz="1600" dirty="0" smtClean="0"/>
              <a:t>25</a:t>
            </a:r>
            <a:r>
              <a:rPr lang="ru-RU" sz="1600" dirty="0" smtClean="0"/>
              <a:t>                         </a:t>
            </a:r>
            <a:r>
              <a:rPr lang="en-US" sz="1600" dirty="0" err="1"/>
              <a:t>Cipherlab</a:t>
            </a:r>
            <a:r>
              <a:rPr lang="en-US" sz="1600" dirty="0"/>
              <a:t> </a:t>
            </a:r>
            <a:r>
              <a:rPr lang="en-US" sz="1600" dirty="0" smtClean="0"/>
              <a:t>9700</a:t>
            </a:r>
            <a:r>
              <a:rPr lang="ru-RU" sz="1600" dirty="0" smtClean="0"/>
              <a:t>               </a:t>
            </a:r>
            <a:r>
              <a:rPr lang="en-US" sz="1600" dirty="0"/>
              <a:t>Motorola MC 92N0</a:t>
            </a:r>
            <a:endParaRPr lang="ru-RU" sz="1600" dirty="0"/>
          </a:p>
        </p:txBody>
      </p:sp>
      <p:pic>
        <p:nvPicPr>
          <p:cNvPr id="4" name="Объект 4"/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50423"/>
            <a:ext cx="1127125" cy="1887538"/>
          </a:xfrm>
        </p:spPr>
      </p:pic>
      <p:pic>
        <p:nvPicPr>
          <p:cNvPr id="5" name="Рисунок 4" descr="Безымянный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1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782" y="1944461"/>
            <a:ext cx="2155371" cy="165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FFFFFF" mc:Ignorable="a14" a14:legacySpreadsheetColorIndex="65"/>
                </a:solidFill>
                <a:prstDash val="dot"/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Терминал сбора данных Honeywell ScanPal EDA60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535" y="1750423"/>
            <a:ext cx="1921419" cy="188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47" y="1944461"/>
            <a:ext cx="733560" cy="1657577"/>
          </a:xfrm>
          <a:prstGeom prst="rect">
            <a:avLst/>
          </a:prstGeom>
        </p:spPr>
      </p:pic>
      <p:pic>
        <p:nvPicPr>
          <p:cNvPr id="2052" name="Picture 4" descr="https://gera.com.ua/images/detailed/2/a0a7183e-46fa-11e9-a618-00237de0c2b6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989" y="3877674"/>
            <a:ext cx="1985554" cy="185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ipherlab 9700 / 9730 с Windows C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160" y="3931920"/>
            <a:ext cx="781552" cy="175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Терминал сбора данных Motorola MC 92N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392" y="3931920"/>
            <a:ext cx="1803854" cy="175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381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3399"/>
          </a:solidFill>
        </p:spPr>
        <p:txBody>
          <a:bodyPr/>
          <a:lstStyle/>
          <a:p>
            <a:r>
              <a:rPr lang="ru-RU" b="1" dirty="0" smtClean="0"/>
              <a:t>Возможности программы </a:t>
            </a:r>
            <a:r>
              <a:rPr lang="ru-RU" b="1" spc="-120" dirty="0">
                <a:latin typeface="Gilroy ExtraBold" panose="00000900000000000000" pitchFamily="50" charset="-52"/>
                <a:ea typeface="Roboto" pitchFamily="2" charset="0"/>
              </a:rPr>
              <a:t>«</a:t>
            </a:r>
            <a:r>
              <a:rPr lang="en-US" b="1" spc="-120" dirty="0">
                <a:latin typeface="Gilroy ExtraBold" panose="00000900000000000000" pitchFamily="50" charset="-52"/>
                <a:ea typeface="Roboto" pitchFamily="2" charset="0"/>
              </a:rPr>
              <a:t>Mobile SMARTS</a:t>
            </a:r>
            <a:r>
              <a:rPr lang="ru-RU" b="1" spc="-120" dirty="0">
                <a:latin typeface="Gilroy ExtraBold" panose="00000900000000000000" pitchFamily="50" charset="-52"/>
                <a:ea typeface="Roboto" pitchFamily="2" charset="0"/>
              </a:rPr>
              <a:t>:Магазин 15» </a:t>
            </a:r>
            <a:endParaRPr lang="ru-RU" b="1" dirty="0"/>
          </a:p>
        </p:txBody>
      </p:sp>
      <p:pic>
        <p:nvPicPr>
          <p:cNvPr id="3074" name="Picture 2" descr="https://www.cleverence.ru/upload/iblock/03e/03e51108ab95855f478a5842ac7b537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788" y="1825626"/>
            <a:ext cx="4781005" cy="383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Безымянный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6" name="Picture 4" descr="https://www.cleverence.ru/upload/iblock/6aa/6aac96221ee643470207679a0c1ff8e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794" y="1825626"/>
            <a:ext cx="4467497" cy="383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434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езымянный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https://www.cleverence.ru/upload/iblock/69f/69f94b45c21570e6829418562dd8f73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2697"/>
            <a:ext cx="5421086" cy="474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www.cleverence.ru/upload/iblock/18b/18b21337455532c12ecc0914a26f8c3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287" y="352697"/>
            <a:ext cx="5342707" cy="474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036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ымянный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https://www.cleverence.ru/upload/iblock/28a/28a93d75b126ce4bd5abf084af90b93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2" y="239924"/>
            <a:ext cx="5565958" cy="548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www.cleverence.ru/upload/iblock/1f0/1f04b1b85e2e21a4ce2415cf9be6da9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350" y="239924"/>
            <a:ext cx="5943599" cy="548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662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Безымянный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Картинки по запросу &quot;картинки задумчивость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220" y="974906"/>
            <a:ext cx="4286250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10343" y="697077"/>
            <a:ext cx="8033657" cy="584775"/>
          </a:xfrm>
          <a:prstGeom prst="rect">
            <a:avLst/>
          </a:prstGeom>
          <a:solidFill>
            <a:srgbClr val="FF3399"/>
          </a:solidFill>
        </p:spPr>
        <p:txBody>
          <a:bodyPr wrap="square">
            <a:spAutoFit/>
          </a:bodyPr>
          <a:lstStyle/>
          <a:p>
            <a:r>
              <a:rPr lang="ru-RU" sz="3200" b="1" dirty="0"/>
              <a:t>Зачем вообще магазину ТСД?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0343" y="1811024"/>
            <a:ext cx="655755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400" dirty="0"/>
              <a:t>Постоянный бардак с товаром</a:t>
            </a:r>
          </a:p>
          <a:p>
            <a:pPr marL="534988" indent="0">
              <a:lnSpc>
                <a:spcPct val="100000"/>
              </a:lnSpc>
              <a:buNone/>
            </a:pPr>
            <a:r>
              <a:rPr lang="ru-RU" dirty="0"/>
              <a:t>Точных количеств и наличия никто не знает, пока не пойдет и сам не посчитает.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ru-RU" sz="2400" dirty="0"/>
              <a:t>Недопоставки и </a:t>
            </a:r>
            <a:r>
              <a:rPr lang="ru-RU" sz="2400" dirty="0" err="1" smtClean="0"/>
              <a:t>перессортися</a:t>
            </a:r>
            <a:endParaRPr lang="ru-RU" sz="2400" dirty="0"/>
          </a:p>
          <a:p>
            <a:pPr marL="534988" indent="0">
              <a:lnSpc>
                <a:spcPct val="100000"/>
              </a:lnSpc>
              <a:buNone/>
            </a:pPr>
            <a:r>
              <a:rPr lang="ru-RU" dirty="0"/>
              <a:t>Нерадивые поставщики возят что хотят.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3"/>
            </a:pPr>
            <a:r>
              <a:rPr lang="ru-RU" sz="2400" dirty="0"/>
              <a:t>Неверные ценники</a:t>
            </a:r>
          </a:p>
          <a:p>
            <a:pPr marL="534988" indent="0">
              <a:lnSpc>
                <a:spcPct val="150000"/>
              </a:lnSpc>
              <a:buNone/>
            </a:pPr>
            <a:r>
              <a:rPr lang="ru-RU" dirty="0"/>
              <a:t>Целая головная боль с утра обновить ценники.</a:t>
            </a:r>
          </a:p>
        </p:txBody>
      </p:sp>
    </p:spTree>
    <p:extLst>
      <p:ext uri="{BB962C8B-B14F-4D97-AF65-F5344CB8AC3E}">
        <p14:creationId xmlns:p14="http://schemas.microsoft.com/office/powerpoint/2010/main" val="2897484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4184"/>
          </a:xfrm>
          <a:solidFill>
            <a:srgbClr val="FF3399"/>
          </a:solidFill>
        </p:spPr>
        <p:txBody>
          <a:bodyPr/>
          <a:lstStyle/>
          <a:p>
            <a:r>
              <a:rPr lang="ru-RU" b="1" dirty="0"/>
              <a:t>Все нужные операции</a:t>
            </a:r>
          </a:p>
        </p:txBody>
      </p:sp>
      <p:graphicFrame>
        <p:nvGraphicFramePr>
          <p:cNvPr id="6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7361717"/>
              </p:ext>
            </p:extLst>
          </p:nvPr>
        </p:nvGraphicFramePr>
        <p:xfrm>
          <a:off x="838200" y="1825625"/>
          <a:ext cx="10515600" cy="3868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 descr="Безымянный">
            <a:hlinkClick r:id="rId7"/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549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76292"/>
          </a:xfrm>
          <a:solidFill>
            <a:srgbClr val="FF3399"/>
          </a:solidFill>
        </p:spPr>
        <p:txBody>
          <a:bodyPr/>
          <a:lstStyle/>
          <a:p>
            <a:r>
              <a:rPr lang="ru-RU" b="1" dirty="0"/>
              <a:t>Продуманные </a:t>
            </a:r>
            <a:r>
              <a:rPr lang="ru-RU" b="1" dirty="0" smtClean="0"/>
              <a:t>бизнес-процессы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5737" y="2251590"/>
            <a:ext cx="8334103" cy="3499407"/>
          </a:xfrm>
          <a:prstGeom prst="rect">
            <a:avLst/>
          </a:prstGeom>
        </p:spPr>
      </p:pic>
      <p:pic>
        <p:nvPicPr>
          <p:cNvPr id="5" name="Рисунок 4" descr="Безымянный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5828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7286"/>
          </a:xfrm>
          <a:solidFill>
            <a:srgbClr val="FF3399"/>
          </a:solidFill>
        </p:spPr>
        <p:txBody>
          <a:bodyPr/>
          <a:lstStyle/>
          <a:p>
            <a:r>
              <a:rPr lang="ru-RU" b="1" dirty="0"/>
              <a:t>Интеграция с </a:t>
            </a:r>
            <a:r>
              <a:rPr lang="ru-RU" b="1" dirty="0" err="1"/>
              <a:t>бэк</a:t>
            </a:r>
            <a:r>
              <a:rPr lang="ru-RU" b="1" dirty="0"/>
              <a:t>-офисом</a:t>
            </a:r>
          </a:p>
        </p:txBody>
      </p:sp>
      <p:graphicFrame>
        <p:nvGraphicFramePr>
          <p:cNvPr id="5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8181689"/>
              </p:ext>
            </p:extLst>
          </p:nvPr>
        </p:nvGraphicFramePr>
        <p:xfrm>
          <a:off x="838200" y="1825625"/>
          <a:ext cx="10515600" cy="3072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 descr="Безымянный">
            <a:hlinkClick r:id="rId7"/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45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Лицензионная политика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Варианты лицензий</a:t>
            </a:r>
          </a:p>
        </p:txBody>
      </p:sp>
      <p:pic>
        <p:nvPicPr>
          <p:cNvPr id="7172" name="Picture 4" descr="http://cdn.mysitemyway.com/etc-mysitemyway/icons/legacy-previews/icons/green-metallic-orbs-icons-business/082565-green-metallic-orb-icon-business-key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236" y="1130300"/>
            <a:ext cx="2046514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Безымянный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7619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3440" y="558856"/>
            <a:ext cx="10515600" cy="809897"/>
          </a:xfrm>
          <a:solidFill>
            <a:srgbClr val="FF3399"/>
          </a:solidFill>
        </p:spPr>
        <p:txBody>
          <a:bodyPr>
            <a:normAutofit/>
          </a:bodyPr>
          <a:lstStyle/>
          <a:p>
            <a:r>
              <a:rPr lang="ru-RU" b="1" dirty="0" smtClean="0"/>
              <a:t>4 </a:t>
            </a:r>
            <a:r>
              <a:rPr lang="ru-RU" b="1" dirty="0"/>
              <a:t>уровня </a:t>
            </a:r>
            <a:r>
              <a:rPr lang="ru-RU" b="1" dirty="0" err="1" smtClean="0"/>
              <a:t>лицензи</a:t>
            </a:r>
            <a:r>
              <a:rPr lang="uk-UA" b="1" dirty="0"/>
              <a:t>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07171"/>
            <a:ext cx="10515600" cy="3969791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Минимум</a:t>
            </a:r>
          </a:p>
          <a:p>
            <a:r>
              <a:rPr lang="ru-RU" sz="4000" b="1" dirty="0">
                <a:solidFill>
                  <a:srgbClr val="F8931D"/>
                </a:solidFill>
              </a:rPr>
              <a:t>Базовый</a:t>
            </a:r>
          </a:p>
          <a:p>
            <a:r>
              <a:rPr lang="ru-RU" sz="4000" b="1" dirty="0">
                <a:solidFill>
                  <a:srgbClr val="00B050"/>
                </a:solidFill>
              </a:rPr>
              <a:t>Расширенный</a:t>
            </a:r>
          </a:p>
          <a:p>
            <a:r>
              <a:rPr lang="ru-RU" sz="4000" b="1" dirty="0">
                <a:solidFill>
                  <a:srgbClr val="3551A2"/>
                </a:solidFill>
              </a:rPr>
              <a:t>Полный</a:t>
            </a:r>
          </a:p>
        </p:txBody>
      </p:sp>
      <p:pic>
        <p:nvPicPr>
          <p:cNvPr id="5" name="Picture 2" descr="http://static4.depositphotos.com/1004070/460/i/950/depositphotos_4602492-Fo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311" y="1854559"/>
            <a:ext cx="7539689" cy="502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Безымянный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6796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МИНИМУМ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5500" y="2608406"/>
            <a:ext cx="10515600" cy="3969791"/>
          </a:xfrm>
        </p:spPr>
        <p:txBody>
          <a:bodyPr>
            <a:normAutofit/>
          </a:bodyPr>
          <a:lstStyle/>
          <a:p>
            <a:r>
              <a:rPr lang="ru-RU" dirty="0"/>
              <a:t>Самые дешевые лицензии</a:t>
            </a:r>
          </a:p>
          <a:p>
            <a:r>
              <a:rPr lang="ru-RU" dirty="0"/>
              <a:t>Аналог </a:t>
            </a:r>
            <a:r>
              <a:rPr lang="en-US" dirty="0"/>
              <a:t>DOS</a:t>
            </a:r>
            <a:r>
              <a:rPr lang="ru-RU" dirty="0"/>
              <a:t>-</a:t>
            </a:r>
            <a:r>
              <a:rPr lang="ru-RU" dirty="0" err="1"/>
              <a:t>овских</a:t>
            </a:r>
            <a:r>
              <a:rPr lang="ru-RU" dirty="0"/>
              <a:t> прошивок</a:t>
            </a:r>
          </a:p>
          <a:p>
            <a:r>
              <a:rPr lang="ru-RU" dirty="0"/>
              <a:t>Батч или </a:t>
            </a:r>
            <a:r>
              <a:rPr lang="en-US" dirty="0"/>
              <a:t>Wi-Fi </a:t>
            </a:r>
            <a:r>
              <a:rPr lang="ru-RU" dirty="0"/>
              <a:t>на выбор</a:t>
            </a:r>
          </a:p>
          <a:p>
            <a:r>
              <a:rPr lang="ru-RU" dirty="0"/>
              <a:t>Только сбор штрихкодов и инвентаризация</a:t>
            </a:r>
          </a:p>
          <a:p>
            <a:r>
              <a:rPr lang="ru-RU" dirty="0"/>
              <a:t>Новые операции добавлять нельзя</a:t>
            </a:r>
          </a:p>
          <a:p>
            <a:r>
              <a:rPr lang="ru-RU" dirty="0"/>
              <a:t>Нет возможности сверяться по накладной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90" y="0"/>
            <a:ext cx="2083140" cy="2083140"/>
          </a:xfrm>
          <a:prstGeom prst="rect">
            <a:avLst/>
          </a:prstGeom>
        </p:spPr>
      </p:pic>
      <p:pic>
        <p:nvPicPr>
          <p:cNvPr id="9" name="Рисунок 8" descr="Безымянный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Объект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491" y="1470274"/>
            <a:ext cx="2563269" cy="440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693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8931D"/>
                </a:solidFill>
              </a:rPr>
              <a:t>БАЗОВЫЙ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07171"/>
            <a:ext cx="10515600" cy="3969791"/>
          </a:xfrm>
        </p:spPr>
        <p:txBody>
          <a:bodyPr>
            <a:normAutofit/>
          </a:bodyPr>
          <a:lstStyle/>
          <a:p>
            <a:r>
              <a:rPr lang="ru-RU" dirty="0"/>
              <a:t>Самый ходовой</a:t>
            </a:r>
          </a:p>
          <a:p>
            <a:r>
              <a:rPr lang="ru-RU" dirty="0"/>
              <a:t>Батч или </a:t>
            </a:r>
            <a:r>
              <a:rPr lang="en-US" dirty="0"/>
              <a:t>Wi-Fi </a:t>
            </a:r>
            <a:r>
              <a:rPr lang="ru-RU" dirty="0"/>
              <a:t>на выбор</a:t>
            </a:r>
          </a:p>
          <a:p>
            <a:r>
              <a:rPr lang="ru-RU" dirty="0"/>
              <a:t>Все магазинные операции</a:t>
            </a:r>
          </a:p>
          <a:p>
            <a:r>
              <a:rPr lang="ru-RU" dirty="0"/>
              <a:t>Можно изменять существующие операции</a:t>
            </a:r>
          </a:p>
          <a:p>
            <a:r>
              <a:rPr lang="ru-RU" dirty="0"/>
              <a:t>Нет </a:t>
            </a:r>
            <a:r>
              <a:rPr lang="ru-RU" dirty="0" err="1"/>
              <a:t>онлайна</a:t>
            </a:r>
            <a:r>
              <a:rPr lang="ru-RU" dirty="0"/>
              <a:t> и авто-обмена</a:t>
            </a:r>
          </a:p>
          <a:p>
            <a:r>
              <a:rPr lang="ru-RU" dirty="0"/>
              <a:t>Печать на мобильный принтер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338" y="298619"/>
            <a:ext cx="3022993" cy="2083139"/>
          </a:xfrm>
          <a:prstGeom prst="rect">
            <a:avLst/>
          </a:prstGeom>
        </p:spPr>
      </p:pic>
      <p:pic>
        <p:nvPicPr>
          <p:cNvPr id="10" name="Рисунок 9" descr="Безымянный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Объект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075" y="1204882"/>
            <a:ext cx="2682240" cy="49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24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РАСШИРЕННЫЙ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17800"/>
            <a:ext cx="10515600" cy="3459162"/>
          </a:xfrm>
        </p:spPr>
        <p:txBody>
          <a:bodyPr>
            <a:normAutofit/>
          </a:bodyPr>
          <a:lstStyle/>
          <a:p>
            <a:r>
              <a:rPr lang="ru-RU" dirty="0" err="1"/>
              <a:t>Батч</a:t>
            </a:r>
            <a:r>
              <a:rPr lang="ru-RU" dirty="0"/>
              <a:t>, </a:t>
            </a:r>
            <a:r>
              <a:rPr lang="en-US" dirty="0"/>
              <a:t>Wi-Fi </a:t>
            </a:r>
            <a:r>
              <a:rPr lang="ru-RU" dirty="0"/>
              <a:t>или онлайн на выбор</a:t>
            </a:r>
          </a:p>
          <a:p>
            <a:r>
              <a:rPr lang="ru-RU" dirty="0"/>
              <a:t>Полностью автоматический обмен</a:t>
            </a:r>
          </a:p>
          <a:p>
            <a:r>
              <a:rPr lang="ru-RU" dirty="0"/>
              <a:t>Добавлять свои операции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801" y="365125"/>
            <a:ext cx="3950640" cy="2083139"/>
          </a:xfrm>
          <a:prstGeom prst="rect">
            <a:avLst/>
          </a:prstGeom>
        </p:spPr>
      </p:pic>
      <p:pic>
        <p:nvPicPr>
          <p:cNvPr id="5" name="Рисунок 4" descr="Безымянный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891" y="2717800"/>
            <a:ext cx="1911532" cy="319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186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3551A2"/>
                </a:solidFill>
              </a:rPr>
              <a:t>Полный</a:t>
            </a:r>
            <a:endParaRPr lang="ru-RU" b="1" dirty="0">
              <a:solidFill>
                <a:srgbClr val="3551A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07171"/>
            <a:ext cx="10515600" cy="3969791"/>
          </a:xfrm>
        </p:spPr>
        <p:txBody>
          <a:bodyPr>
            <a:normAutofit/>
          </a:bodyPr>
          <a:lstStyle/>
          <a:p>
            <a:r>
              <a:rPr lang="ru-RU" dirty="0"/>
              <a:t>Все операции для магазина</a:t>
            </a:r>
          </a:p>
          <a:p>
            <a:r>
              <a:rPr lang="ru-RU" dirty="0"/>
              <a:t>Коллективное выполнение </a:t>
            </a:r>
            <a:r>
              <a:rPr lang="ru-RU" dirty="0" smtClean="0"/>
              <a:t>операций</a:t>
            </a:r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Реализация (мобильная торговля)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4404" y="644713"/>
            <a:ext cx="4117033" cy="3150315"/>
          </a:xfrm>
          <a:prstGeom prst="rect">
            <a:avLst/>
          </a:prstGeom>
        </p:spPr>
      </p:pic>
      <p:pic>
        <p:nvPicPr>
          <p:cNvPr id="5" name="Рисунок 4" descr="Безымянный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383" y="3795027"/>
            <a:ext cx="1528354" cy="255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094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/>
              <a:t>Итого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60780" y="2834640"/>
            <a:ext cx="10404026" cy="4023360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sz="3200" b="1" dirty="0" smtClean="0"/>
              <a:t>Продвинутый </a:t>
            </a:r>
            <a:r>
              <a:rPr lang="ru-RU" sz="3200" b="1" dirty="0"/>
              <a:t>продукт </a:t>
            </a:r>
            <a:r>
              <a:rPr lang="ru-RU" sz="3200" b="1" dirty="0" smtClean="0"/>
              <a:t>для </a:t>
            </a:r>
            <a:r>
              <a:rPr lang="ru-RU" sz="3200" b="1" dirty="0"/>
              <a:t>работы на ТСД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sz="3200" b="1" dirty="0"/>
              <a:t>Есть всё самое необходимое для </a:t>
            </a:r>
            <a:r>
              <a:rPr lang="ru-RU" sz="3200" b="1" dirty="0" smtClean="0"/>
              <a:t>магазина</a:t>
            </a:r>
            <a:endParaRPr lang="ru-RU" sz="3200" b="1" dirty="0"/>
          </a:p>
        </p:txBody>
      </p:sp>
      <p:pic>
        <p:nvPicPr>
          <p:cNvPr id="6" name="Рисунок 5" descr="Безымянный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6148418"/>
            <a:ext cx="23812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5792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Segoe UI"/>
        <a:ea typeface=""/>
        <a:cs typeface=""/>
      </a:majorFont>
      <a:minorFont>
        <a:latin typeface="Segoe UI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24822</TotalTime>
  <Words>611</Words>
  <Application>Microsoft Office PowerPoint</Application>
  <PresentationFormat>Широкоэкранный</PresentationFormat>
  <Paragraphs>129</Paragraphs>
  <Slides>22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Gilroy ExtraBold</vt:lpstr>
      <vt:lpstr>Roboto</vt:lpstr>
      <vt:lpstr>Segoe UI</vt:lpstr>
      <vt:lpstr>Segoe UI Light</vt:lpstr>
      <vt:lpstr>Тема Office</vt:lpstr>
      <vt:lpstr>Mobile SMARTS: Магазин 15</vt:lpstr>
      <vt:lpstr>Презентация PowerPoint</vt:lpstr>
      <vt:lpstr>Для чего нужно?</vt:lpstr>
      <vt:lpstr>Программа предназначена для розничных и оптовых магазинов: продуктовые, одежда, обувь, стройматериалы, автозапчасти, алкоголь, минимаркеты, супермаркеты, точки продаж и т.д. </vt:lpstr>
      <vt:lpstr>Презентация PowerPoint</vt:lpstr>
      <vt:lpstr>Преимущества решения:</vt:lpstr>
      <vt:lpstr>   Цель: «продавать больше при меньших затратах».  Один из путей оптимизации – это автоматизация. </vt:lpstr>
      <vt:lpstr>Поддержка мобильного железа</vt:lpstr>
      <vt:lpstr>Возможности программы «Mobile SMARTS:Магазин 15» </vt:lpstr>
      <vt:lpstr>Презентация PowerPoint</vt:lpstr>
      <vt:lpstr>Презентация PowerPoint</vt:lpstr>
      <vt:lpstr>Презентация PowerPoint</vt:lpstr>
      <vt:lpstr>Все нужные операции</vt:lpstr>
      <vt:lpstr>Продуманные бизнес-процессы</vt:lpstr>
      <vt:lpstr>Интеграция с бэк-офисом</vt:lpstr>
      <vt:lpstr>Лицензионная политика</vt:lpstr>
      <vt:lpstr>4 уровня лицензий</vt:lpstr>
      <vt:lpstr>МИНИМУМ</vt:lpstr>
      <vt:lpstr>БАЗОВЫЙ</vt:lpstr>
      <vt:lpstr>РАСШИРЕННЫЙ</vt:lpstr>
      <vt:lpstr>Полный</vt:lpstr>
      <vt:lpstr>Итого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SMARTS: Магазин 15</dc:title>
  <dc:creator>Учетная запись Майкрософт</dc:creator>
  <cp:lastModifiedBy>Пользователь Windows</cp:lastModifiedBy>
  <cp:revision>244</cp:revision>
  <dcterms:created xsi:type="dcterms:W3CDTF">2016-04-22T13:44:34Z</dcterms:created>
  <dcterms:modified xsi:type="dcterms:W3CDTF">2020-03-19T09:04:30Z</dcterms:modified>
</cp:coreProperties>
</file>