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77" r:id="rId5"/>
    <p:sldId id="290" r:id="rId6"/>
    <p:sldId id="259" r:id="rId7"/>
    <p:sldId id="260" r:id="rId8"/>
    <p:sldId id="269" r:id="rId9"/>
    <p:sldId id="280" r:id="rId10"/>
    <p:sldId id="261" r:id="rId11"/>
    <p:sldId id="264" r:id="rId12"/>
    <p:sldId id="262" r:id="rId13"/>
    <p:sldId id="263" r:id="rId14"/>
    <p:sldId id="266" r:id="rId15"/>
    <p:sldId id="270" r:id="rId16"/>
    <p:sldId id="267" r:id="rId17"/>
    <p:sldId id="268" r:id="rId18"/>
    <p:sldId id="275" r:id="rId19"/>
    <p:sldId id="278" r:id="rId20"/>
    <p:sldId id="279" r:id="rId21"/>
    <p:sldId id="276" r:id="rId22"/>
    <p:sldId id="281" r:id="rId23"/>
    <p:sldId id="282" r:id="rId24"/>
    <p:sldId id="286" r:id="rId25"/>
    <p:sldId id="285" r:id="rId26"/>
    <p:sldId id="288" r:id="rId27"/>
    <p:sldId id="283" r:id="rId28"/>
    <p:sldId id="287" r:id="rId29"/>
    <p:sldId id="284" r:id="rId30"/>
    <p:sldId id="289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66FF33"/>
    <a:srgbClr val="FFFFFF"/>
    <a:srgbClr val="41719C"/>
    <a:srgbClr val="DF0B3D"/>
    <a:srgbClr val="E60424"/>
    <a:srgbClr val="000B1E"/>
    <a:srgbClr val="000054"/>
    <a:srgbClr val="000066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79747" autoAdjust="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9D6DD-CBC5-41D3-8BD9-B789DDAE8635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6F7BD-80FD-4454-9970-30D93E530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6F7BD-80FD-4454-9970-30D93E530D7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033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6F7BD-80FD-4454-9970-30D93E530D7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398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6F7BD-80FD-4454-9970-30D93E530D7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714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6F7BD-80FD-4454-9970-30D93E530D7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771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6F7BD-80FD-4454-9970-30D93E530D7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08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6F7BD-80FD-4454-9970-30D93E530D7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047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6F7BD-80FD-4454-9970-30D93E530D7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615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6F7BD-80FD-4454-9970-30D93E530D7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93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14-8C5E-426D-81B8-80ABE5BE929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BD8B-FCED-4867-84E0-FD4821FF1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3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14-8C5E-426D-81B8-80ABE5BE929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BD8B-FCED-4867-84E0-FD4821FF1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5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14-8C5E-426D-81B8-80ABE5BE929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BD8B-FCED-4867-84E0-FD4821FF1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1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14-8C5E-426D-81B8-80ABE5BE929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BD8B-FCED-4867-84E0-FD4821FF1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6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14-8C5E-426D-81B8-80ABE5BE929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BD8B-FCED-4867-84E0-FD4821FF1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95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14-8C5E-426D-81B8-80ABE5BE929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BD8B-FCED-4867-84E0-FD4821FF1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89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14-8C5E-426D-81B8-80ABE5BE929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BD8B-FCED-4867-84E0-FD4821FF1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55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14-8C5E-426D-81B8-80ABE5BE929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BD8B-FCED-4867-84E0-FD4821FF1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06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14-8C5E-426D-81B8-80ABE5BE929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BD8B-FCED-4867-84E0-FD4821FF1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95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14-8C5E-426D-81B8-80ABE5BE929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BD8B-FCED-4867-84E0-FD4821FF1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57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14-8C5E-426D-81B8-80ABE5BE929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BD8B-FCED-4867-84E0-FD4821FF1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96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00000"/>
                    </a14:imgEffect>
                    <a14:imgEffect>
                      <a14:brightnessContrast bright="-7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2414-8C5E-426D-81B8-80ABE5BE929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3BD8B-FCED-4867-84E0-FD4821FF1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05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verence.ru/downloads/%D0%9A%D0%BB%D0%B5%D0%B2%D0%B5%D1%80%D0%B5%D0%BD%D1%81.%20%D0%98%D0%BD%D0%B2%D0%B5%D0%BD%D1%82%D0%B0%D1%80%D0%B8%D0%B7%D0%B0%D1%86%D0%B8%D1%8F%20%D0%B8%D0%BC%D1%83%D1%89%D0%B5%D1%81%D1%82%D0%B2%D0%B0%20RFID%20%D0%B4%D0%BB%D1%8F%201%D0%A1%20%D0%9F%D1%80%D0%B5%D0%B4%D0%BF%D1%80%D0%B8%D1%8F%D1%82%D0%B8%D1%8F.pptx" TargetMode="External"/><Relationship Id="rId2" Type="http://schemas.openxmlformats.org/officeDocument/2006/relationships/hyperlink" Target="http://www.cleverence.ru/sw/soft.aspx?m=MS-1C-ASSET-MANAGEMENT-RFID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41699" y="3592809"/>
            <a:ext cx="2005227" cy="2677656"/>
          </a:xfrm>
          <a:prstGeom prst="rect">
            <a:avLst/>
          </a:prstGeom>
          <a:solidFill>
            <a:srgbClr val="000B1E">
              <a:alpha val="69020"/>
            </a:srgbClr>
          </a:solidFill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rgbClr val="66FF33"/>
              </a:solidFill>
            </a:endParaRPr>
          </a:p>
          <a:p>
            <a:endParaRPr lang="en-US" sz="2400" b="1" dirty="0">
              <a:solidFill>
                <a:srgbClr val="66FF33"/>
              </a:solidFill>
            </a:endParaRPr>
          </a:p>
          <a:p>
            <a:endParaRPr lang="en-US" sz="2400" b="1" dirty="0" smtClean="0">
              <a:solidFill>
                <a:srgbClr val="66FF33"/>
              </a:solidFill>
            </a:endParaRPr>
          </a:p>
          <a:p>
            <a:endParaRPr lang="en-US" sz="2400" b="1" dirty="0">
              <a:solidFill>
                <a:srgbClr val="66FF33"/>
              </a:solidFill>
            </a:endParaRPr>
          </a:p>
          <a:p>
            <a:endParaRPr lang="en-US" sz="2400" b="1" dirty="0" smtClean="0">
              <a:solidFill>
                <a:srgbClr val="66FF33"/>
              </a:solidFill>
            </a:endParaRPr>
          </a:p>
          <a:p>
            <a:endParaRPr lang="en-US" sz="2400" b="1" dirty="0">
              <a:solidFill>
                <a:srgbClr val="66FF33"/>
              </a:solidFill>
            </a:endParaRPr>
          </a:p>
          <a:p>
            <a:endParaRPr lang="ru-RU" sz="2400" b="1" dirty="0">
              <a:solidFill>
                <a:srgbClr val="66FF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7715" y="1019885"/>
            <a:ext cx="7682112" cy="1938992"/>
          </a:xfrm>
          <a:prstGeom prst="rect">
            <a:avLst/>
          </a:prstGeom>
          <a:solidFill>
            <a:srgbClr val="000B1E">
              <a:alpha val="4902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DF0B3D"/>
                </a:solidFill>
              </a:rPr>
              <a:t>Клеверенс</a:t>
            </a:r>
            <a:r>
              <a:rPr lang="ru-RU" sz="4000" b="1" dirty="0">
                <a:solidFill>
                  <a:schemeClr val="bg1"/>
                </a:solidFill>
              </a:rPr>
              <a:t>: </a:t>
            </a:r>
            <a:endParaRPr lang="en-US" sz="4000" b="1" dirty="0" smtClean="0">
              <a:solidFill>
                <a:schemeClr val="bg1"/>
              </a:solidFill>
            </a:endParaRPr>
          </a:p>
          <a:p>
            <a:r>
              <a:rPr lang="ru-RU" sz="4000" b="1" dirty="0" smtClean="0">
                <a:solidFill>
                  <a:schemeClr val="bg1"/>
                </a:solidFill>
              </a:rPr>
              <a:t>Инвентаризация </a:t>
            </a:r>
            <a:r>
              <a:rPr lang="ru-RU" sz="4000" b="1" dirty="0">
                <a:solidFill>
                  <a:schemeClr val="bg1"/>
                </a:solidFill>
              </a:rPr>
              <a:t>имущества RFID для «1С:Предприятия»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46927" y="2958877"/>
            <a:ext cx="5422900" cy="1200329"/>
          </a:xfrm>
          <a:prstGeom prst="rect">
            <a:avLst/>
          </a:prstGeom>
          <a:solidFill>
            <a:srgbClr val="000B1E">
              <a:alpha val="6902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готовый продукт для учета имущества (ОС и материалов) с использованием штрихкодов и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RFID-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меток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4" name="Picture 6" descr="MOTOROLA MC3190-Z ручной RFID считыватель (MC319Z) - Характеристики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3772398"/>
            <a:ext cx="2250941" cy="225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46926" y="4159206"/>
            <a:ext cx="3269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версия презентации от </a:t>
            </a:r>
            <a:r>
              <a:rPr lang="ru-RU" sz="1400" b="1" dirty="0" smtClean="0">
                <a:solidFill>
                  <a:schemeClr val="bg1"/>
                </a:solidFill>
              </a:rPr>
              <a:t>22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октября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176945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4" y="170419"/>
            <a:ext cx="92880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Методология</a:t>
            </a:r>
            <a:r>
              <a:rPr lang="en-US" sz="4400" b="1" dirty="0" smtClean="0">
                <a:solidFill>
                  <a:schemeClr val="bg1"/>
                </a:solidFill>
              </a:rPr>
              <a:t> | </a:t>
            </a:r>
            <a:r>
              <a:rPr lang="ru-RU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Первичная маркировка</a:t>
            </a:r>
            <a:endParaRPr lang="ru-RU" sz="4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464" y="864156"/>
            <a:ext cx="10207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для </a:t>
            </a:r>
            <a:r>
              <a:rPr lang="ru-RU" sz="3600" b="1" dirty="0" smtClean="0">
                <a:solidFill>
                  <a:srgbClr val="66FF33"/>
                </a:solidFill>
              </a:rPr>
              <a:t>заведенных ОС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, маркируемых </a:t>
            </a:r>
            <a:r>
              <a:rPr lang="en-US" sz="3600" b="1" dirty="0" smtClean="0">
                <a:solidFill>
                  <a:srgbClr val="66FF33"/>
                </a:solidFill>
              </a:rPr>
              <a:t>RFID</a:t>
            </a:r>
            <a:r>
              <a:rPr lang="ru-RU" sz="3600" b="1" dirty="0" smtClean="0">
                <a:solidFill>
                  <a:srgbClr val="66FF33"/>
                </a:solidFill>
              </a:rPr>
              <a:t>-метками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372" y="4384903"/>
            <a:ext cx="1989953" cy="19899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518" y="1734410"/>
            <a:ext cx="1635200" cy="1635200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816627" y="2145565"/>
            <a:ext cx="2474264" cy="2692124"/>
            <a:chOff x="1168442" y="1577322"/>
            <a:chExt cx="3161511" cy="3439883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442" y="1855694"/>
              <a:ext cx="3161511" cy="3161511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4069">
              <a:off x="2195728" y="1577322"/>
              <a:ext cx="933580" cy="609685"/>
            </a:xfrm>
            <a:prstGeom prst="rect">
              <a:avLst/>
            </a:prstGeom>
          </p:spPr>
        </p:pic>
        <p:cxnSp>
          <p:nvCxnSpPr>
            <p:cNvPr id="24" name="Прямая со стрелкой 23"/>
            <p:cNvCxnSpPr/>
            <p:nvPr/>
          </p:nvCxnSpPr>
          <p:spPr>
            <a:xfrm>
              <a:off x="2675965" y="2054078"/>
              <a:ext cx="161365" cy="729463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3565996" y="4593958"/>
            <a:ext cx="2393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найти ОС в списке на ТСД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4536" y="4584375"/>
            <a:ext cx="3539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нанести метку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6303274" y="2264041"/>
            <a:ext cx="2683927" cy="2993200"/>
            <a:chOff x="3652104" y="2312437"/>
            <a:chExt cx="2683927" cy="299320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31775">
              <a:off x="4291012" y="2312437"/>
              <a:ext cx="1463037" cy="955453"/>
            </a:xfrm>
            <a:prstGeom prst="rect">
              <a:avLst/>
            </a:prstGeom>
          </p:spPr>
        </p:pic>
        <p:grpSp>
          <p:nvGrpSpPr>
            <p:cNvPr id="28" name="Группа 27"/>
            <p:cNvGrpSpPr/>
            <p:nvPr/>
          </p:nvGrpSpPr>
          <p:grpSpPr>
            <a:xfrm rot="21344455">
              <a:off x="3652104" y="2900471"/>
              <a:ext cx="2683927" cy="2405166"/>
              <a:chOff x="3706368" y="2267712"/>
              <a:chExt cx="5443728" cy="4024078"/>
            </a:xfrm>
          </p:grpSpPr>
          <p:sp>
            <p:nvSpPr>
              <p:cNvPr id="29" name="Дуга 28"/>
              <p:cNvSpPr/>
              <p:nvPr/>
            </p:nvSpPr>
            <p:spPr>
              <a:xfrm>
                <a:off x="4895240" y="3627181"/>
                <a:ext cx="3160623" cy="2664609"/>
              </a:xfrm>
              <a:prstGeom prst="arc">
                <a:avLst>
                  <a:gd name="adj1" fmla="val 12757054"/>
                  <a:gd name="adj2" fmla="val 19533544"/>
                </a:avLst>
              </a:prstGeom>
              <a:ln w="254000">
                <a:solidFill>
                  <a:srgbClr val="2E75B6">
                    <a:alpha val="61176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Дуга 29"/>
              <p:cNvSpPr/>
              <p:nvPr/>
            </p:nvSpPr>
            <p:spPr>
              <a:xfrm>
                <a:off x="4399863" y="2916577"/>
                <a:ext cx="4114800" cy="3365710"/>
              </a:xfrm>
              <a:prstGeom prst="arc">
                <a:avLst>
                  <a:gd name="adj1" fmla="val 12333362"/>
                  <a:gd name="adj2" fmla="val 19807811"/>
                </a:avLst>
              </a:prstGeom>
              <a:ln w="254000">
                <a:solidFill>
                  <a:srgbClr val="2E75B6">
                    <a:alpha val="61176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Дуга 30"/>
              <p:cNvSpPr/>
              <p:nvPr/>
            </p:nvSpPr>
            <p:spPr>
              <a:xfrm>
                <a:off x="3706368" y="2267712"/>
                <a:ext cx="5443728" cy="3858768"/>
              </a:xfrm>
              <a:prstGeom prst="arc">
                <a:avLst>
                  <a:gd name="adj1" fmla="val 12184691"/>
                  <a:gd name="adj2" fmla="val 20210402"/>
                </a:avLst>
              </a:prstGeom>
              <a:ln w="254000">
                <a:solidFill>
                  <a:srgbClr val="2E75B6">
                    <a:alpha val="61176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6410893" y="4584375"/>
            <a:ext cx="2575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прочитать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метку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90669" y="2892933"/>
            <a:ext cx="1791357" cy="1631216"/>
          </a:xfrm>
          <a:prstGeom prst="rect">
            <a:avLst/>
          </a:prstGeom>
          <a:solidFill>
            <a:srgbClr val="2E75B6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Стол №11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Стул №7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Тумбочка Ф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Светильник 51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….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890669" y="3519665"/>
            <a:ext cx="1791357" cy="400110"/>
          </a:xfrm>
          <a:prstGeom prst="rect">
            <a:avLst/>
          </a:prstGeom>
          <a:solidFill>
            <a:srgbClr val="2E75B6">
              <a:alpha val="67843"/>
            </a:srgbClr>
          </a:solidFill>
        </p:spPr>
        <p:txBody>
          <a:bodyPr wrap="square" rtlCol="0">
            <a:spAutoFit/>
          </a:bodyPr>
          <a:lstStyle/>
          <a:p>
            <a:endParaRPr lang="ru-RU" sz="2000" b="1">
              <a:solidFill>
                <a:schemeClr val="bg1"/>
              </a:solidFill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5744684" y="3505819"/>
            <a:ext cx="746977" cy="43542"/>
          </a:xfrm>
          <a:prstGeom prst="straightConnector1">
            <a:avLst/>
          </a:prstGeom>
          <a:ln w="203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149959" y="3519665"/>
            <a:ext cx="740710" cy="1"/>
          </a:xfrm>
          <a:prstGeom prst="straightConnector1">
            <a:avLst/>
          </a:prstGeom>
          <a:ln w="203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9772914" y="3173647"/>
            <a:ext cx="1800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Готово!</a:t>
            </a: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8928501" y="3558496"/>
            <a:ext cx="800871" cy="12636"/>
          </a:xfrm>
          <a:prstGeom prst="straightConnector1">
            <a:avLst/>
          </a:prstGeom>
          <a:ln w="203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56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4" y="170419"/>
            <a:ext cx="92880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Методология</a:t>
            </a:r>
            <a:r>
              <a:rPr lang="en-US" sz="4400" b="1" dirty="0" smtClean="0">
                <a:solidFill>
                  <a:schemeClr val="bg1"/>
                </a:solidFill>
              </a:rPr>
              <a:t> | </a:t>
            </a:r>
            <a:r>
              <a:rPr lang="ru-RU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Первичная маркировка</a:t>
            </a:r>
            <a:endParaRPr lang="ru-RU" sz="4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464" y="864156"/>
            <a:ext cx="9056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для </a:t>
            </a:r>
            <a:r>
              <a:rPr lang="ru-RU" sz="3600" b="1" dirty="0" smtClean="0">
                <a:solidFill>
                  <a:srgbClr val="66FF33"/>
                </a:solidFill>
              </a:rPr>
              <a:t>новых ОС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, маркируемых </a:t>
            </a:r>
            <a:r>
              <a:rPr lang="en-US" sz="3600" b="1" dirty="0" smtClean="0">
                <a:solidFill>
                  <a:srgbClr val="66FF33"/>
                </a:solidFill>
              </a:rPr>
              <a:t>RFID</a:t>
            </a:r>
            <a:r>
              <a:rPr lang="ru-RU" sz="3600" b="1" dirty="0" smtClean="0">
                <a:solidFill>
                  <a:srgbClr val="66FF33"/>
                </a:solidFill>
              </a:rPr>
              <a:t>-метками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372" y="4384903"/>
            <a:ext cx="1989953" cy="1989953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3739149" y="2107148"/>
            <a:ext cx="2474264" cy="2692124"/>
            <a:chOff x="1168442" y="1577322"/>
            <a:chExt cx="3161511" cy="3439883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442" y="1855694"/>
              <a:ext cx="3161511" cy="3161511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4069">
              <a:off x="2195728" y="1577322"/>
              <a:ext cx="933580" cy="609685"/>
            </a:xfrm>
            <a:prstGeom prst="rect">
              <a:avLst/>
            </a:prstGeom>
          </p:spPr>
        </p:pic>
        <p:cxnSp>
          <p:nvCxnSpPr>
            <p:cNvPr id="24" name="Прямая со стрелкой 23"/>
            <p:cNvCxnSpPr/>
            <p:nvPr/>
          </p:nvCxnSpPr>
          <p:spPr>
            <a:xfrm>
              <a:off x="2675965" y="2054078"/>
              <a:ext cx="161365" cy="729463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80112" y="4588080"/>
            <a:ext cx="3153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выбрать </a:t>
            </a:r>
            <a:r>
              <a:rPr lang="ru-RU" sz="3200" b="1" u="sng" dirty="0" smtClean="0">
                <a:solidFill>
                  <a:schemeClr val="bg1"/>
                </a:solidFill>
              </a:rPr>
              <a:t>номенклатуру</a:t>
            </a:r>
            <a:r>
              <a:rPr lang="ru-RU" sz="3200" b="1" dirty="0" smtClean="0">
                <a:solidFill>
                  <a:schemeClr val="bg1"/>
                </a:solidFill>
              </a:rPr>
              <a:t> из списка на ТСД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97058" y="4545958"/>
            <a:ext cx="3539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нанести метку,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прочитать метку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3575177" y="3254543"/>
            <a:ext cx="2683927" cy="2405166"/>
            <a:chOff x="3706368" y="2267712"/>
            <a:chExt cx="5443728" cy="4024078"/>
          </a:xfrm>
        </p:grpSpPr>
        <p:sp>
          <p:nvSpPr>
            <p:cNvPr id="29" name="Дуга 28"/>
            <p:cNvSpPr/>
            <p:nvPr/>
          </p:nvSpPr>
          <p:spPr>
            <a:xfrm>
              <a:off x="4895240" y="3627181"/>
              <a:ext cx="3160623" cy="2664609"/>
            </a:xfrm>
            <a:prstGeom prst="arc">
              <a:avLst>
                <a:gd name="adj1" fmla="val 12757054"/>
                <a:gd name="adj2" fmla="val 19533544"/>
              </a:avLst>
            </a:prstGeom>
            <a:ln w="254000">
              <a:solidFill>
                <a:srgbClr val="2E75B6">
                  <a:alpha val="61176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Дуга 29"/>
            <p:cNvSpPr/>
            <p:nvPr/>
          </p:nvSpPr>
          <p:spPr>
            <a:xfrm>
              <a:off x="4399863" y="2916577"/>
              <a:ext cx="4114800" cy="3365710"/>
            </a:xfrm>
            <a:prstGeom prst="arc">
              <a:avLst>
                <a:gd name="adj1" fmla="val 12333362"/>
                <a:gd name="adj2" fmla="val 19807811"/>
              </a:avLst>
            </a:prstGeom>
            <a:ln w="254000">
              <a:solidFill>
                <a:srgbClr val="2E75B6">
                  <a:alpha val="61176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Дуга 30"/>
            <p:cNvSpPr/>
            <p:nvPr/>
          </p:nvSpPr>
          <p:spPr>
            <a:xfrm>
              <a:off x="3706368" y="2267712"/>
              <a:ext cx="5443728" cy="3858768"/>
            </a:xfrm>
            <a:prstGeom prst="arc">
              <a:avLst>
                <a:gd name="adj1" fmla="val 12184691"/>
                <a:gd name="adj2" fmla="val 20210402"/>
              </a:avLst>
            </a:prstGeom>
            <a:ln w="254000">
              <a:solidFill>
                <a:srgbClr val="2E75B6">
                  <a:alpha val="61176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768070" y="1806054"/>
            <a:ext cx="1977401" cy="2789739"/>
            <a:chOff x="6951100" y="1771760"/>
            <a:chExt cx="1977401" cy="278973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7949" y="1771760"/>
              <a:ext cx="1635200" cy="16352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951100" y="2930283"/>
              <a:ext cx="1977401" cy="1631216"/>
            </a:xfrm>
            <a:prstGeom prst="rect">
              <a:avLst/>
            </a:prstGeom>
            <a:solidFill>
              <a:srgbClr val="2E75B6">
                <a:alpha val="67843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</a:rPr>
                <a:t>Стол большой</a:t>
              </a:r>
            </a:p>
            <a:p>
              <a:r>
                <a:rPr lang="ru-RU" sz="2000" b="1" dirty="0" smtClean="0">
                  <a:solidFill>
                    <a:schemeClr val="bg1"/>
                  </a:solidFill>
                </a:rPr>
                <a:t>Стул маленький</a:t>
              </a:r>
            </a:p>
            <a:p>
              <a:r>
                <a:rPr lang="ru-RU" sz="2000" b="1" dirty="0" smtClean="0">
                  <a:solidFill>
                    <a:schemeClr val="bg1"/>
                  </a:solidFill>
                </a:rPr>
                <a:t>Тумбочка</a:t>
              </a:r>
            </a:p>
            <a:p>
              <a:r>
                <a:rPr lang="ru-RU" sz="2000" b="1" dirty="0" smtClean="0">
                  <a:solidFill>
                    <a:schemeClr val="bg1"/>
                  </a:solidFill>
                </a:rPr>
                <a:t>Светильник</a:t>
              </a:r>
            </a:p>
            <a:p>
              <a:r>
                <a:rPr lang="ru-RU" sz="2000" b="1" dirty="0" smtClean="0">
                  <a:solidFill>
                    <a:schemeClr val="bg1"/>
                  </a:solidFill>
                </a:rPr>
                <a:t>….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951100" y="3557015"/>
              <a:ext cx="1977401" cy="400110"/>
            </a:xfrm>
            <a:prstGeom prst="rect">
              <a:avLst/>
            </a:prstGeom>
            <a:solidFill>
              <a:srgbClr val="2E75B6">
                <a:alpha val="67843"/>
              </a:srgbClr>
            </a:solidFill>
          </p:spPr>
          <p:txBody>
            <a:bodyPr wrap="square" rtlCol="0">
              <a:spAutoFit/>
            </a:bodyPr>
            <a:lstStyle/>
            <a:p>
              <a:endParaRPr lang="ru-RU" sz="2000" b="1">
                <a:solidFill>
                  <a:schemeClr val="bg1"/>
                </a:solidFill>
              </a:endParaRPr>
            </a:p>
          </p:txBody>
        </p:sp>
      </p:grpSp>
      <p:cxnSp>
        <p:nvCxnSpPr>
          <p:cNvPr id="36" name="Прямая со стрелкой 35"/>
          <p:cNvCxnSpPr/>
          <p:nvPr/>
        </p:nvCxnSpPr>
        <p:spPr>
          <a:xfrm flipV="1">
            <a:off x="6184385" y="3518598"/>
            <a:ext cx="746977" cy="43542"/>
          </a:xfrm>
          <a:prstGeom prst="straightConnector1">
            <a:avLst/>
          </a:prstGeom>
          <a:ln w="203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2891381" y="3560720"/>
            <a:ext cx="740710" cy="1"/>
          </a:xfrm>
          <a:prstGeom prst="straightConnector1">
            <a:avLst/>
          </a:prstGeom>
          <a:ln w="203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034173" y="3182719"/>
            <a:ext cx="1800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Готово!</a:t>
            </a: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9135209" y="3532362"/>
            <a:ext cx="800871" cy="12636"/>
          </a:xfrm>
          <a:prstGeom prst="straightConnector1">
            <a:avLst/>
          </a:prstGeom>
          <a:ln w="203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lac.childfinanceinternational.org/images/icons/camera-icon-m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294" y="2219928"/>
            <a:ext cx="1225367" cy="122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525644" y="4588080"/>
            <a:ext cx="31533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указать инв. №, </a:t>
            </a:r>
            <a:r>
              <a:rPr lang="ru-RU" sz="3200" b="1" dirty="0">
                <a:solidFill>
                  <a:schemeClr val="bg1"/>
                </a:solidFill>
              </a:rPr>
              <a:t>серийный </a:t>
            </a:r>
            <a:r>
              <a:rPr lang="ru-RU" sz="3200" b="1" dirty="0" smtClean="0">
                <a:solidFill>
                  <a:schemeClr val="bg1"/>
                </a:solidFill>
              </a:rPr>
              <a:t>№,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комментарии,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фото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29455" y="3567696"/>
            <a:ext cx="1899046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годная</a:t>
            </a:r>
            <a:r>
              <a:rPr lang="en-US" sz="4000" dirty="0" smtClean="0">
                <a:solidFill>
                  <a:schemeClr val="bg1"/>
                </a:solidFill>
              </a:rPr>
              <a:t>|</a:t>
            </a:r>
            <a:endParaRPr lang="ru-RU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4" y="170419"/>
            <a:ext cx="92880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Методология</a:t>
            </a:r>
            <a:r>
              <a:rPr lang="en-US" sz="4400" b="1" dirty="0" smtClean="0">
                <a:solidFill>
                  <a:schemeClr val="bg1"/>
                </a:solidFill>
              </a:rPr>
              <a:t> | </a:t>
            </a:r>
            <a:r>
              <a:rPr lang="ru-RU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Первичная маркировка</a:t>
            </a:r>
            <a:endParaRPr lang="ru-RU" sz="4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464" y="864156"/>
            <a:ext cx="10298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для </a:t>
            </a:r>
            <a:r>
              <a:rPr lang="ru-RU" sz="3600" b="1" dirty="0">
                <a:solidFill>
                  <a:srgbClr val="66FF33"/>
                </a:solidFill>
              </a:rPr>
              <a:t>заведенных </a:t>
            </a:r>
            <a:r>
              <a:rPr lang="ru-RU" sz="3600" b="1" dirty="0" smtClean="0">
                <a:solidFill>
                  <a:srgbClr val="66FF33"/>
                </a:solidFill>
              </a:rPr>
              <a:t>ОС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, маркируемых </a:t>
            </a:r>
            <a:r>
              <a:rPr lang="ru-RU" sz="3600" b="1" dirty="0" err="1" smtClean="0">
                <a:solidFill>
                  <a:srgbClr val="66FF33"/>
                </a:solidFill>
              </a:rPr>
              <a:t>штрихкодами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pic>
        <p:nvPicPr>
          <p:cNvPr id="2050" name="Picture 2" descr="http://www.elma-bpm.ru/images/bpm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6" y="1762962"/>
            <a:ext cx="1513568" cy="151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44" y="2671336"/>
            <a:ext cx="2466426" cy="24664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5463" y="4968918"/>
            <a:ext cx="2524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заранее распечатать этикетки ОС</a:t>
            </a:r>
          </a:p>
        </p:txBody>
      </p:sp>
      <p:pic>
        <p:nvPicPr>
          <p:cNvPr id="2052" name="Picture 4" descr="http://www.nationwidebarcode.com/wp-content/uploads/2010/12/scc_samp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413" y="5115588"/>
            <a:ext cx="2727993" cy="109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604284" y="4639999"/>
            <a:ext cx="3401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найти ОС, нанести этикетку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61955" y="2615320"/>
            <a:ext cx="1800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Готово!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7889743" y="2988186"/>
            <a:ext cx="800871" cy="12636"/>
          </a:xfrm>
          <a:prstGeom prst="straightConnector1">
            <a:avLst/>
          </a:prstGeom>
          <a:ln w="203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046094" y="3063463"/>
            <a:ext cx="800871" cy="12636"/>
          </a:xfrm>
          <a:prstGeom prst="straightConnector1">
            <a:avLst/>
          </a:prstGeom>
          <a:ln w="203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5044138" y="2002570"/>
            <a:ext cx="2474264" cy="2474264"/>
            <a:chOff x="5044138" y="2002570"/>
            <a:chExt cx="2474264" cy="2474264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5044138" y="2002570"/>
              <a:ext cx="2474264" cy="2474264"/>
              <a:chOff x="4195434" y="2038878"/>
              <a:chExt cx="2474264" cy="2474264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5434" y="2038878"/>
                <a:ext cx="2474264" cy="2474264"/>
              </a:xfrm>
              <a:prstGeom prst="rect">
                <a:avLst/>
              </a:prstGeom>
            </p:spPr>
          </p:pic>
          <p:cxnSp>
            <p:nvCxnSpPr>
              <p:cNvPr id="16" name="Прямая со стрелкой 15"/>
              <p:cNvCxnSpPr/>
              <p:nvPr/>
            </p:nvCxnSpPr>
            <p:spPr>
              <a:xfrm>
                <a:off x="5593193" y="2038878"/>
                <a:ext cx="34182" cy="938463"/>
              </a:xfrm>
              <a:prstGeom prst="straightConnector1">
                <a:avLst/>
              </a:prstGeom>
              <a:ln w="76200">
                <a:solidFill>
                  <a:schemeClr val="accent1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Picture 4" descr="http://www.nationwidebarcode.com/wp-content/uploads/2010/12/scc_sampl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4199" y="2944320"/>
              <a:ext cx="1023238" cy="410687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27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4" y="170419"/>
            <a:ext cx="92880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Методология</a:t>
            </a:r>
            <a:r>
              <a:rPr lang="en-US" sz="4400" b="1" dirty="0" smtClean="0">
                <a:solidFill>
                  <a:schemeClr val="bg1"/>
                </a:solidFill>
              </a:rPr>
              <a:t> | </a:t>
            </a:r>
            <a:r>
              <a:rPr lang="ru-RU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Первичная маркировка</a:t>
            </a:r>
            <a:endParaRPr lang="ru-RU" sz="4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464" y="864156"/>
            <a:ext cx="1049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для </a:t>
            </a:r>
            <a:r>
              <a:rPr lang="ru-RU" sz="3600" b="1" dirty="0" smtClean="0">
                <a:solidFill>
                  <a:srgbClr val="66FF33"/>
                </a:solidFill>
              </a:rPr>
              <a:t>Материалов</a:t>
            </a:r>
            <a:r>
              <a:rPr lang="ru-RU" sz="3600" b="1" dirty="0">
                <a:solidFill>
                  <a:srgbClr val="66FF33"/>
                </a:solidFill>
              </a:rPr>
              <a:t> </a:t>
            </a:r>
            <a:r>
              <a:rPr lang="ru-RU" sz="3600" b="1" dirty="0" smtClean="0">
                <a:solidFill>
                  <a:srgbClr val="66FF33"/>
                </a:solidFill>
              </a:rPr>
              <a:t>с уже имеющимися </a:t>
            </a:r>
            <a:r>
              <a:rPr lang="ru-RU" sz="3600" b="1" dirty="0" err="1" smtClean="0">
                <a:solidFill>
                  <a:srgbClr val="66FF33"/>
                </a:solidFill>
              </a:rPr>
              <a:t>штрихкодами</a:t>
            </a:r>
            <a:endParaRPr lang="ru-RU" sz="3600" b="1" dirty="0" smtClean="0">
              <a:solidFill>
                <a:srgbClr val="66FF33"/>
              </a:solidFill>
            </a:endParaRPr>
          </a:p>
        </p:txBody>
      </p:sp>
      <p:pic>
        <p:nvPicPr>
          <p:cNvPr id="3074" name="Picture 2" descr="http://www.technoriversoft.com/images/EAN13Barc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038" y="2556967"/>
            <a:ext cx="3200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внобедренный треугольник 2"/>
          <p:cNvSpPr/>
          <p:nvPr/>
        </p:nvSpPr>
        <p:spPr>
          <a:xfrm rot="10800000">
            <a:off x="5044962" y="2934631"/>
            <a:ext cx="2857499" cy="2444557"/>
          </a:xfrm>
          <a:prstGeom prst="triangle">
            <a:avLst/>
          </a:prstGeom>
          <a:solidFill>
            <a:srgbClr val="FF00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044963" y="2934633"/>
            <a:ext cx="2857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10629" y="4679634"/>
            <a:ext cx="2524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сканировать </a:t>
            </a:r>
            <a:r>
              <a:rPr lang="ru-RU" sz="3200" b="1" dirty="0" err="1" smtClean="0">
                <a:solidFill>
                  <a:schemeClr val="bg1"/>
                </a:solidFill>
              </a:rPr>
              <a:t>штрихкод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6586" y="3324144"/>
            <a:ext cx="1977401" cy="1631216"/>
          </a:xfrm>
          <a:prstGeom prst="rect">
            <a:avLst/>
          </a:prstGeom>
          <a:solidFill>
            <a:srgbClr val="2E75B6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Бумага</a:t>
            </a:r>
          </a:p>
          <a:p>
            <a:r>
              <a:rPr lang="ru-RU" sz="2000" b="1" dirty="0" err="1" smtClean="0">
                <a:solidFill>
                  <a:schemeClr val="bg1"/>
                </a:solidFill>
              </a:rPr>
              <a:t>Рекламки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Картридж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Бензин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….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46587" y="3950876"/>
            <a:ext cx="1977401" cy="400110"/>
          </a:xfrm>
          <a:prstGeom prst="rect">
            <a:avLst/>
          </a:prstGeom>
          <a:solidFill>
            <a:srgbClr val="2E75B6">
              <a:alpha val="67843"/>
            </a:srgbClr>
          </a:solidFill>
        </p:spPr>
        <p:txBody>
          <a:bodyPr wrap="square" rtlCol="0">
            <a:spAutoFit/>
          </a:bodyPr>
          <a:lstStyle/>
          <a:p>
            <a:endParaRPr lang="ru-RU" sz="2000" b="1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0" y="1888151"/>
            <a:ext cx="2649931" cy="17262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5043824"/>
            <a:ext cx="4546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выбрать материал из списка на ТСД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73355" y="2616258"/>
            <a:ext cx="1800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Готово!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821209" y="3039218"/>
            <a:ext cx="800871" cy="12636"/>
          </a:xfrm>
          <a:prstGeom prst="straightConnector1">
            <a:avLst/>
          </a:prstGeom>
          <a:ln w="203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http://www.nationwidebarcode.com/wp-content/uploads/2010/12/scc_samp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413" y="5115588"/>
            <a:ext cx="2727993" cy="109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>
            <a:off x="8344396" y="3026582"/>
            <a:ext cx="800871" cy="12636"/>
          </a:xfrm>
          <a:prstGeom prst="straightConnector1">
            <a:avLst/>
          </a:prstGeom>
          <a:ln w="203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04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4" y="170419"/>
            <a:ext cx="92880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Методология</a:t>
            </a:r>
            <a:r>
              <a:rPr lang="en-US" sz="4400" b="1" dirty="0" smtClean="0">
                <a:solidFill>
                  <a:schemeClr val="bg1"/>
                </a:solidFill>
              </a:rPr>
              <a:t> | </a:t>
            </a:r>
            <a:r>
              <a:rPr lang="ru-RU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Первичная маркировка</a:t>
            </a:r>
            <a:endParaRPr lang="ru-RU" sz="4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464" y="864156"/>
            <a:ext cx="8642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для </a:t>
            </a:r>
            <a:r>
              <a:rPr lang="ru-RU" sz="3600" b="1" dirty="0">
                <a:solidFill>
                  <a:srgbClr val="66FF33"/>
                </a:solidFill>
              </a:rPr>
              <a:t>М</a:t>
            </a:r>
            <a:r>
              <a:rPr lang="ru-RU" sz="3600" b="1" dirty="0" smtClean="0">
                <a:solidFill>
                  <a:srgbClr val="66FF33"/>
                </a:solidFill>
              </a:rPr>
              <a:t>атериалов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600" b="1" dirty="0" smtClean="0">
                <a:solidFill>
                  <a:srgbClr val="66FF33"/>
                </a:solidFill>
              </a:rPr>
              <a:t>требующих маркировки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elma-bpm.ru/images/bpm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6" y="1762962"/>
            <a:ext cx="1513568" cy="151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44" y="2671336"/>
            <a:ext cx="2466426" cy="24664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063" y="4968918"/>
            <a:ext cx="4157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заранее распечатать этикетки материалов</a:t>
            </a:r>
          </a:p>
        </p:txBody>
      </p:sp>
      <p:pic>
        <p:nvPicPr>
          <p:cNvPr id="2052" name="Picture 4" descr="http://www.nationwidebarcode.com/wp-content/uploads/2010/12/scc_samp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413" y="5115588"/>
            <a:ext cx="2727993" cy="109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542969" y="4383537"/>
            <a:ext cx="35962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найти материалы, нанести этикетки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7889743" y="3075270"/>
            <a:ext cx="800871" cy="12636"/>
          </a:xfrm>
          <a:prstGeom prst="straightConnector1">
            <a:avLst/>
          </a:prstGeom>
          <a:ln w="203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046094" y="3063463"/>
            <a:ext cx="800871" cy="12636"/>
          </a:xfrm>
          <a:prstGeom prst="straightConnector1">
            <a:avLst/>
          </a:prstGeom>
          <a:ln w="203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http://a.rgbimg.com/cache1nCGQE/users/b/be/berenika/300/mh236u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848" y="2497379"/>
            <a:ext cx="2112336" cy="1485677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t="11166" r="4734" b="8844"/>
          <a:stretch/>
        </p:blipFill>
        <p:spPr>
          <a:xfrm>
            <a:off x="5258561" y="1664731"/>
            <a:ext cx="2259841" cy="17455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61955" y="2671336"/>
            <a:ext cx="1800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Готово!</a:t>
            </a:r>
          </a:p>
        </p:txBody>
      </p:sp>
    </p:spTree>
    <p:extLst>
      <p:ext uri="{BB962C8B-B14F-4D97-AF65-F5344CB8AC3E}">
        <p14:creationId xmlns:p14="http://schemas.microsoft.com/office/powerpoint/2010/main" val="26077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4" y="170419"/>
            <a:ext cx="92880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Методология</a:t>
            </a:r>
            <a:r>
              <a:rPr lang="en-US" sz="4400" b="1" dirty="0" smtClean="0">
                <a:solidFill>
                  <a:schemeClr val="bg1"/>
                </a:solidFill>
              </a:rPr>
              <a:t> | </a:t>
            </a:r>
            <a:r>
              <a:rPr lang="ru-RU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Первичная маркировка</a:t>
            </a:r>
            <a:endParaRPr lang="ru-RU" sz="4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464" y="864156"/>
            <a:ext cx="9482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для </a:t>
            </a:r>
            <a:r>
              <a:rPr lang="ru-RU" sz="3600" b="1" dirty="0">
                <a:solidFill>
                  <a:srgbClr val="66FF33"/>
                </a:solidFill>
              </a:rPr>
              <a:t>М</a:t>
            </a:r>
            <a:r>
              <a:rPr lang="ru-RU" sz="3600" b="1" dirty="0" smtClean="0">
                <a:solidFill>
                  <a:srgbClr val="66FF33"/>
                </a:solidFill>
              </a:rPr>
              <a:t>атериалов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600" b="1" u="sng" dirty="0" smtClean="0">
                <a:solidFill>
                  <a:srgbClr val="66FF33"/>
                </a:solidFill>
              </a:rPr>
              <a:t>не требующих</a:t>
            </a:r>
            <a:r>
              <a:rPr lang="ru-RU" sz="3600" b="1" dirty="0" smtClean="0">
                <a:solidFill>
                  <a:srgbClr val="66FF33"/>
                </a:solidFill>
              </a:rPr>
              <a:t> маркировки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1671" y="2204224"/>
            <a:ext cx="90823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Бензин, кабель, песок и т.п. не имеют и не требуют маркировки</a:t>
            </a:r>
          </a:p>
          <a:p>
            <a:endParaRPr lang="ru-RU" sz="4000" b="1" dirty="0">
              <a:solidFill>
                <a:schemeClr val="bg1"/>
              </a:solidFill>
            </a:endParaRPr>
          </a:p>
          <a:p>
            <a:r>
              <a:rPr lang="ru-RU" sz="4000" b="1" dirty="0" smtClean="0">
                <a:solidFill>
                  <a:schemeClr val="bg1"/>
                </a:solidFill>
              </a:rPr>
              <a:t>При инвентаризации будем выбирать вручную и вручную же вводить остаток</a:t>
            </a:r>
          </a:p>
        </p:txBody>
      </p:sp>
    </p:spTree>
    <p:extLst>
      <p:ext uri="{BB962C8B-B14F-4D97-AF65-F5344CB8AC3E}">
        <p14:creationId xmlns:p14="http://schemas.microsoft.com/office/powerpoint/2010/main" val="41594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4" y="170419"/>
            <a:ext cx="36039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Методология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41518" y="2281017"/>
            <a:ext cx="989830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bg1"/>
                </a:solidFill>
              </a:rPr>
              <a:t>д</a:t>
            </a:r>
            <a:r>
              <a:rPr lang="ru-RU" sz="3600" b="1" dirty="0" smtClean="0">
                <a:solidFill>
                  <a:schemeClr val="bg1"/>
                </a:solidFill>
              </a:rPr>
              <a:t>ля Материалов и ОС, которые появились </a:t>
            </a:r>
            <a:r>
              <a:rPr lang="ru-RU" sz="3600" b="1" dirty="0" smtClean="0">
                <a:solidFill>
                  <a:srgbClr val="66FF33"/>
                </a:solidFill>
              </a:rPr>
              <a:t>после первой инвентаризации</a:t>
            </a:r>
          </a:p>
          <a:p>
            <a:pPr marL="742950" indent="-74295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chemeClr val="bg1"/>
                </a:solidFill>
              </a:rPr>
              <a:t>для всего, что забыли или не смогли промаркировать в первый раз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85431" y="5234359"/>
            <a:ext cx="8550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</a:rPr>
              <a:t>Проводятся так же, как и первичная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42578" y="1112779"/>
            <a:ext cx="75022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B0F0"/>
                </a:solidFill>
              </a:rPr>
              <a:t>Последующие маркировки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1768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4" y="170419"/>
            <a:ext cx="77236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Методология</a:t>
            </a:r>
            <a:r>
              <a:rPr lang="en-US" sz="4400" b="1" dirty="0" smtClean="0">
                <a:solidFill>
                  <a:schemeClr val="bg1"/>
                </a:solidFill>
              </a:rPr>
              <a:t> | </a:t>
            </a:r>
            <a:r>
              <a:rPr lang="ru-RU" sz="4000" b="1" dirty="0" smtClean="0">
                <a:solidFill>
                  <a:srgbClr val="00B0F0"/>
                </a:solidFill>
              </a:rPr>
              <a:t>Инвентаризация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4424" y="1976218"/>
            <a:ext cx="996440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66FF33"/>
                </a:solidFill>
              </a:rPr>
              <a:t>либо всё</a:t>
            </a:r>
            <a:r>
              <a:rPr lang="ru-RU" sz="3600" b="1" dirty="0" smtClean="0">
                <a:solidFill>
                  <a:schemeClr val="bg1"/>
                </a:solidFill>
              </a:rPr>
              <a:t>, просто по базе ОС и Материалов</a:t>
            </a:r>
          </a:p>
          <a:p>
            <a:pPr marL="742950" indent="-74295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66FF33"/>
                </a:solidFill>
              </a:rPr>
              <a:t>либо часть</a:t>
            </a:r>
            <a:r>
              <a:rPr lang="ru-RU" sz="3600" b="1" dirty="0" smtClean="0">
                <a:solidFill>
                  <a:schemeClr val="bg1"/>
                </a:solidFill>
              </a:rPr>
              <a:t>, по выгруженному документу 1С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63218" y="4131604"/>
            <a:ext cx="60438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</a:rPr>
              <a:t>для ОС </a:t>
            </a:r>
            <a:r>
              <a:rPr lang="ru-RU" sz="4000" b="1" dirty="0">
                <a:solidFill>
                  <a:srgbClr val="00B0F0"/>
                </a:solidFill>
              </a:rPr>
              <a:t>– </a:t>
            </a:r>
            <a:r>
              <a:rPr lang="ru-RU" sz="4000" b="1" dirty="0" smtClean="0">
                <a:solidFill>
                  <a:srgbClr val="00B0F0"/>
                </a:solidFill>
              </a:rPr>
              <a:t>просто наличие</a:t>
            </a:r>
          </a:p>
          <a:p>
            <a:r>
              <a:rPr lang="ru-RU" sz="4000" b="1" dirty="0">
                <a:solidFill>
                  <a:srgbClr val="00B0F0"/>
                </a:solidFill>
              </a:rPr>
              <a:t>д</a:t>
            </a:r>
            <a:r>
              <a:rPr lang="ru-RU" sz="4000" b="1" dirty="0" smtClean="0">
                <a:solidFill>
                  <a:srgbClr val="00B0F0"/>
                </a:solidFill>
              </a:rPr>
              <a:t>ля Материалов – остаток</a:t>
            </a:r>
            <a:endParaRPr lang="ru-RU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4" y="170419"/>
            <a:ext cx="77236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Методология</a:t>
            </a:r>
            <a:r>
              <a:rPr lang="en-US" sz="4400" b="1" dirty="0" smtClean="0">
                <a:solidFill>
                  <a:schemeClr val="bg1"/>
                </a:solidFill>
              </a:rPr>
              <a:t> | </a:t>
            </a:r>
            <a:r>
              <a:rPr lang="ru-RU" sz="4000" b="1" dirty="0" smtClean="0">
                <a:solidFill>
                  <a:srgbClr val="00B0F0"/>
                </a:solidFill>
              </a:rPr>
              <a:t>Инвентаризация</a:t>
            </a:r>
            <a:endParaRPr lang="ru-RU" sz="4400" b="1" dirty="0">
              <a:solidFill>
                <a:srgbClr val="00B0F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915" y="2272204"/>
            <a:ext cx="1857834" cy="121026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8502915" y="3102253"/>
            <a:ext cx="1811001" cy="1679448"/>
            <a:chOff x="7799549" y="3006550"/>
            <a:chExt cx="2857501" cy="2444557"/>
          </a:xfrm>
        </p:grpSpPr>
        <p:sp>
          <p:nvSpPr>
            <p:cNvPr id="7" name="Равнобедренный треугольник 6"/>
            <p:cNvSpPr/>
            <p:nvPr/>
          </p:nvSpPr>
          <p:spPr>
            <a:xfrm rot="10800000">
              <a:off x="7799549" y="3006550"/>
              <a:ext cx="2857499" cy="2444557"/>
            </a:xfrm>
            <a:prstGeom prst="triangle">
              <a:avLst/>
            </a:prstGeom>
            <a:solidFill>
              <a:srgbClr val="FF0000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7799550" y="3006552"/>
              <a:ext cx="28575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1196771" y="2001167"/>
            <a:ext cx="2474264" cy="2474264"/>
            <a:chOff x="1168442" y="1855694"/>
            <a:chExt cx="3161511" cy="316151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442" y="1855694"/>
              <a:ext cx="3161511" cy="316151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4069">
              <a:off x="2379519" y="2308396"/>
              <a:ext cx="933580" cy="609685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4690718" y="2001167"/>
            <a:ext cx="2474264" cy="2474264"/>
            <a:chOff x="4434195" y="2001167"/>
            <a:chExt cx="2474264" cy="247426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4195" y="2001167"/>
              <a:ext cx="2474264" cy="2474264"/>
            </a:xfrm>
            <a:prstGeom prst="rect">
              <a:avLst/>
            </a:prstGeom>
          </p:spPr>
        </p:pic>
        <p:pic>
          <p:nvPicPr>
            <p:cNvPr id="21" name="Picture 4" descr="http://www.nationwidebarcode.com/wp-content/uploads/2010/12/scc_sampl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019" y="2907396"/>
              <a:ext cx="1023238" cy="410687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20954351">
            <a:off x="5357849" y="3109293"/>
            <a:ext cx="1811001" cy="1679448"/>
            <a:chOff x="7799549" y="3006550"/>
            <a:chExt cx="2857501" cy="2444557"/>
          </a:xfrm>
        </p:grpSpPr>
        <p:sp>
          <p:nvSpPr>
            <p:cNvPr id="18" name="Равнобедренный треугольник 17"/>
            <p:cNvSpPr/>
            <p:nvPr/>
          </p:nvSpPr>
          <p:spPr>
            <a:xfrm rot="10800000">
              <a:off x="7799549" y="3006550"/>
              <a:ext cx="2857499" cy="2444557"/>
            </a:xfrm>
            <a:prstGeom prst="triangle">
              <a:avLst/>
            </a:prstGeom>
            <a:solidFill>
              <a:srgbClr val="FF0000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799550" y="3006552"/>
              <a:ext cx="28575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1152851" y="2746434"/>
            <a:ext cx="2683927" cy="2405166"/>
            <a:chOff x="3706368" y="2267712"/>
            <a:chExt cx="5443728" cy="4024078"/>
          </a:xfrm>
        </p:grpSpPr>
        <p:sp>
          <p:nvSpPr>
            <p:cNvPr id="25" name="Дуга 24"/>
            <p:cNvSpPr/>
            <p:nvPr/>
          </p:nvSpPr>
          <p:spPr>
            <a:xfrm>
              <a:off x="4895240" y="3627181"/>
              <a:ext cx="3160623" cy="2664609"/>
            </a:xfrm>
            <a:prstGeom prst="arc">
              <a:avLst>
                <a:gd name="adj1" fmla="val 12757054"/>
                <a:gd name="adj2" fmla="val 19533544"/>
              </a:avLst>
            </a:prstGeom>
            <a:ln w="254000">
              <a:solidFill>
                <a:srgbClr val="2E75B6">
                  <a:alpha val="61176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Дуга 25"/>
            <p:cNvSpPr/>
            <p:nvPr/>
          </p:nvSpPr>
          <p:spPr>
            <a:xfrm>
              <a:off x="4399863" y="2916577"/>
              <a:ext cx="4114800" cy="3365710"/>
            </a:xfrm>
            <a:prstGeom prst="arc">
              <a:avLst>
                <a:gd name="adj1" fmla="val 12333362"/>
                <a:gd name="adj2" fmla="val 19807811"/>
              </a:avLst>
            </a:prstGeom>
            <a:ln w="254000">
              <a:solidFill>
                <a:srgbClr val="2E75B6">
                  <a:alpha val="61176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Дуга 26"/>
            <p:cNvSpPr/>
            <p:nvPr/>
          </p:nvSpPr>
          <p:spPr>
            <a:xfrm>
              <a:off x="3706368" y="2267712"/>
              <a:ext cx="5443728" cy="3858768"/>
            </a:xfrm>
            <a:prstGeom prst="arc">
              <a:avLst>
                <a:gd name="adj1" fmla="val 12184691"/>
                <a:gd name="adj2" fmla="val 20210402"/>
              </a:avLst>
            </a:prstGeom>
            <a:ln w="254000">
              <a:solidFill>
                <a:srgbClr val="2E75B6">
                  <a:alpha val="61176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12394" y="4512812"/>
            <a:ext cx="25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сканируем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77496" y="4512812"/>
            <a:ext cx="25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сканируем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10150" y="4523028"/>
            <a:ext cx="3894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сканируем</a:t>
            </a:r>
            <a:r>
              <a:rPr lang="en-US" sz="4000" b="1" dirty="0" smtClean="0">
                <a:solidFill>
                  <a:schemeClr val="bg1"/>
                </a:solidFill>
              </a:rPr>
              <a:t>, </a:t>
            </a:r>
            <a:r>
              <a:rPr lang="ru-RU" sz="4000" b="1" dirty="0" smtClean="0">
                <a:solidFill>
                  <a:schemeClr val="bg1"/>
                </a:solidFill>
              </a:rPr>
              <a:t>вводим остаток</a:t>
            </a:r>
          </a:p>
        </p:txBody>
      </p:sp>
    </p:spTree>
    <p:extLst>
      <p:ext uri="{BB962C8B-B14F-4D97-AF65-F5344CB8AC3E}">
        <p14:creationId xmlns:p14="http://schemas.microsoft.com/office/powerpoint/2010/main" val="413118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4" y="170419"/>
            <a:ext cx="77236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Методология</a:t>
            </a:r>
            <a:r>
              <a:rPr lang="en-US" sz="4400" b="1" dirty="0" smtClean="0">
                <a:solidFill>
                  <a:schemeClr val="bg1"/>
                </a:solidFill>
              </a:rPr>
              <a:t> | </a:t>
            </a:r>
            <a:r>
              <a:rPr lang="ru-RU" sz="4000" b="1" dirty="0" smtClean="0">
                <a:solidFill>
                  <a:srgbClr val="00B0F0"/>
                </a:solidFill>
              </a:rPr>
              <a:t>Инвентаризация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464" y="864156"/>
            <a:ext cx="8794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66FF33"/>
                </a:solidFill>
              </a:rPr>
              <a:t>без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rgbClr val="66FF33"/>
                </a:solidFill>
              </a:rPr>
              <a:t>данных о помещениях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, комнатах и т.п.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3464" y="1360766"/>
            <a:ext cx="11718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(т.е. если в базе нет информации о том, что где находится, а есть только информация об организациях и подразделениях)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424113" y="2308243"/>
            <a:ext cx="7343775" cy="3781425"/>
            <a:chOff x="2424113" y="2308243"/>
            <a:chExt cx="7343775" cy="3781425"/>
          </a:xfrm>
        </p:grpSpPr>
        <p:pic>
          <p:nvPicPr>
            <p:cNvPr id="1028" name="Picture 4" descr="http://www.apocalypse.moy.su/Post/98/image00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113" y="2308243"/>
              <a:ext cx="7343775" cy="3781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2541864" y="2441196"/>
              <a:ext cx="1115736" cy="1082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680661" y="2441196"/>
              <a:ext cx="1275522" cy="1082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082018" y="2441196"/>
              <a:ext cx="897226" cy="1082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080308" y="2441196"/>
              <a:ext cx="1065402" cy="1082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347046" y="2441196"/>
              <a:ext cx="1288681" cy="6375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9018165" y="2543947"/>
              <a:ext cx="617562" cy="1082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66150" y="4841845"/>
              <a:ext cx="1115736" cy="1082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760554" y="4841845"/>
              <a:ext cx="1115736" cy="1082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561324" y="5277004"/>
              <a:ext cx="1199230" cy="486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989739" y="4841845"/>
              <a:ext cx="805344" cy="1082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055141" y="4850768"/>
              <a:ext cx="1115736" cy="1082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8347046" y="4841845"/>
              <a:ext cx="622336" cy="1082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9077859" y="4841845"/>
              <a:ext cx="625560" cy="1082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42923" y="3748465"/>
            <a:ext cx="7040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разбиваем на логические «сканирования» вручную по мере выполнения инвентаризации</a:t>
            </a:r>
          </a:p>
        </p:txBody>
      </p:sp>
      <p:grpSp>
        <p:nvGrpSpPr>
          <p:cNvPr id="24" name="Группа 23"/>
          <p:cNvGrpSpPr/>
          <p:nvPr/>
        </p:nvGrpSpPr>
        <p:grpSpPr>
          <a:xfrm rot="13515718">
            <a:off x="2227753" y="3746622"/>
            <a:ext cx="2683927" cy="2405166"/>
            <a:chOff x="3706368" y="2267712"/>
            <a:chExt cx="5443728" cy="4024078"/>
          </a:xfrm>
        </p:grpSpPr>
        <p:sp>
          <p:nvSpPr>
            <p:cNvPr id="25" name="Дуга 24"/>
            <p:cNvSpPr/>
            <p:nvPr/>
          </p:nvSpPr>
          <p:spPr>
            <a:xfrm>
              <a:off x="4895240" y="3627181"/>
              <a:ext cx="3160623" cy="2664609"/>
            </a:xfrm>
            <a:prstGeom prst="arc">
              <a:avLst>
                <a:gd name="adj1" fmla="val 12757054"/>
                <a:gd name="adj2" fmla="val 19533544"/>
              </a:avLst>
            </a:prstGeom>
            <a:ln w="254000">
              <a:solidFill>
                <a:srgbClr val="2E75B6">
                  <a:alpha val="61176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Дуга 25"/>
            <p:cNvSpPr/>
            <p:nvPr/>
          </p:nvSpPr>
          <p:spPr>
            <a:xfrm>
              <a:off x="4399863" y="2916577"/>
              <a:ext cx="4114800" cy="3365710"/>
            </a:xfrm>
            <a:prstGeom prst="arc">
              <a:avLst>
                <a:gd name="adj1" fmla="val 12333362"/>
                <a:gd name="adj2" fmla="val 19807811"/>
              </a:avLst>
            </a:prstGeom>
            <a:ln w="254000">
              <a:solidFill>
                <a:srgbClr val="2E75B6">
                  <a:alpha val="61176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Дуга 26"/>
            <p:cNvSpPr/>
            <p:nvPr/>
          </p:nvSpPr>
          <p:spPr>
            <a:xfrm>
              <a:off x="3706368" y="2267712"/>
              <a:ext cx="5443728" cy="3858768"/>
            </a:xfrm>
            <a:prstGeom prst="arc">
              <a:avLst>
                <a:gd name="adj1" fmla="val 12184691"/>
                <a:gd name="adj2" fmla="val 20210402"/>
              </a:avLst>
            </a:prstGeom>
            <a:ln w="254000">
              <a:solidFill>
                <a:srgbClr val="2E75B6">
                  <a:alpha val="61176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 rot="16765289">
            <a:off x="2656322" y="2057287"/>
            <a:ext cx="2154106" cy="2073026"/>
            <a:chOff x="3706368" y="2267712"/>
            <a:chExt cx="5443728" cy="4024078"/>
          </a:xfrm>
        </p:grpSpPr>
        <p:sp>
          <p:nvSpPr>
            <p:cNvPr id="29" name="Дуга 28"/>
            <p:cNvSpPr/>
            <p:nvPr/>
          </p:nvSpPr>
          <p:spPr>
            <a:xfrm>
              <a:off x="4895240" y="3627181"/>
              <a:ext cx="3160623" cy="2664609"/>
            </a:xfrm>
            <a:prstGeom prst="arc">
              <a:avLst>
                <a:gd name="adj1" fmla="val 12757054"/>
                <a:gd name="adj2" fmla="val 19533544"/>
              </a:avLst>
            </a:prstGeom>
            <a:ln w="254000">
              <a:solidFill>
                <a:srgbClr val="2E75B6">
                  <a:alpha val="61176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Дуга 29"/>
            <p:cNvSpPr/>
            <p:nvPr/>
          </p:nvSpPr>
          <p:spPr>
            <a:xfrm>
              <a:off x="4399863" y="2916577"/>
              <a:ext cx="4114800" cy="3365710"/>
            </a:xfrm>
            <a:prstGeom prst="arc">
              <a:avLst>
                <a:gd name="adj1" fmla="val 12333362"/>
                <a:gd name="adj2" fmla="val 19807811"/>
              </a:avLst>
            </a:prstGeom>
            <a:ln w="254000">
              <a:solidFill>
                <a:srgbClr val="2E75B6">
                  <a:alpha val="61176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Дуга 30"/>
            <p:cNvSpPr/>
            <p:nvPr/>
          </p:nvSpPr>
          <p:spPr>
            <a:xfrm>
              <a:off x="3706368" y="2267712"/>
              <a:ext cx="5443728" cy="3858768"/>
            </a:xfrm>
            <a:prstGeom prst="arc">
              <a:avLst>
                <a:gd name="adj1" fmla="val 12184691"/>
                <a:gd name="adj2" fmla="val 20210402"/>
              </a:avLst>
            </a:prstGeom>
            <a:ln w="254000">
              <a:solidFill>
                <a:srgbClr val="2E75B6">
                  <a:alpha val="61176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 rot="11288083">
            <a:off x="6596067" y="3764542"/>
            <a:ext cx="2154106" cy="2073026"/>
            <a:chOff x="3706368" y="2267712"/>
            <a:chExt cx="5443728" cy="4024078"/>
          </a:xfrm>
        </p:grpSpPr>
        <p:sp>
          <p:nvSpPr>
            <p:cNvPr id="33" name="Дуга 32"/>
            <p:cNvSpPr/>
            <p:nvPr/>
          </p:nvSpPr>
          <p:spPr>
            <a:xfrm>
              <a:off x="4895240" y="3627181"/>
              <a:ext cx="3160623" cy="2664609"/>
            </a:xfrm>
            <a:prstGeom prst="arc">
              <a:avLst>
                <a:gd name="adj1" fmla="val 12757054"/>
                <a:gd name="adj2" fmla="val 19533544"/>
              </a:avLst>
            </a:prstGeom>
            <a:ln w="254000">
              <a:solidFill>
                <a:srgbClr val="2E75B6">
                  <a:alpha val="61176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Дуга 33"/>
            <p:cNvSpPr/>
            <p:nvPr/>
          </p:nvSpPr>
          <p:spPr>
            <a:xfrm>
              <a:off x="4399863" y="2916577"/>
              <a:ext cx="4114800" cy="3365710"/>
            </a:xfrm>
            <a:prstGeom prst="arc">
              <a:avLst>
                <a:gd name="adj1" fmla="val 12333362"/>
                <a:gd name="adj2" fmla="val 19807811"/>
              </a:avLst>
            </a:prstGeom>
            <a:ln w="254000">
              <a:solidFill>
                <a:srgbClr val="2E75B6">
                  <a:alpha val="61176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Дуга 34"/>
            <p:cNvSpPr/>
            <p:nvPr/>
          </p:nvSpPr>
          <p:spPr>
            <a:xfrm>
              <a:off x="3706368" y="2267712"/>
              <a:ext cx="5443728" cy="3858768"/>
            </a:xfrm>
            <a:prstGeom prst="arc">
              <a:avLst>
                <a:gd name="adj1" fmla="val 12184691"/>
                <a:gd name="adj2" fmla="val 20210402"/>
              </a:avLst>
            </a:prstGeom>
            <a:ln w="254000">
              <a:solidFill>
                <a:srgbClr val="2E75B6">
                  <a:alpha val="61176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1033970">
            <a:off x="7542780" y="2672055"/>
            <a:ext cx="2154106" cy="2073026"/>
            <a:chOff x="3706368" y="2267712"/>
            <a:chExt cx="5443728" cy="4024078"/>
          </a:xfrm>
        </p:grpSpPr>
        <p:sp>
          <p:nvSpPr>
            <p:cNvPr id="37" name="Дуга 36"/>
            <p:cNvSpPr/>
            <p:nvPr/>
          </p:nvSpPr>
          <p:spPr>
            <a:xfrm>
              <a:off x="4895240" y="3627181"/>
              <a:ext cx="3160623" cy="2664609"/>
            </a:xfrm>
            <a:prstGeom prst="arc">
              <a:avLst>
                <a:gd name="adj1" fmla="val 12757054"/>
                <a:gd name="adj2" fmla="val 19533544"/>
              </a:avLst>
            </a:prstGeom>
            <a:ln w="254000">
              <a:solidFill>
                <a:srgbClr val="2E75B6">
                  <a:alpha val="61176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Дуга 37"/>
            <p:cNvSpPr/>
            <p:nvPr/>
          </p:nvSpPr>
          <p:spPr>
            <a:xfrm>
              <a:off x="4399863" y="2916577"/>
              <a:ext cx="4114800" cy="3365710"/>
            </a:xfrm>
            <a:prstGeom prst="arc">
              <a:avLst>
                <a:gd name="adj1" fmla="val 12333362"/>
                <a:gd name="adj2" fmla="val 19807811"/>
              </a:avLst>
            </a:prstGeom>
            <a:ln w="254000">
              <a:solidFill>
                <a:srgbClr val="2E75B6">
                  <a:alpha val="61176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Дуга 38"/>
            <p:cNvSpPr/>
            <p:nvPr/>
          </p:nvSpPr>
          <p:spPr>
            <a:xfrm>
              <a:off x="3706368" y="2267712"/>
              <a:ext cx="5443728" cy="3858768"/>
            </a:xfrm>
            <a:prstGeom prst="arc">
              <a:avLst>
                <a:gd name="adj1" fmla="val 12184691"/>
                <a:gd name="adj2" fmla="val 20210402"/>
              </a:avLst>
            </a:prstGeom>
            <a:ln w="254000">
              <a:solidFill>
                <a:srgbClr val="2E75B6">
                  <a:alpha val="61176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9404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4" y="170419"/>
            <a:ext cx="80214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Общая информация о продукте</a:t>
            </a:r>
            <a:endParaRPr lang="ru-RU" sz="4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8605" y="1603382"/>
            <a:ext cx="87947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2400"/>
              </a:spcAft>
              <a:buFont typeface="+mj-lt"/>
              <a:buAutoNum type="arabicPeriod"/>
            </a:pPr>
            <a:r>
              <a:rPr lang="ru-RU" sz="3600" b="1" dirty="0" smtClean="0">
                <a:solidFill>
                  <a:schemeClr val="bg1"/>
                </a:solidFill>
              </a:rPr>
              <a:t>Позволяет вести учет ОС и материалов по </a:t>
            </a:r>
            <a:r>
              <a:rPr lang="ru-RU" sz="3600" b="1" dirty="0" err="1" smtClean="0">
                <a:solidFill>
                  <a:schemeClr val="bg1"/>
                </a:solidFill>
              </a:rPr>
              <a:t>штрихкодам</a:t>
            </a:r>
            <a:r>
              <a:rPr lang="ru-RU" sz="3600" b="1" dirty="0" smtClean="0">
                <a:solidFill>
                  <a:schemeClr val="bg1"/>
                </a:solidFill>
              </a:rPr>
              <a:t> и </a:t>
            </a:r>
            <a:r>
              <a:rPr lang="en-US" sz="3600" b="1" dirty="0" smtClean="0">
                <a:solidFill>
                  <a:srgbClr val="66FF33"/>
                </a:solidFill>
              </a:rPr>
              <a:t>RFID-</a:t>
            </a:r>
            <a:r>
              <a:rPr lang="ru-RU" sz="3600" b="1" dirty="0" smtClean="0">
                <a:solidFill>
                  <a:srgbClr val="66FF33"/>
                </a:solidFill>
              </a:rPr>
              <a:t>меткам</a:t>
            </a:r>
            <a:r>
              <a:rPr lang="ru-RU" sz="3600" b="1" dirty="0" smtClean="0">
                <a:solidFill>
                  <a:schemeClr val="bg1"/>
                </a:solidFill>
              </a:rPr>
              <a:t>;</a:t>
            </a:r>
          </a:p>
          <a:p>
            <a:pPr marL="742950" indent="-742950">
              <a:spcAft>
                <a:spcPts val="2400"/>
              </a:spcAft>
              <a:buFont typeface="+mj-lt"/>
              <a:buAutoNum type="arabicPeriod"/>
            </a:pPr>
            <a:r>
              <a:rPr lang="ru-RU" sz="3600" b="1" dirty="0" smtClean="0">
                <a:solidFill>
                  <a:schemeClr val="bg1"/>
                </a:solidFill>
              </a:rPr>
              <a:t>Задействует терминал сбора данных со встроенным </a:t>
            </a:r>
            <a:r>
              <a:rPr lang="en-US" sz="3600" b="1" dirty="0" smtClean="0">
                <a:solidFill>
                  <a:schemeClr val="bg1"/>
                </a:solidFill>
              </a:rPr>
              <a:t>RFID</a:t>
            </a:r>
            <a:r>
              <a:rPr lang="ru-RU" sz="3600" b="1" dirty="0" smtClean="0">
                <a:solidFill>
                  <a:schemeClr val="bg1"/>
                </a:solidFill>
              </a:rPr>
              <a:t>-считывателем;</a:t>
            </a:r>
          </a:p>
          <a:p>
            <a:pPr marL="742950" indent="-742950">
              <a:spcAft>
                <a:spcPts val="2400"/>
              </a:spcAft>
              <a:buFont typeface="+mj-lt"/>
              <a:buAutoNum type="arabicPeriod"/>
            </a:pPr>
            <a:r>
              <a:rPr lang="ru-RU" sz="3600" b="1" dirty="0" smtClean="0">
                <a:solidFill>
                  <a:schemeClr val="bg1"/>
                </a:solidFill>
              </a:rPr>
              <a:t>Использует «1С:Предприятие».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4" y="170419"/>
            <a:ext cx="77236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Методология</a:t>
            </a:r>
            <a:r>
              <a:rPr lang="en-US" sz="4400" b="1" dirty="0" smtClean="0">
                <a:solidFill>
                  <a:schemeClr val="bg1"/>
                </a:solidFill>
              </a:rPr>
              <a:t> | </a:t>
            </a:r>
            <a:r>
              <a:rPr lang="ru-RU" sz="4000" b="1" dirty="0" smtClean="0">
                <a:solidFill>
                  <a:srgbClr val="00B0F0"/>
                </a:solidFill>
              </a:rPr>
              <a:t>Инвентаризация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464" y="864156"/>
            <a:ext cx="8571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6FF33"/>
                </a:solidFill>
              </a:rPr>
              <a:t>по помещениям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, комнатам, этажам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и т.п.</a:t>
            </a:r>
          </a:p>
        </p:txBody>
      </p:sp>
      <p:pic>
        <p:nvPicPr>
          <p:cNvPr id="1028" name="Picture 4" descr="http://www.apocalypse.moy.su/Post/98/image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2308243"/>
            <a:ext cx="734377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0131" y="3906567"/>
            <a:ext cx="6200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ожидается в релизе от </a:t>
            </a:r>
            <a:r>
              <a:rPr lang="ru-RU" sz="3200" b="1" dirty="0" smtClean="0">
                <a:solidFill>
                  <a:srgbClr val="C00000"/>
                </a:solidFill>
              </a:rPr>
              <a:t>24.12.2013</a:t>
            </a:r>
            <a:endParaRPr lang="ru-RU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90" y="851604"/>
            <a:ext cx="7979461" cy="44884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61" y="1040044"/>
            <a:ext cx="7949038" cy="44713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54441" y="3075057"/>
            <a:ext cx="7883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Как это всё выглядит в реальности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558" y="1203718"/>
            <a:ext cx="7912112" cy="44505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4423" y="1368548"/>
            <a:ext cx="7979462" cy="44884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8228" y="1533379"/>
            <a:ext cx="7979460" cy="44884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0238" y="1698209"/>
            <a:ext cx="7979462" cy="4488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71" y="1804515"/>
            <a:ext cx="8269319" cy="46532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475" y="1998965"/>
            <a:ext cx="8274334" cy="46560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54944" y="2459504"/>
            <a:ext cx="7682112" cy="1938992"/>
          </a:xfrm>
          <a:prstGeom prst="rect">
            <a:avLst/>
          </a:prstGeom>
          <a:solidFill>
            <a:srgbClr val="000B1E">
              <a:alpha val="4902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DF0B3D"/>
                </a:solidFill>
              </a:rPr>
              <a:t>Клеверенс</a:t>
            </a:r>
            <a:r>
              <a:rPr lang="ru-RU" sz="4000" b="1" dirty="0">
                <a:solidFill>
                  <a:schemeClr val="bg1"/>
                </a:solidFill>
              </a:rPr>
              <a:t>: </a:t>
            </a:r>
            <a:endParaRPr lang="en-US" sz="4000" b="1" dirty="0" smtClean="0">
              <a:solidFill>
                <a:schemeClr val="bg1"/>
              </a:solidFill>
            </a:endParaRPr>
          </a:p>
          <a:p>
            <a:r>
              <a:rPr lang="ru-RU" sz="4000" b="1" dirty="0" smtClean="0">
                <a:solidFill>
                  <a:schemeClr val="bg1"/>
                </a:solidFill>
              </a:rPr>
              <a:t>Инвентаризация </a:t>
            </a:r>
            <a:r>
              <a:rPr lang="ru-RU" sz="4000" b="1" dirty="0">
                <a:solidFill>
                  <a:schemeClr val="bg1"/>
                </a:solidFill>
              </a:rPr>
              <a:t>имущества RFID для «1С:Предприятия»</a:t>
            </a:r>
          </a:p>
        </p:txBody>
      </p:sp>
    </p:spTree>
    <p:extLst>
      <p:ext uri="{BB962C8B-B14F-4D97-AF65-F5344CB8AC3E}">
        <p14:creationId xmlns:p14="http://schemas.microsoft.com/office/powerpoint/2010/main" val="40389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026 -0.4296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4" y="170419"/>
            <a:ext cx="80821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Поддержка оборудования</a:t>
            </a:r>
            <a:r>
              <a:rPr lang="en-US" sz="4400" b="1" dirty="0" smtClean="0">
                <a:solidFill>
                  <a:schemeClr val="bg1"/>
                </a:solidFill>
              </a:rPr>
              <a:t> | </a:t>
            </a:r>
            <a:r>
              <a:rPr lang="ru-RU" sz="4000" b="1" dirty="0" smtClean="0">
                <a:solidFill>
                  <a:srgbClr val="00B0F0"/>
                </a:solidFill>
              </a:rPr>
              <a:t>ТСД</a:t>
            </a:r>
            <a:endParaRPr lang="ru-RU" sz="4400" b="1" dirty="0">
              <a:solidFill>
                <a:srgbClr val="00B0F0"/>
              </a:solidFill>
            </a:endParaRPr>
          </a:p>
        </p:txBody>
      </p:sp>
      <p:pic>
        <p:nvPicPr>
          <p:cNvPr id="3" name="Picture 6" descr="MOTOROLA MC3190-Z ручной RFID считыватель (MC319Z) - Характеристик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9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48" y="1902941"/>
            <a:ext cx="3378993" cy="337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4975" y="2743201"/>
            <a:ext cx="6488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В текущей версии – только </a:t>
            </a:r>
            <a:r>
              <a:rPr lang="en-US" sz="4400" b="1" dirty="0" smtClean="0">
                <a:solidFill>
                  <a:schemeClr val="bg1"/>
                </a:solidFill>
              </a:rPr>
              <a:t>Motorola MC319Z</a:t>
            </a:r>
            <a:endParaRPr lang="ru-RU" sz="4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4" y="170419"/>
            <a:ext cx="99822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Поддержка оборудования</a:t>
            </a:r>
            <a:r>
              <a:rPr lang="en-US" sz="4400" b="1" dirty="0" smtClean="0">
                <a:solidFill>
                  <a:schemeClr val="bg1"/>
                </a:solidFill>
              </a:rPr>
              <a:t> | </a:t>
            </a:r>
            <a:r>
              <a:rPr lang="en-US" sz="4000" b="1" dirty="0" smtClean="0">
                <a:solidFill>
                  <a:srgbClr val="00B0F0"/>
                </a:solidFill>
              </a:rPr>
              <a:t>RFID</a:t>
            </a:r>
            <a:r>
              <a:rPr lang="ru-RU" sz="4000" b="1" dirty="0" smtClean="0">
                <a:solidFill>
                  <a:srgbClr val="00B0F0"/>
                </a:solidFill>
              </a:rPr>
              <a:t>-метки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0543" y="1532927"/>
            <a:ext cx="9511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Подходят все метки </a:t>
            </a:r>
            <a:r>
              <a:rPr lang="en-US" sz="4000" b="1" dirty="0" smtClean="0">
                <a:solidFill>
                  <a:srgbClr val="66FF33"/>
                </a:solidFill>
              </a:rPr>
              <a:t>UHF Class 1 Gen 2 </a:t>
            </a:r>
            <a:r>
              <a:rPr lang="ru-RU" sz="4000" b="1" dirty="0" smtClean="0">
                <a:solidFill>
                  <a:schemeClr val="bg1"/>
                </a:solidFill>
              </a:rPr>
              <a:t>(стандарт </a:t>
            </a:r>
            <a:r>
              <a:rPr lang="en-US" sz="4000" b="1" dirty="0" smtClean="0">
                <a:solidFill>
                  <a:schemeClr val="bg1"/>
                </a:solidFill>
              </a:rPr>
              <a:t>ISO 18000-6C)</a:t>
            </a:r>
            <a:r>
              <a:rPr lang="ru-RU" sz="4000" b="1" dirty="0" smtClean="0">
                <a:solidFill>
                  <a:schemeClr val="bg1"/>
                </a:solidFill>
              </a:rPr>
              <a:t>, у которых есть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банк с уникальным</a:t>
            </a:r>
            <a:r>
              <a:rPr lang="en-US" sz="4000" b="1" dirty="0" smtClean="0">
                <a:solidFill>
                  <a:schemeClr val="bg1"/>
                </a:solidFill>
              </a:rPr>
              <a:t> TID</a:t>
            </a:r>
            <a:endParaRPr lang="ru-RU" sz="40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0543" y="4064987"/>
            <a:ext cx="8234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chemeClr val="bg1"/>
                </a:solidFill>
              </a:rPr>
              <a:t>Точно </a:t>
            </a:r>
            <a:r>
              <a:rPr lang="ru-RU" sz="3200" b="1" u="sng" dirty="0">
                <a:solidFill>
                  <a:schemeClr val="bg1"/>
                </a:solidFill>
              </a:rPr>
              <a:t>п</a:t>
            </a:r>
            <a:r>
              <a:rPr lang="ru-RU" sz="3200" b="1" u="sng" dirty="0" smtClean="0">
                <a:solidFill>
                  <a:schemeClr val="bg1"/>
                </a:solidFill>
              </a:rPr>
              <a:t>оддерживаются</a:t>
            </a:r>
            <a:r>
              <a:rPr lang="ru-RU" sz="3200" b="1" dirty="0" smtClean="0">
                <a:solidFill>
                  <a:schemeClr val="bg1"/>
                </a:solidFill>
              </a:rPr>
              <a:t> все метки, в которых используются следующие </a:t>
            </a:r>
            <a:r>
              <a:rPr lang="en-US" sz="3200" b="1" dirty="0">
                <a:solidFill>
                  <a:schemeClr val="bg1"/>
                </a:solidFill>
              </a:rPr>
              <a:t>RFID-</a:t>
            </a:r>
            <a:r>
              <a:rPr lang="ru-RU" sz="3200" b="1" dirty="0" smtClean="0">
                <a:solidFill>
                  <a:schemeClr val="bg1"/>
                </a:solidFill>
              </a:rPr>
              <a:t>чипы: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0543" y="5328772"/>
            <a:ext cx="16462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66FF33"/>
                </a:solidFill>
              </a:rPr>
              <a:t>Monza 4</a:t>
            </a:r>
          </a:p>
          <a:p>
            <a:r>
              <a:rPr lang="en-US" sz="3200" b="1" dirty="0" smtClean="0">
                <a:solidFill>
                  <a:srgbClr val="66FF33"/>
                </a:solidFill>
              </a:rPr>
              <a:t>Monza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9394" y="5328772"/>
            <a:ext cx="14015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66FF33"/>
                </a:solidFill>
              </a:rPr>
              <a:t>Higgs 3</a:t>
            </a:r>
          </a:p>
          <a:p>
            <a:r>
              <a:rPr lang="en-US" sz="3200" b="1" dirty="0" smtClean="0">
                <a:solidFill>
                  <a:srgbClr val="66FF33"/>
                </a:solidFill>
              </a:rPr>
              <a:t>Higgs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4828" y="5328771"/>
            <a:ext cx="36152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66FF33"/>
                </a:solidFill>
              </a:rPr>
              <a:t>NXP (UCODE) G2XM</a:t>
            </a:r>
          </a:p>
          <a:p>
            <a:r>
              <a:rPr lang="en-US" sz="3200" b="1" dirty="0">
                <a:solidFill>
                  <a:srgbClr val="66FF33"/>
                </a:solidFill>
              </a:rPr>
              <a:t>NXP </a:t>
            </a:r>
            <a:r>
              <a:rPr lang="en-US" sz="3200" b="1" dirty="0" smtClean="0">
                <a:solidFill>
                  <a:srgbClr val="66FF33"/>
                </a:solidFill>
              </a:rPr>
              <a:t>(UCODE) G2XL</a:t>
            </a:r>
          </a:p>
        </p:txBody>
      </p:sp>
    </p:spTree>
    <p:extLst>
      <p:ext uri="{BB962C8B-B14F-4D97-AF65-F5344CB8AC3E}">
        <p14:creationId xmlns:p14="http://schemas.microsoft.com/office/powerpoint/2010/main" val="272592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4" y="170419"/>
            <a:ext cx="99822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Поддержка оборудования</a:t>
            </a:r>
            <a:r>
              <a:rPr lang="en-US" sz="4400" b="1" dirty="0" smtClean="0">
                <a:solidFill>
                  <a:schemeClr val="bg1"/>
                </a:solidFill>
              </a:rPr>
              <a:t> | </a:t>
            </a:r>
            <a:r>
              <a:rPr lang="en-US" sz="4000" b="1" dirty="0" smtClean="0">
                <a:solidFill>
                  <a:srgbClr val="00B0F0"/>
                </a:solidFill>
              </a:rPr>
              <a:t>RFID</a:t>
            </a:r>
            <a:r>
              <a:rPr lang="ru-RU" sz="4000" b="1" dirty="0" smtClean="0">
                <a:solidFill>
                  <a:srgbClr val="00B0F0"/>
                </a:solidFill>
              </a:rPr>
              <a:t>-метки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0543" y="1503026"/>
            <a:ext cx="8547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srgbClr val="FF0000"/>
                </a:solidFill>
              </a:rPr>
              <a:t>Не подходят </a:t>
            </a:r>
            <a:r>
              <a:rPr lang="ru-RU" dirty="0"/>
              <a:t>любые метки, у которых нет </a:t>
            </a:r>
            <a:r>
              <a:rPr lang="en-US" dirty="0" smtClean="0"/>
              <a:t>TID/UTID/XTID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50543" y="5238162"/>
            <a:ext cx="16462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Monza </a:t>
            </a:r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Monza </a:t>
            </a:r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9394" y="5238162"/>
            <a:ext cx="1401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4000" b="1">
                <a:solidFill>
                  <a:srgbClr val="FF0000"/>
                </a:solidFill>
              </a:defRPr>
            </a:lvl1pPr>
          </a:lstStyle>
          <a:p>
            <a:r>
              <a:rPr lang="en-US" sz="3200" dirty="0" smtClean="0"/>
              <a:t>Higgs 2</a:t>
            </a:r>
            <a:endParaRPr lang="en-US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50543" y="4029948"/>
            <a:ext cx="8745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Совершенно </a:t>
            </a:r>
            <a:r>
              <a:rPr lang="ru-RU" sz="3200" b="1" u="sng" dirty="0">
                <a:solidFill>
                  <a:schemeClr val="bg1"/>
                </a:solidFill>
              </a:rPr>
              <a:t>точно </a:t>
            </a:r>
            <a:r>
              <a:rPr lang="ru-RU" sz="3200" b="1" u="sng" dirty="0">
                <a:solidFill>
                  <a:srgbClr val="FF0000"/>
                </a:solidFill>
              </a:rPr>
              <a:t>не</a:t>
            </a:r>
            <a:r>
              <a:rPr lang="ru-RU" sz="3200" b="1" u="sng" dirty="0">
                <a:solidFill>
                  <a:schemeClr val="bg1"/>
                </a:solidFill>
              </a:rPr>
              <a:t> поддерживаются</a:t>
            </a:r>
            <a:r>
              <a:rPr lang="ru-RU" sz="3200" b="1" dirty="0">
                <a:solidFill>
                  <a:schemeClr val="bg1"/>
                </a:solidFill>
              </a:rPr>
              <a:t> метки, в которых используются следующие </a:t>
            </a:r>
            <a:r>
              <a:rPr lang="en-US" sz="3200" b="1" dirty="0">
                <a:solidFill>
                  <a:schemeClr val="bg1"/>
                </a:solidFill>
              </a:rPr>
              <a:t>RFID-</a:t>
            </a:r>
            <a:r>
              <a:rPr lang="ru-RU" sz="3200" b="1" dirty="0">
                <a:solidFill>
                  <a:schemeClr val="bg1"/>
                </a:solidFill>
              </a:rPr>
              <a:t>чипы: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43563" y="5238161"/>
            <a:ext cx="2991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4000" b="1">
                <a:solidFill>
                  <a:srgbClr val="FF0000"/>
                </a:solidFill>
              </a:defRPr>
            </a:lvl1pPr>
          </a:lstStyle>
          <a:p>
            <a:r>
              <a:rPr lang="en-US" sz="3200" dirty="0"/>
              <a:t>Fujitsu WT-A511</a:t>
            </a:r>
          </a:p>
        </p:txBody>
      </p:sp>
    </p:spTree>
    <p:extLst>
      <p:ext uri="{BB962C8B-B14F-4D97-AF65-F5344CB8AC3E}">
        <p14:creationId xmlns:p14="http://schemas.microsoft.com/office/powerpoint/2010/main" val="420725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4" y="170419"/>
            <a:ext cx="105797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Поддержка оборудования</a:t>
            </a:r>
            <a:r>
              <a:rPr lang="en-US" sz="4400" b="1" dirty="0" smtClean="0">
                <a:solidFill>
                  <a:schemeClr val="bg1"/>
                </a:solidFill>
              </a:rPr>
              <a:t> | </a:t>
            </a:r>
            <a:r>
              <a:rPr lang="en-US" sz="4000" b="1" dirty="0" smtClean="0">
                <a:solidFill>
                  <a:srgbClr val="00B0F0"/>
                </a:solidFill>
              </a:rPr>
              <a:t>RFID</a:t>
            </a:r>
            <a:r>
              <a:rPr lang="ru-RU" sz="4000" b="1" dirty="0" smtClean="0">
                <a:solidFill>
                  <a:srgbClr val="00B0F0"/>
                </a:solidFill>
              </a:rPr>
              <a:t>-принтеры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0542" y="1620429"/>
            <a:ext cx="752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65000"/>
                  </a:schemeClr>
                </a:solidFill>
              </a:rPr>
              <a:t>Пока не поддерживаются.</a:t>
            </a:r>
          </a:p>
        </p:txBody>
      </p:sp>
    </p:spTree>
    <p:extLst>
      <p:ext uri="{BB962C8B-B14F-4D97-AF65-F5344CB8AC3E}">
        <p14:creationId xmlns:p14="http://schemas.microsoft.com/office/powerpoint/2010/main" val="1975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4" y="170419"/>
            <a:ext cx="98995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Поддержка оборудования</a:t>
            </a:r>
            <a:r>
              <a:rPr lang="en-US" sz="4400" b="1" dirty="0" smtClean="0">
                <a:solidFill>
                  <a:schemeClr val="bg1"/>
                </a:solidFill>
              </a:rPr>
              <a:t> | </a:t>
            </a:r>
            <a:r>
              <a:rPr lang="en-US" sz="4000" b="1" dirty="0" smtClean="0">
                <a:solidFill>
                  <a:srgbClr val="00B0F0"/>
                </a:solidFill>
              </a:rPr>
              <a:t>RFID</a:t>
            </a:r>
            <a:r>
              <a:rPr lang="ru-RU" sz="4000" b="1" dirty="0" smtClean="0">
                <a:solidFill>
                  <a:srgbClr val="00B0F0"/>
                </a:solidFill>
              </a:rPr>
              <a:t>-ворота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0542" y="1620429"/>
            <a:ext cx="752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65000"/>
                  </a:schemeClr>
                </a:solidFill>
              </a:rPr>
              <a:t>Пока не поддерживаются.</a:t>
            </a:r>
          </a:p>
        </p:txBody>
      </p:sp>
    </p:spTree>
    <p:extLst>
      <p:ext uri="{BB962C8B-B14F-4D97-AF65-F5344CB8AC3E}">
        <p14:creationId xmlns:p14="http://schemas.microsoft.com/office/powerpoint/2010/main" val="353402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4" y="170419"/>
            <a:ext cx="10386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Поддержка</a:t>
            </a:r>
            <a:r>
              <a:rPr lang="en-US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1C</a:t>
            </a:r>
            <a:r>
              <a:rPr lang="en-US" sz="4800" b="1" dirty="0">
                <a:solidFill>
                  <a:schemeClr val="bg1"/>
                </a:solidFill>
              </a:rPr>
              <a:t> | </a:t>
            </a:r>
            <a:r>
              <a:rPr lang="ru-RU" sz="3600" b="1" dirty="0" smtClean="0">
                <a:solidFill>
                  <a:srgbClr val="00B0F0"/>
                </a:solidFill>
              </a:rPr>
              <a:t>Внешняя компонента для ТСД</a:t>
            </a:r>
            <a:endParaRPr lang="ru-RU" sz="4800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1518" y="2281017"/>
            <a:ext cx="972189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chemeClr val="bg1"/>
                </a:solidFill>
              </a:rPr>
              <a:t>устанавливается в составе продукта как драйвер </a:t>
            </a:r>
            <a:r>
              <a:rPr lang="en-US" sz="3600" b="1" dirty="0" smtClean="0">
                <a:solidFill>
                  <a:schemeClr val="bg1"/>
                </a:solidFill>
              </a:rPr>
              <a:t>RFID</a:t>
            </a:r>
            <a:r>
              <a:rPr lang="ru-RU" sz="3600" b="1" dirty="0" smtClean="0">
                <a:solidFill>
                  <a:schemeClr val="bg1"/>
                </a:solidFill>
              </a:rPr>
              <a:t>-ТСД</a:t>
            </a:r>
            <a:endParaRPr lang="ru-RU" sz="3600" b="1" dirty="0" smtClean="0">
              <a:solidFill>
                <a:srgbClr val="66FF33"/>
              </a:solidFill>
            </a:endParaRPr>
          </a:p>
          <a:p>
            <a:pPr marL="742950" indent="-74295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chemeClr val="bg1"/>
                </a:solidFill>
              </a:rPr>
              <a:t>подходит для платформ </a:t>
            </a:r>
            <a:r>
              <a:rPr lang="en-US" sz="3600" b="1" dirty="0" smtClean="0">
                <a:solidFill>
                  <a:schemeClr val="bg1"/>
                </a:solidFill>
              </a:rPr>
              <a:t>1C </a:t>
            </a:r>
            <a:r>
              <a:rPr lang="ru-RU" sz="3600" b="1" dirty="0" smtClean="0">
                <a:solidFill>
                  <a:schemeClr val="bg1"/>
                </a:solidFill>
              </a:rPr>
              <a:t>7.7, 8.0…8.3</a:t>
            </a:r>
          </a:p>
          <a:p>
            <a:pPr marL="742950" indent="-74295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chemeClr val="bg1"/>
                </a:solidFill>
              </a:rPr>
              <a:t>поддерживает русские имена для функций</a:t>
            </a:r>
          </a:p>
        </p:txBody>
      </p:sp>
    </p:spTree>
    <p:extLst>
      <p:ext uri="{BB962C8B-B14F-4D97-AF65-F5344CB8AC3E}">
        <p14:creationId xmlns:p14="http://schemas.microsoft.com/office/powerpoint/2010/main" val="91723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4" y="170419"/>
            <a:ext cx="9677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Поддержка</a:t>
            </a:r>
            <a:r>
              <a:rPr lang="en-US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1C</a:t>
            </a:r>
            <a:r>
              <a:rPr lang="en-US" sz="4800" b="1" dirty="0">
                <a:solidFill>
                  <a:schemeClr val="bg1"/>
                </a:solidFill>
              </a:rPr>
              <a:t> | </a:t>
            </a:r>
            <a:r>
              <a:rPr lang="ru-RU" sz="3600" b="1" dirty="0" smtClean="0">
                <a:solidFill>
                  <a:srgbClr val="00B0F0"/>
                </a:solidFill>
              </a:rPr>
              <a:t>Поддержка конфигураций</a:t>
            </a:r>
            <a:endParaRPr lang="ru-RU" sz="48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8521" y="1271155"/>
            <a:ext cx="10714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 текущей версии – </a:t>
            </a:r>
            <a:r>
              <a:rPr lang="ru-RU" sz="3200" b="1" dirty="0" smtClean="0">
                <a:solidFill>
                  <a:srgbClr val="66FF33"/>
                </a:solidFill>
              </a:rPr>
              <a:t>«</a:t>
            </a:r>
            <a:r>
              <a:rPr lang="ru-RU" sz="3200" b="1" dirty="0" smtClean="0">
                <a:solidFill>
                  <a:srgbClr val="66FF33"/>
                </a:solidFill>
              </a:rPr>
              <a:t>1С:Бухгалтерия 3.0</a:t>
            </a:r>
            <a:r>
              <a:rPr lang="ru-RU" sz="3200" b="1" dirty="0" smtClean="0">
                <a:solidFill>
                  <a:srgbClr val="66FF33"/>
                </a:solidFill>
              </a:rPr>
              <a:t>» и «1С:БГУ 2.0»</a:t>
            </a:r>
            <a:endParaRPr lang="ru-RU" sz="3200" b="1" dirty="0" smtClean="0">
              <a:solidFill>
                <a:srgbClr val="66FF33"/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(только 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 режиме «Управляемое приложение»)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1643" y="2556557"/>
            <a:ext cx="9168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Выгрузка ОС и материалов, поддержка штрихкодов (расширением стандартных полей), маркировка </a:t>
            </a:r>
            <a:r>
              <a:rPr lang="en-US" sz="2400" b="1" dirty="0" smtClean="0">
                <a:solidFill>
                  <a:schemeClr val="bg1"/>
                </a:solidFill>
              </a:rPr>
              <a:t>RFID-</a:t>
            </a:r>
            <a:r>
              <a:rPr lang="ru-RU" sz="2400" b="1" dirty="0" smtClean="0">
                <a:solidFill>
                  <a:schemeClr val="bg1"/>
                </a:solidFill>
              </a:rPr>
              <a:t>метками, выгрузка документов «</a:t>
            </a:r>
            <a:r>
              <a:rPr lang="ru-RU" sz="2400" b="1" dirty="0">
                <a:solidFill>
                  <a:schemeClr val="bg1"/>
                </a:solidFill>
              </a:rPr>
              <a:t>Инвентаризация ОС</a:t>
            </a:r>
            <a:r>
              <a:rPr lang="ru-RU" sz="2400" b="1" dirty="0" smtClean="0">
                <a:solidFill>
                  <a:schemeClr val="bg1"/>
                </a:solidFill>
              </a:rPr>
              <a:t>» </a:t>
            </a:r>
            <a:r>
              <a:rPr lang="ru-RU" sz="2400" b="1" dirty="0">
                <a:solidFill>
                  <a:schemeClr val="bg1"/>
                </a:solidFill>
              </a:rPr>
              <a:t>и «Инвентаризация товаров</a:t>
            </a:r>
            <a:r>
              <a:rPr lang="ru-RU" sz="2400" b="1" dirty="0" smtClean="0">
                <a:solidFill>
                  <a:schemeClr val="bg1"/>
                </a:solidFill>
              </a:rPr>
              <a:t>»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smtClean="0">
                <a:solidFill>
                  <a:schemeClr val="bg1"/>
                </a:solidFill>
              </a:rPr>
              <a:t>загрузка маркировки и инвентаризации.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1643" y="4457512"/>
            <a:ext cx="9168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Чего </a:t>
            </a:r>
            <a:r>
              <a:rPr lang="ru-RU" u="sng" dirty="0">
                <a:solidFill>
                  <a:schemeClr val="bg1">
                    <a:lumMod val="65000"/>
                  </a:schemeClr>
                </a:solidFill>
              </a:rPr>
              <a:t>нет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: поддержки МОЛ, передачи между подразделениями, выдачи/возврата ОС, адресации и помещений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7032" y="939860"/>
            <a:ext cx="626222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ожидается в релизе от </a:t>
            </a:r>
            <a:r>
              <a:rPr lang="ru-RU" sz="3200" b="1" dirty="0" smtClean="0">
                <a:solidFill>
                  <a:srgbClr val="C00000"/>
                </a:solidFill>
              </a:rPr>
              <a:t>24.12.2013</a:t>
            </a:r>
            <a:r>
              <a:rPr lang="ru-RU" sz="3200" b="1" dirty="0" smtClean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464" y="170419"/>
            <a:ext cx="9677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Поддержка</a:t>
            </a:r>
            <a:r>
              <a:rPr lang="en-US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1C</a:t>
            </a:r>
            <a:r>
              <a:rPr lang="en-US" sz="4800" b="1" dirty="0">
                <a:solidFill>
                  <a:schemeClr val="bg1"/>
                </a:solidFill>
              </a:rPr>
              <a:t> | </a:t>
            </a:r>
            <a:r>
              <a:rPr lang="ru-RU" sz="3600" b="1" dirty="0">
                <a:solidFill>
                  <a:srgbClr val="00B0F0"/>
                </a:solidFill>
              </a:rPr>
              <a:t>Поддержка конфигураций</a:t>
            </a:r>
            <a:endParaRPr lang="ru-RU" sz="48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0543" y="2488520"/>
            <a:ext cx="94375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Отдельная бесплатная конфигурация 1С 8.3 для учета имущества на </a:t>
            </a:r>
            <a:r>
              <a:rPr lang="en-US" sz="4000" b="1" dirty="0" smtClean="0">
                <a:solidFill>
                  <a:schemeClr val="bg1"/>
                </a:solidFill>
              </a:rPr>
              <a:t>RFID </a:t>
            </a:r>
            <a:r>
              <a:rPr lang="ru-RU" sz="4000" b="1" dirty="0" smtClean="0">
                <a:solidFill>
                  <a:schemeClr val="bg1"/>
                </a:solidFill>
              </a:rPr>
              <a:t>и </a:t>
            </a:r>
            <a:r>
              <a:rPr lang="ru-RU" sz="4000" b="1" dirty="0" err="1" smtClean="0">
                <a:solidFill>
                  <a:schemeClr val="bg1"/>
                </a:solidFill>
              </a:rPr>
              <a:t>штрихкодах</a:t>
            </a:r>
            <a:endParaRPr lang="ru-RU" sz="40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9100" y="4454509"/>
            <a:ext cx="8990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+ обмен с другими конфигурациями, загрузка/выгрузка</a:t>
            </a:r>
          </a:p>
        </p:txBody>
      </p:sp>
    </p:spTree>
    <p:extLst>
      <p:ext uri="{BB962C8B-B14F-4D97-AF65-F5344CB8AC3E}">
        <p14:creationId xmlns:p14="http://schemas.microsoft.com/office/powerpoint/2010/main" val="9805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4" y="170419"/>
            <a:ext cx="8806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4400" b="1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/>
              <a:t>Основные преимущества продукта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8605" y="1603382"/>
            <a:ext cx="879478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2400"/>
              </a:spcAft>
              <a:buFont typeface="+mj-lt"/>
              <a:buAutoNum type="arabicPeriod"/>
            </a:pPr>
            <a:r>
              <a:rPr lang="ru-RU" sz="3600" b="1" dirty="0" smtClean="0">
                <a:solidFill>
                  <a:schemeClr val="bg1"/>
                </a:solidFill>
              </a:rPr>
              <a:t>Удобно, быстро;</a:t>
            </a:r>
          </a:p>
          <a:p>
            <a:pPr marL="742950" indent="-742950">
              <a:spcAft>
                <a:spcPts val="2400"/>
              </a:spcAft>
              <a:buFont typeface="+mj-lt"/>
              <a:buAutoNum type="arabicPeriod"/>
            </a:pPr>
            <a:r>
              <a:rPr lang="ru-RU" sz="3600" b="1" dirty="0" smtClean="0">
                <a:solidFill>
                  <a:schemeClr val="bg1"/>
                </a:solidFill>
              </a:rPr>
              <a:t>Много вариантов работы;</a:t>
            </a:r>
          </a:p>
          <a:p>
            <a:pPr marL="742950" indent="-742950">
              <a:spcAft>
                <a:spcPts val="2400"/>
              </a:spcAft>
              <a:buFont typeface="+mj-lt"/>
              <a:buAutoNum type="arabicPeriod"/>
            </a:pPr>
            <a:r>
              <a:rPr lang="ru-RU" sz="3600" b="1" dirty="0" smtClean="0">
                <a:solidFill>
                  <a:schemeClr val="bg1"/>
                </a:solidFill>
              </a:rPr>
              <a:t>Полностью конфигурируется                 </a:t>
            </a:r>
            <a:r>
              <a:rPr lang="ru-RU" sz="2800" b="1" dirty="0" smtClean="0">
                <a:solidFill>
                  <a:schemeClr val="bg1"/>
                </a:solidFill>
              </a:rPr>
              <a:t>(без привлечения специалистов Клеверенс)</a:t>
            </a:r>
            <a:r>
              <a:rPr lang="ru-RU" sz="3600" b="1" dirty="0" smtClean="0">
                <a:solidFill>
                  <a:schemeClr val="bg1"/>
                </a:solidFill>
              </a:rPr>
              <a:t>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7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3464" y="170419"/>
            <a:ext cx="32015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Заключение</a:t>
            </a:r>
            <a:endParaRPr lang="ru-RU" sz="48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1029" y="1920110"/>
            <a:ext cx="9437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Ссылка на карточку продукта: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42765" y="2487826"/>
            <a:ext cx="10014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2"/>
              </a:rPr>
              <a:t>http://www.cleverence.ru/sw/soft.aspx?m=MS-1C-ASSET-MANAGEMENT-RFID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2765" y="3501017"/>
            <a:ext cx="9437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Ссылка на эту презентацию на сайте Клеверенс: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4501" y="4752473"/>
            <a:ext cx="9776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hlinkClick r:id="rId3"/>
              </a:rPr>
              <a:t>http://www.cleverence.ru/downloads/Клеверенс. Инвентаризация имущества RFID для 1С Предприятия.pptx</a:t>
            </a: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4" y="170419"/>
            <a:ext cx="54080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4400" b="1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/>
              <a:t>Методология</a:t>
            </a:r>
            <a:r>
              <a:rPr lang="en-US" dirty="0"/>
              <a:t> </a:t>
            </a:r>
            <a:r>
              <a:rPr lang="ru-RU" dirty="0"/>
              <a:t>работы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9954" y="1248981"/>
            <a:ext cx="1119077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Основное средство (ОС) – </a:t>
            </a:r>
            <a:r>
              <a:rPr lang="ru-RU" sz="3200" b="1" dirty="0" smtClean="0">
                <a:solidFill>
                  <a:srgbClr val="2E75B6"/>
                </a:solidFill>
              </a:rPr>
              <a:t>любой объект, который учитывается как уникальный экземпляр.</a:t>
            </a:r>
          </a:p>
          <a:p>
            <a:endParaRPr lang="ru-RU" sz="4000" b="1" dirty="0" smtClean="0">
              <a:solidFill>
                <a:schemeClr val="bg1"/>
              </a:solidFill>
            </a:endParaRPr>
          </a:p>
          <a:p>
            <a:r>
              <a:rPr lang="ru-RU" sz="4000" b="1" dirty="0" smtClean="0">
                <a:solidFill>
                  <a:schemeClr val="bg1"/>
                </a:solidFill>
              </a:rPr>
              <a:t>Материал – </a:t>
            </a:r>
            <a:r>
              <a:rPr lang="ru-RU" sz="3200" b="1" dirty="0" smtClean="0">
                <a:solidFill>
                  <a:srgbClr val="2E75B6"/>
                </a:solidFill>
              </a:rPr>
              <a:t>объекты, учитываемые только по количеству, без уникальности конкретных единиц. </a:t>
            </a:r>
            <a:endParaRPr lang="ru-RU" sz="4000" b="1" dirty="0" smtClean="0">
              <a:solidFill>
                <a:srgbClr val="2E75B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9955" y="4609259"/>
            <a:ext cx="11089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85000"/>
                  </a:schemeClr>
                </a:solidFill>
              </a:rPr>
              <a:t>Пример: одни и те же мониторы можно учитывать как уникальные объекты, т.е. как ОС (например, по </a:t>
            </a:r>
            <a:r>
              <a:rPr lang="ru-RU" sz="2800" b="1" dirty="0" err="1" smtClean="0">
                <a:solidFill>
                  <a:schemeClr val="bg1">
                    <a:lumMod val="85000"/>
                  </a:schemeClr>
                </a:solidFill>
              </a:rPr>
              <a:t>серийникам</a:t>
            </a:r>
            <a:r>
              <a:rPr lang="ru-RU" sz="2800" b="1" dirty="0" smtClean="0">
                <a:solidFill>
                  <a:schemeClr val="bg1">
                    <a:lumMod val="85000"/>
                  </a:schemeClr>
                </a:solidFill>
              </a:rPr>
              <a:t>), а можно просто на количество, т.е. как материал.  Или по смешанной схеме.  </a:t>
            </a:r>
          </a:p>
          <a:p>
            <a:r>
              <a:rPr lang="ru-RU" sz="2800" b="1" dirty="0" smtClean="0">
                <a:solidFill>
                  <a:schemeClr val="bg1">
                    <a:lumMod val="85000"/>
                  </a:schemeClr>
                </a:solidFill>
              </a:rPr>
              <a:t>Выбор будет зависит от того, для каких целей внедряется учет.</a:t>
            </a:r>
          </a:p>
        </p:txBody>
      </p:sp>
    </p:spTree>
    <p:extLst>
      <p:ext uri="{BB962C8B-B14F-4D97-AF65-F5344CB8AC3E}">
        <p14:creationId xmlns:p14="http://schemas.microsoft.com/office/powerpoint/2010/main" val="24696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4" y="170419"/>
            <a:ext cx="54080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4400" b="1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/>
              <a:t>Методология</a:t>
            </a:r>
            <a:r>
              <a:rPr lang="en-US" dirty="0"/>
              <a:t> </a:t>
            </a:r>
            <a:r>
              <a:rPr lang="ru-RU" dirty="0"/>
              <a:t>работы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9954" y="1850342"/>
            <a:ext cx="1119077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Учет ОС – по </a:t>
            </a:r>
            <a:r>
              <a:rPr lang="en-US" sz="4000" b="1" dirty="0" smtClean="0">
                <a:solidFill>
                  <a:schemeClr val="bg1"/>
                </a:solidFill>
              </a:rPr>
              <a:t>RFID</a:t>
            </a:r>
            <a:r>
              <a:rPr lang="ru-RU" sz="4000" b="1" dirty="0" smtClean="0">
                <a:solidFill>
                  <a:schemeClr val="bg1"/>
                </a:solidFill>
              </a:rPr>
              <a:t>-меткам и/или по </a:t>
            </a:r>
            <a:r>
              <a:rPr lang="ru-RU" sz="4000" b="1" dirty="0" err="1" smtClean="0">
                <a:solidFill>
                  <a:schemeClr val="bg1"/>
                </a:solidFill>
              </a:rPr>
              <a:t>штрихкодам</a:t>
            </a:r>
            <a:r>
              <a:rPr lang="en-US" sz="40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smtClean="0">
                <a:solidFill>
                  <a:srgbClr val="2E75B6"/>
                </a:solidFill>
              </a:rPr>
              <a:t>уникальным для каждого экземпляра ОС</a:t>
            </a:r>
            <a:endParaRPr lang="ru-RU" sz="4000" b="1" dirty="0" smtClean="0">
              <a:solidFill>
                <a:srgbClr val="2E75B6"/>
              </a:solidFill>
            </a:endParaRPr>
          </a:p>
          <a:p>
            <a:endParaRPr lang="ru-RU" sz="4000" b="1" dirty="0" smtClean="0">
              <a:solidFill>
                <a:schemeClr val="bg1"/>
              </a:solidFill>
            </a:endParaRPr>
          </a:p>
          <a:p>
            <a:r>
              <a:rPr lang="ru-RU" sz="4000" b="1" dirty="0" smtClean="0">
                <a:solidFill>
                  <a:schemeClr val="bg1"/>
                </a:solidFill>
              </a:rPr>
              <a:t>Учет Материалов – только по </a:t>
            </a:r>
            <a:r>
              <a:rPr lang="ru-RU" sz="4000" b="1" dirty="0" err="1" smtClean="0">
                <a:solidFill>
                  <a:schemeClr val="bg1"/>
                </a:solidFill>
              </a:rPr>
              <a:t>штрихкодам</a:t>
            </a:r>
            <a:r>
              <a:rPr lang="ru-RU" sz="40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smtClean="0">
                <a:solidFill>
                  <a:srgbClr val="2E75B6"/>
                </a:solidFill>
              </a:rPr>
              <a:t>однозначно идентифицирующим номенклатуру материала</a:t>
            </a:r>
            <a:endParaRPr lang="ru-RU" sz="4000" b="1" dirty="0" smtClean="0">
              <a:solidFill>
                <a:srgbClr val="2E75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0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4" y="170419"/>
            <a:ext cx="54080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Методология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</a:rPr>
              <a:t>работы</a:t>
            </a:r>
            <a:endParaRPr lang="ru-RU" sz="4400" b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592726" y="1962484"/>
            <a:ext cx="3161511" cy="3161511"/>
            <a:chOff x="1168442" y="1855694"/>
            <a:chExt cx="3161511" cy="3161511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442" y="1855694"/>
              <a:ext cx="3161511" cy="316151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4069">
              <a:off x="2469152" y="2359629"/>
              <a:ext cx="933580" cy="609685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1652536" y="1680781"/>
            <a:ext cx="3161511" cy="3439883"/>
            <a:chOff x="1168442" y="1577322"/>
            <a:chExt cx="3161511" cy="343988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442" y="1855694"/>
              <a:ext cx="3161511" cy="316151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4069">
              <a:off x="2195728" y="1577322"/>
              <a:ext cx="933580" cy="609685"/>
            </a:xfrm>
            <a:prstGeom prst="rect">
              <a:avLst/>
            </a:prstGeom>
          </p:spPr>
        </p:pic>
        <p:cxnSp>
          <p:nvCxnSpPr>
            <p:cNvPr id="13" name="Прямая со стрелкой 12"/>
            <p:cNvCxnSpPr/>
            <p:nvPr/>
          </p:nvCxnSpPr>
          <p:spPr>
            <a:xfrm>
              <a:off x="2675965" y="2054078"/>
              <a:ext cx="161365" cy="729463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565452" y="4965105"/>
            <a:ext cx="3433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1. маркировка</a:t>
            </a:r>
          </a:p>
        </p:txBody>
      </p:sp>
      <p:cxnSp>
        <p:nvCxnSpPr>
          <p:cNvPr id="20" name="Прямая со стрелкой 19"/>
          <p:cNvCxnSpPr>
            <a:stCxn id="3" idx="3"/>
            <a:endCxn id="10" idx="1"/>
          </p:cNvCxnSpPr>
          <p:nvPr/>
        </p:nvCxnSpPr>
        <p:spPr>
          <a:xfrm>
            <a:off x="4814047" y="3539909"/>
            <a:ext cx="1778679" cy="3331"/>
          </a:xfrm>
          <a:prstGeom prst="straightConnector1">
            <a:avLst/>
          </a:prstGeom>
          <a:ln w="203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/>
          <p:cNvGrpSpPr/>
          <p:nvPr/>
        </p:nvGrpSpPr>
        <p:grpSpPr>
          <a:xfrm rot="20162098">
            <a:off x="6485993" y="2886142"/>
            <a:ext cx="5443728" cy="4024078"/>
            <a:chOff x="3706368" y="2267712"/>
            <a:chExt cx="5443728" cy="4024078"/>
          </a:xfrm>
        </p:grpSpPr>
        <p:sp>
          <p:nvSpPr>
            <p:cNvPr id="25" name="Дуга 24"/>
            <p:cNvSpPr/>
            <p:nvPr/>
          </p:nvSpPr>
          <p:spPr>
            <a:xfrm>
              <a:off x="4895240" y="3627181"/>
              <a:ext cx="3160623" cy="2664609"/>
            </a:xfrm>
            <a:prstGeom prst="arc">
              <a:avLst>
                <a:gd name="adj1" fmla="val 12757054"/>
                <a:gd name="adj2" fmla="val 19533544"/>
              </a:avLst>
            </a:prstGeom>
            <a:ln w="254000">
              <a:solidFill>
                <a:srgbClr val="2E75B6">
                  <a:alpha val="61176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Дуга 25"/>
            <p:cNvSpPr/>
            <p:nvPr/>
          </p:nvSpPr>
          <p:spPr>
            <a:xfrm>
              <a:off x="4399863" y="2916577"/>
              <a:ext cx="4114800" cy="3365710"/>
            </a:xfrm>
            <a:prstGeom prst="arc">
              <a:avLst>
                <a:gd name="adj1" fmla="val 12333362"/>
                <a:gd name="adj2" fmla="val 19807811"/>
              </a:avLst>
            </a:prstGeom>
            <a:ln w="254000">
              <a:solidFill>
                <a:srgbClr val="2E75B6">
                  <a:alpha val="61176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Дуга 26"/>
            <p:cNvSpPr/>
            <p:nvPr/>
          </p:nvSpPr>
          <p:spPr>
            <a:xfrm>
              <a:off x="3706368" y="2267712"/>
              <a:ext cx="5443728" cy="3858768"/>
            </a:xfrm>
            <a:prstGeom prst="arc">
              <a:avLst>
                <a:gd name="adj1" fmla="val 12184691"/>
                <a:gd name="adj2" fmla="val 20210402"/>
              </a:avLst>
            </a:prstGeom>
            <a:ln w="254000">
              <a:solidFill>
                <a:srgbClr val="2E75B6">
                  <a:alpha val="61176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040909" y="4965105"/>
            <a:ext cx="4370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2. инвентаризация</a:t>
            </a:r>
          </a:p>
        </p:txBody>
      </p:sp>
    </p:spTree>
    <p:extLst>
      <p:ext uri="{BB962C8B-B14F-4D97-AF65-F5344CB8AC3E}">
        <p14:creationId xmlns:p14="http://schemas.microsoft.com/office/powerpoint/2010/main" val="14984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4" y="170419"/>
            <a:ext cx="36039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Методология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42576" y="2526721"/>
            <a:ext cx="9718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sz="3600" b="1" dirty="0" smtClean="0">
                <a:solidFill>
                  <a:schemeClr val="bg1"/>
                </a:solidFill>
              </a:rPr>
              <a:t>Маркировать объекты и собрать </a:t>
            </a:r>
            <a:r>
              <a:rPr lang="ru-RU" sz="3600" b="1" dirty="0" err="1" smtClean="0">
                <a:solidFill>
                  <a:schemeClr val="bg1"/>
                </a:solidFill>
              </a:rPr>
              <a:t>штрихкоды</a:t>
            </a:r>
            <a:r>
              <a:rPr lang="ru-RU" sz="3600" b="1" dirty="0" smtClean="0">
                <a:solidFill>
                  <a:schemeClr val="bg1"/>
                </a:solidFill>
              </a:rPr>
              <a:t> перед проведением первой инвентаризации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2576" y="4309995"/>
            <a:ext cx="97187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sz="3600" b="1" dirty="0" smtClean="0">
                <a:solidFill>
                  <a:schemeClr val="bg1"/>
                </a:solidFill>
              </a:rPr>
              <a:t>Выяснить на месте, какие объекты интересны для имущественного учета, но не отражены либо неверно отражены в бухгалтерии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42578" y="1112779"/>
            <a:ext cx="67347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B0F0"/>
                </a:solidFill>
              </a:rPr>
              <a:t>Первичная </a:t>
            </a:r>
            <a:r>
              <a:rPr lang="ru-RU" sz="4800" b="1" dirty="0" smtClean="0">
                <a:solidFill>
                  <a:srgbClr val="00B0F0"/>
                </a:solidFill>
              </a:rPr>
              <a:t>маркировка!</a:t>
            </a:r>
            <a:endParaRPr lang="ru-RU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8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4" y="170419"/>
            <a:ext cx="92880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Методология</a:t>
            </a:r>
            <a:r>
              <a:rPr lang="en-US" sz="4400" b="1" dirty="0" smtClean="0">
                <a:solidFill>
                  <a:schemeClr val="bg1"/>
                </a:solidFill>
              </a:rPr>
              <a:t> | </a:t>
            </a:r>
            <a:r>
              <a:rPr lang="ru-RU" sz="4000" b="1" dirty="0" smtClean="0">
                <a:solidFill>
                  <a:srgbClr val="00B0F0"/>
                </a:solidFill>
              </a:rPr>
              <a:t>Первичная маркировка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3418" y="2176141"/>
            <a:ext cx="989830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chemeClr val="bg1"/>
                </a:solidFill>
              </a:rPr>
              <a:t>ОС, уже заведенные в Бухгалтерии</a:t>
            </a:r>
          </a:p>
          <a:p>
            <a:pPr marL="742950" indent="-7429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chemeClr val="bg1"/>
                </a:solidFill>
              </a:rPr>
              <a:t>ОС, которые еще нужно найти и завести</a:t>
            </a:r>
          </a:p>
          <a:p>
            <a:pPr marL="742950" indent="-7429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chemeClr val="bg1"/>
                </a:solidFill>
              </a:rPr>
              <a:t>Материалы с заводскими </a:t>
            </a:r>
            <a:r>
              <a:rPr lang="ru-RU" sz="3600" b="1" dirty="0" err="1" smtClean="0">
                <a:solidFill>
                  <a:schemeClr val="bg1"/>
                </a:solidFill>
              </a:rPr>
              <a:t>штрихкодами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742950" indent="-7429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chemeClr val="bg1"/>
                </a:solidFill>
              </a:rPr>
              <a:t>Материалы, которые следует обклеить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4903" y="1326960"/>
            <a:ext cx="3765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Что маркируем:</a:t>
            </a:r>
          </a:p>
        </p:txBody>
      </p:sp>
    </p:spTree>
    <p:extLst>
      <p:ext uri="{BB962C8B-B14F-4D97-AF65-F5344CB8AC3E}">
        <p14:creationId xmlns:p14="http://schemas.microsoft.com/office/powerpoint/2010/main" val="1766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4" y="170419"/>
            <a:ext cx="92880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Методология</a:t>
            </a:r>
            <a:r>
              <a:rPr lang="en-US" sz="4400" b="1" dirty="0" smtClean="0">
                <a:solidFill>
                  <a:schemeClr val="bg1"/>
                </a:solidFill>
              </a:rPr>
              <a:t> | </a:t>
            </a:r>
            <a:r>
              <a:rPr lang="ru-RU" sz="4000" b="1" dirty="0" smtClean="0">
                <a:solidFill>
                  <a:srgbClr val="00B0F0"/>
                </a:solidFill>
              </a:rPr>
              <a:t>Первичная маркировка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3418" y="2176141"/>
            <a:ext cx="9898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chemeClr val="bg1"/>
                </a:solidFill>
              </a:rPr>
              <a:t>Материалы без штрихкодов и без </a:t>
            </a:r>
            <a:r>
              <a:rPr lang="ru-RU" sz="3600" b="1" dirty="0" err="1" smtClean="0">
                <a:solidFill>
                  <a:schemeClr val="bg1"/>
                </a:solidFill>
              </a:rPr>
              <a:t>обклейки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4903" y="1326960"/>
            <a:ext cx="44199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Что </a:t>
            </a:r>
            <a:r>
              <a:rPr lang="ru-RU" sz="4000" b="1" u="sng" dirty="0" smtClean="0">
                <a:solidFill>
                  <a:schemeClr val="bg1"/>
                </a:solidFill>
              </a:rPr>
              <a:t>не</a:t>
            </a:r>
            <a:r>
              <a:rPr lang="ru-RU" sz="4000" b="1" dirty="0" smtClean="0">
                <a:solidFill>
                  <a:schemeClr val="bg1"/>
                </a:solidFill>
              </a:rPr>
              <a:t> маркируем: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2242" y="2871017"/>
            <a:ext cx="7529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(например: мотки кабеля, метиз, масла и бензин в бочках, деньги)</a:t>
            </a:r>
          </a:p>
        </p:txBody>
      </p:sp>
    </p:spTree>
    <p:extLst>
      <p:ext uri="{BB962C8B-B14F-4D97-AF65-F5344CB8AC3E}">
        <p14:creationId xmlns:p14="http://schemas.microsoft.com/office/powerpoint/2010/main" val="105126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4000" b="1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10475</TotalTime>
  <Words>878</Words>
  <Application>Microsoft Office PowerPoint</Application>
  <PresentationFormat>Широкоэкранный</PresentationFormat>
  <Paragraphs>168</Paragraphs>
  <Slides>30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RFID</dc:subject>
  <dc:creator>Сергей Баженов</dc:creator>
  <cp:lastModifiedBy>Сергей Баженов</cp:lastModifiedBy>
  <cp:revision>116</cp:revision>
  <dcterms:created xsi:type="dcterms:W3CDTF">2013-07-01T13:26:13Z</dcterms:created>
  <dcterms:modified xsi:type="dcterms:W3CDTF">2013-10-22T06:07:32Z</dcterms:modified>
</cp:coreProperties>
</file>