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57" r:id="rId2"/>
    <p:sldId id="419" r:id="rId3"/>
    <p:sldId id="421" r:id="rId4"/>
    <p:sldId id="416" r:id="rId5"/>
    <p:sldId id="422" r:id="rId6"/>
    <p:sldId id="417" r:id="rId7"/>
    <p:sldId id="423" r:id="rId8"/>
    <p:sldId id="418" r:id="rId9"/>
    <p:sldId id="420" r:id="rId10"/>
    <p:sldId id="383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Полина Хомякова" initials="ПХ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0093"/>
    <a:srgbClr val="2B2F87"/>
    <a:srgbClr val="323694"/>
    <a:srgbClr val="EAF2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162" autoAdjust="0"/>
    <p:restoredTop sz="94660"/>
  </p:normalViewPr>
  <p:slideViewPr>
    <p:cSldViewPr snapToGrid="0">
      <p:cViewPr>
        <p:scale>
          <a:sx n="122" d="100"/>
          <a:sy n="122" d="100"/>
        </p:scale>
        <p:origin x="-96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oleObject" Target="&#1050;&#1085;&#1080;&#1075;&#1072;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cked"/>
        <c:varyColors val="0"/>
        <c:ser>
          <c:idx val="1"/>
          <c:order val="0"/>
          <c:spPr>
            <a:ln w="28575" cap="rnd">
              <a:solidFill>
                <a:srgbClr val="D60093"/>
              </a:solidFill>
              <a:round/>
            </a:ln>
            <a:effectLst/>
          </c:spPr>
          <c:marker>
            <c:symbol val="none"/>
          </c:marker>
          <c:dLbls>
            <c:dLbl>
              <c:idx val="1"/>
              <c:layout>
                <c:manualLayout>
                  <c:x val="-3.8439357870963801E-2"/>
                  <c:y val="-9.974518810148731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6ABA-4FF9-AFFB-6C7920C86DC8}"/>
                </c:ext>
              </c:extLst>
            </c:dLbl>
            <c:dLbl>
              <c:idx val="2"/>
              <c:layout>
                <c:manualLayout>
                  <c:x val="-5.8175751286903131E-2"/>
                  <c:y val="-8.585629921259842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6ABA-4FF9-AFFB-6C7920C86DC8}"/>
                </c:ext>
              </c:extLst>
            </c:dLbl>
            <c:dLbl>
              <c:idx val="3"/>
              <c:layout>
                <c:manualLayout>
                  <c:x val="-5.197420089930619E-2"/>
                  <c:y val="-8.585629921259842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6ABA-4FF9-AFFB-6C7920C86DC8}"/>
                </c:ext>
              </c:extLst>
            </c:dLbl>
            <c:dLbl>
              <c:idx val="5"/>
              <c:layout>
                <c:manualLayout>
                  <c:x val="-4.370546704917707E-2"/>
                  <c:y val="-0.1228933362496355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6ABA-4FF9-AFFB-6C7920C86DC8}"/>
                </c:ext>
              </c:extLst>
            </c:dLbl>
            <c:dLbl>
              <c:idx val="7"/>
              <c:layout>
                <c:manualLayout>
                  <c:x val="-2.7167999348918594E-2"/>
                  <c:y val="-8.122666958296884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6ABA-4FF9-AFFB-6C7920C86DC8}"/>
                </c:ext>
              </c:extLst>
            </c:dLbl>
            <c:dLbl>
              <c:idx val="8"/>
              <c:layout>
                <c:manualLayout>
                  <c:x val="-3.3369549736515645E-2"/>
                  <c:y val="-9.048592884222805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6ABA-4FF9-AFFB-6C7920C86DC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val>
            <c:numRef>
              <c:f>Лист2!$B$14:$B$22</c:f>
              <c:numCache>
                <c:formatCode>General</c:formatCode>
                <c:ptCount val="9"/>
                <c:pt idx="0">
                  <c:v>19</c:v>
                </c:pt>
                <c:pt idx="1">
                  <c:v>37</c:v>
                </c:pt>
                <c:pt idx="2">
                  <c:v>399</c:v>
                </c:pt>
                <c:pt idx="3">
                  <c:v>800</c:v>
                </c:pt>
                <c:pt idx="4">
                  <c:v>909</c:v>
                </c:pt>
                <c:pt idx="5">
                  <c:v>730</c:v>
                </c:pt>
                <c:pt idx="6">
                  <c:v>1003</c:v>
                </c:pt>
                <c:pt idx="7">
                  <c:v>868</c:v>
                </c:pt>
                <c:pt idx="8">
                  <c:v>341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6-6ABA-4FF9-AFFB-6C7920C86DC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2881536"/>
        <c:axId val="142883072"/>
      </c:lineChart>
      <c:dateAx>
        <c:axId val="142881536"/>
        <c:scaling>
          <c:orientation val="minMax"/>
        </c:scaling>
        <c:delete val="1"/>
        <c:axPos val="b"/>
        <c:majorTickMark val="out"/>
        <c:minorTickMark val="none"/>
        <c:tickLblPos val="nextTo"/>
        <c:crossAx val="142883072"/>
        <c:crosses val="autoZero"/>
        <c:auto val="0"/>
        <c:lblOffset val="100"/>
        <c:baseTimeUnit val="days"/>
        <c:majorUnit val="1"/>
      </c:dateAx>
      <c:valAx>
        <c:axId val="142883072"/>
        <c:scaling>
          <c:orientation val="minMax"/>
        </c:scaling>
        <c:delete val="1"/>
        <c:axPos val="r"/>
        <c:numFmt formatCode="General" sourceLinked="1"/>
        <c:majorTickMark val="out"/>
        <c:minorTickMark val="none"/>
        <c:tickLblPos val="nextTo"/>
        <c:crossAx val="142881536"/>
        <c:crosses val="max"/>
        <c:crossBetween val="between"/>
      </c:valAx>
      <c:spPr>
        <a:noFill/>
        <a:ln w="25400"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4ADC9-5EA8-44C0-9B3C-7293E1D5BAC8}" type="datetimeFigureOut">
              <a:rPr lang="ru-RU" smtClean="0"/>
              <a:t>22.05.2018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1760D-8740-4AB0-B4A5-A953D5DCE7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78234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4ADC9-5EA8-44C0-9B3C-7293E1D5BAC8}" type="datetimeFigureOut">
              <a:rPr lang="ru-RU" smtClean="0"/>
              <a:t>22.05.2018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1760D-8740-4AB0-B4A5-A953D5DCE7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0548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4ADC9-5EA8-44C0-9B3C-7293E1D5BAC8}" type="datetimeFigureOut">
              <a:rPr lang="ru-RU" smtClean="0"/>
              <a:t>22.05.2018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1760D-8740-4AB0-B4A5-A953D5DCE7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58078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4ADC9-5EA8-44C0-9B3C-7293E1D5BAC8}" type="datetimeFigureOut">
              <a:rPr lang="ru-RU" smtClean="0"/>
              <a:t>22.05.2018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1760D-8740-4AB0-B4A5-A953D5DCE7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62890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4ADC9-5EA8-44C0-9B3C-7293E1D5BAC8}" type="datetimeFigureOut">
              <a:rPr lang="ru-RU" smtClean="0"/>
              <a:t>22.05.2018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1760D-8740-4AB0-B4A5-A953D5DCE7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52226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4ADC9-5EA8-44C0-9B3C-7293E1D5BAC8}" type="datetimeFigureOut">
              <a:rPr lang="ru-RU" smtClean="0"/>
              <a:t>22.05.2018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1760D-8740-4AB0-B4A5-A953D5DCE7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82523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4ADC9-5EA8-44C0-9B3C-7293E1D5BAC8}" type="datetimeFigureOut">
              <a:rPr lang="ru-RU" smtClean="0"/>
              <a:t>22.05.2018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1760D-8740-4AB0-B4A5-A953D5DCE7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9392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4ADC9-5EA8-44C0-9B3C-7293E1D5BAC8}" type="datetimeFigureOut">
              <a:rPr lang="ru-RU" smtClean="0"/>
              <a:t>22.05.2018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1760D-8740-4AB0-B4A5-A953D5DCE7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5504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4ADC9-5EA8-44C0-9B3C-7293E1D5BAC8}" type="datetimeFigureOut">
              <a:rPr lang="ru-RU" smtClean="0"/>
              <a:t>22.05.2018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1760D-8740-4AB0-B4A5-A953D5DCE7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99133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4ADC9-5EA8-44C0-9B3C-7293E1D5BAC8}" type="datetimeFigureOut">
              <a:rPr lang="ru-RU" smtClean="0"/>
              <a:t>22.05.2018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1760D-8740-4AB0-B4A5-A953D5DCE7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44558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4ADC9-5EA8-44C0-9B3C-7293E1D5BAC8}" type="datetimeFigureOut">
              <a:rPr lang="ru-RU" smtClean="0"/>
              <a:t>22.05.2018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1760D-8740-4AB0-B4A5-A953D5DCE7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62007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24ADC9-5EA8-44C0-9B3C-7293E1D5BAC8}" type="datetimeFigureOut">
              <a:rPr lang="ru-RU" smtClean="0"/>
              <a:t>22.05.2018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31760D-8740-4AB0-B4A5-A953D5DCE7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45162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Pvhomyakova@1cbit.ru" TargetMode="External"/><Relationship Id="rId7" Type="http://schemas.openxmlformats.org/officeDocument/2006/relationships/image" Target="../media/image1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gif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991564" y="1481559"/>
            <a:ext cx="10090246" cy="28154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dirty="0" smtClean="0"/>
              <a:t>Первый БИТ и </a:t>
            </a:r>
            <a:r>
              <a:rPr lang="ru-RU" b="1" dirty="0" smtClean="0"/>
              <a:t>Клеверенс</a:t>
            </a:r>
          </a:p>
          <a:p>
            <a:pPr algn="ctr"/>
            <a:endParaRPr lang="ru-RU" b="1" dirty="0" smtClean="0"/>
          </a:p>
          <a:p>
            <a:pPr algn="ctr"/>
            <a:r>
              <a:rPr lang="ru-RU" b="1" dirty="0" smtClean="0"/>
              <a:t>Работали, работаем и будем работать!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988" y="119704"/>
            <a:ext cx="2705100" cy="666750"/>
          </a:xfrm>
          <a:prstGeom prst="rect">
            <a:avLst/>
          </a:prstGeom>
        </p:spPr>
      </p:pic>
      <p:pic>
        <p:nvPicPr>
          <p:cNvPr id="3074" name="Picture 2" descr="Cleveren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3665" y="119704"/>
            <a:ext cx="3048000" cy="552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9561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3"/>
          <p:cNvSpPr>
            <a:spLocks noGrp="1"/>
          </p:cNvSpPr>
          <p:nvPr>
            <p:ph type="title"/>
          </p:nvPr>
        </p:nvSpPr>
        <p:spPr>
          <a:xfrm>
            <a:off x="559557" y="2058014"/>
            <a:ext cx="5681071" cy="4291393"/>
          </a:xfrm>
        </p:spPr>
        <p:txBody>
          <a:bodyPr>
            <a:normAutofit/>
          </a:bodyPr>
          <a:lstStyle/>
          <a:p>
            <a:r>
              <a:rPr lang="ru-RU" sz="3500" dirty="0" smtClean="0"/>
              <a:t/>
            </a:r>
            <a:br>
              <a:rPr lang="ru-RU" sz="3500" dirty="0" smtClean="0"/>
            </a:br>
            <a:r>
              <a:rPr lang="ru-RU" sz="3500" dirty="0" smtClean="0"/>
              <a:t>Полина Хомякова</a:t>
            </a:r>
            <a:br>
              <a:rPr lang="ru-RU" sz="3500" dirty="0" smtClean="0"/>
            </a:br>
            <a:r>
              <a:rPr lang="en-US" sz="3500" dirty="0" smtClean="0">
                <a:hlinkClick r:id="rId3"/>
              </a:rPr>
              <a:t>Pvhomyakova@1cbit.ru</a:t>
            </a:r>
            <a:r>
              <a:rPr lang="en-US" sz="3500" dirty="0" smtClean="0"/>
              <a:t/>
            </a:r>
            <a:br>
              <a:rPr lang="en-US" sz="3500" dirty="0" smtClean="0"/>
            </a:br>
            <a:r>
              <a:rPr lang="en-US" sz="3500" dirty="0" smtClean="0"/>
              <a:t>8 (926) 936-85-80</a:t>
            </a:r>
            <a:r>
              <a:rPr lang="ru-RU" sz="3500" dirty="0" smtClean="0"/>
              <a:t/>
            </a:r>
            <a:br>
              <a:rPr lang="ru-RU" sz="3500" dirty="0" smtClean="0"/>
            </a:br>
            <a:r>
              <a:rPr lang="en-US" sz="3500" dirty="0" smtClean="0"/>
              <a:t/>
            </a:r>
            <a:br>
              <a:rPr lang="en-US" sz="3500" dirty="0" smtClean="0"/>
            </a:br>
            <a:endParaRPr lang="ru-RU" sz="35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7988" y="119704"/>
            <a:ext cx="2705100" cy="66675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400092" y="1099069"/>
            <a:ext cx="6096000" cy="144655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4400" dirty="0"/>
              <a:t>Спасибо за внимание!</a:t>
            </a:r>
            <a:br>
              <a:rPr lang="ru-RU" sz="4400" dirty="0"/>
            </a:br>
            <a:endParaRPr lang="ru-RU" sz="4400" dirty="0"/>
          </a:p>
        </p:txBody>
      </p:sp>
      <p:pic>
        <p:nvPicPr>
          <p:cNvPr id="1026" name="Picture 2" descr="http://qrcoder.ru/code/?BEGIN%3AVCARD%0AN%3A%D5%EE%EC%FF%EA%EE%E2%E0%3B%CF%EE%EB%E8%ED%E0%0AORG%3A%CF%E5%F0%E2%FB%E9+%C1%C8%D2%0ATITLE%3A%D0%F3%EA%EE%E2%EE%E4%E8%F2%E5%EB%FC+%EE%F2%E4%E5%EB%E0+%EF%F0%EE%E4%E2%E8%E6%E5%ED%E8%FF+Auto-ID%0ATEL%3A%2B79269368580%0AURL%3Awww.kkm.ru%0AEMAIL%3APVHomyakova%401cbit.ru%0AEND%3AVCARD&amp;4&amp;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6636" y="2740303"/>
            <a:ext cx="2900795" cy="2900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balakovo24.ru/wp-content/uploads/2017/05/telegram-logo-1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3906" y="4203710"/>
            <a:ext cx="380408" cy="380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wmpics.pics/dl-4U81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4314" y="4128484"/>
            <a:ext cx="523674" cy="523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4796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988" y="119704"/>
            <a:ext cx="2705100" cy="666750"/>
          </a:xfrm>
          <a:prstGeom prst="rect">
            <a:avLst/>
          </a:prstGeom>
        </p:spPr>
      </p:pic>
      <p:sp>
        <p:nvSpPr>
          <p:cNvPr id="5" name="Text Box 15"/>
          <p:cNvSpPr txBox="1">
            <a:spLocks noChangeArrowheads="1"/>
          </p:cNvSpPr>
          <p:nvPr/>
        </p:nvSpPr>
        <p:spPr bwMode="auto">
          <a:xfrm>
            <a:off x="427988" y="930047"/>
            <a:ext cx="11735842" cy="5349449"/>
          </a:xfrm>
          <a:prstGeom prst="rect">
            <a:avLst/>
          </a:prstGeom>
        </p:spPr>
        <p:txBody>
          <a:bodyPr lIns="90480" tIns="45238" rIns="90480" bIns="45238">
            <a:noAutofit/>
          </a:bodyPr>
          <a:lstStyle>
            <a:lvl1pPr marL="228600" indent="-228600" defTabSz="91440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rgbClr val="323694"/>
                </a:solidFill>
                <a:latin typeface="Franklin Gothic Book" panose="020B0503020102020204" pitchFamily="34" charset="0"/>
              </a:defRPr>
            </a:lvl1pPr>
            <a:lvl2pPr marL="6858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rgbClr val="323694"/>
                </a:solidFill>
                <a:latin typeface="Franklin Gothic Book" panose="020B0503020102020204" pitchFamily="34" charset="0"/>
              </a:defRPr>
            </a:lvl2pPr>
            <a:lvl3pPr marL="11430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323694"/>
                </a:solidFill>
                <a:latin typeface="Franklin Gothic Book" panose="020B0503020102020204" pitchFamily="34" charset="0"/>
              </a:defRPr>
            </a:lvl3pPr>
            <a:lvl4pPr marL="16002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solidFill>
                  <a:srgbClr val="323694"/>
                </a:solidFill>
                <a:latin typeface="Franklin Gothic Book" panose="020B0503020102020204" pitchFamily="34" charset="0"/>
              </a:defRPr>
            </a:lvl4pPr>
            <a:lvl5pPr marL="20574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solidFill>
                  <a:srgbClr val="323694"/>
                </a:solidFill>
                <a:latin typeface="Franklin Gothic Book" panose="020B0503020102020204" pitchFamily="34" charset="0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</a:defRPr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</a:defRPr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</a:defRPr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</a:defRPr>
            </a:lvl9pPr>
          </a:lstStyle>
          <a:p>
            <a:pPr fontAlgn="base">
              <a:lnSpc>
                <a:spcPct val="100000"/>
              </a:lnSpc>
              <a:spcBef>
                <a:spcPts val="1500"/>
              </a:spcBef>
              <a:spcAft>
                <a:spcPts val="1500"/>
              </a:spcAft>
              <a:defRPr/>
            </a:pPr>
            <a:r>
              <a:rPr lang="ru-RU" sz="2600" dirty="0" smtClean="0">
                <a:solidFill>
                  <a:srgbClr val="2B2F87"/>
                </a:solidFill>
                <a:cs typeface="Arial" charset="0"/>
              </a:rPr>
              <a:t>Более 20 </a:t>
            </a:r>
            <a:r>
              <a:rPr lang="ru-RU" sz="2600" dirty="0">
                <a:solidFill>
                  <a:srgbClr val="2B2F87"/>
                </a:solidFill>
                <a:cs typeface="Arial" charset="0"/>
              </a:rPr>
              <a:t>лет </a:t>
            </a:r>
            <a:r>
              <a:rPr lang="ru-RU" sz="2600" dirty="0" smtClean="0">
                <a:solidFill>
                  <a:srgbClr val="2B2F87"/>
                </a:solidFill>
                <a:cs typeface="Arial" charset="0"/>
              </a:rPr>
              <a:t>на ИТ-рынке</a:t>
            </a:r>
            <a:r>
              <a:rPr lang="ru-RU" sz="2600" dirty="0">
                <a:solidFill>
                  <a:srgbClr val="2B2F87"/>
                </a:solidFill>
                <a:cs typeface="Arial" charset="0"/>
              </a:rPr>
              <a:t> </a:t>
            </a:r>
            <a:endParaRPr lang="ru-RU" sz="2600" dirty="0" smtClean="0">
              <a:solidFill>
                <a:srgbClr val="2B2F87"/>
              </a:solidFill>
              <a:cs typeface="Arial" charset="0"/>
            </a:endParaRPr>
          </a:p>
          <a:p>
            <a:pPr fontAlgn="base">
              <a:lnSpc>
                <a:spcPct val="100000"/>
              </a:lnSpc>
              <a:spcBef>
                <a:spcPts val="1500"/>
              </a:spcBef>
              <a:spcAft>
                <a:spcPts val="1500"/>
              </a:spcAft>
              <a:defRPr/>
            </a:pPr>
            <a:r>
              <a:rPr lang="ru-RU" sz="2600" dirty="0" smtClean="0">
                <a:solidFill>
                  <a:srgbClr val="D2007E"/>
                </a:solidFill>
                <a:cs typeface="Arial" charset="0"/>
              </a:rPr>
              <a:t>8</a:t>
            </a:r>
            <a:r>
              <a:rPr lang="en-US" sz="2600" dirty="0" smtClean="0">
                <a:solidFill>
                  <a:srgbClr val="D2007E"/>
                </a:solidFill>
                <a:cs typeface="Arial" charset="0"/>
              </a:rPr>
              <a:t>8</a:t>
            </a:r>
            <a:r>
              <a:rPr lang="ru-RU" sz="2600" dirty="0" smtClean="0">
                <a:solidFill>
                  <a:srgbClr val="D2007E"/>
                </a:solidFill>
                <a:cs typeface="Arial" charset="0"/>
              </a:rPr>
              <a:t> </a:t>
            </a:r>
            <a:r>
              <a:rPr lang="ru-RU" sz="2600" dirty="0">
                <a:solidFill>
                  <a:srgbClr val="D2007E"/>
                </a:solidFill>
                <a:cs typeface="Arial" charset="0"/>
              </a:rPr>
              <a:t>офисов в </a:t>
            </a:r>
            <a:r>
              <a:rPr lang="en-US" sz="2600" dirty="0" smtClean="0">
                <a:solidFill>
                  <a:srgbClr val="D2007E"/>
                </a:solidFill>
                <a:cs typeface="Arial" charset="0"/>
              </a:rPr>
              <a:t>58</a:t>
            </a:r>
            <a:r>
              <a:rPr lang="ru-RU" sz="2600" dirty="0" smtClean="0">
                <a:solidFill>
                  <a:srgbClr val="D2007E"/>
                </a:solidFill>
                <a:cs typeface="Arial" charset="0"/>
              </a:rPr>
              <a:t> </a:t>
            </a:r>
            <a:r>
              <a:rPr lang="ru-RU" sz="2600" dirty="0">
                <a:solidFill>
                  <a:srgbClr val="D2007E"/>
                </a:solidFill>
                <a:cs typeface="Arial" charset="0"/>
              </a:rPr>
              <a:t>городах 5 стран: России, Украины, Казахстана, ОАЭ и </a:t>
            </a:r>
            <a:r>
              <a:rPr lang="ru-RU" sz="2600" dirty="0" smtClean="0">
                <a:solidFill>
                  <a:srgbClr val="D2007E"/>
                </a:solidFill>
                <a:cs typeface="Arial" charset="0"/>
              </a:rPr>
              <a:t>Канады</a:t>
            </a:r>
          </a:p>
          <a:p>
            <a:pPr fontAlgn="base">
              <a:lnSpc>
                <a:spcPct val="100000"/>
              </a:lnSpc>
              <a:spcBef>
                <a:spcPts val="1500"/>
              </a:spcBef>
              <a:spcAft>
                <a:spcPts val="1500"/>
              </a:spcAft>
              <a:defRPr/>
            </a:pPr>
            <a:r>
              <a:rPr lang="ru-RU" sz="2600" dirty="0">
                <a:solidFill>
                  <a:srgbClr val="2B2F87"/>
                </a:solidFill>
                <a:cs typeface="Arial" charset="0"/>
              </a:rPr>
              <a:t>Крупнейшая региональная сеть </a:t>
            </a:r>
            <a:r>
              <a:rPr lang="ru-RU" sz="2600" dirty="0" smtClean="0">
                <a:solidFill>
                  <a:srgbClr val="2B2F87"/>
                </a:solidFill>
                <a:cs typeface="Arial" charset="0"/>
              </a:rPr>
              <a:t>1С:Франчайзи</a:t>
            </a:r>
          </a:p>
          <a:p>
            <a:pPr fontAlgn="base">
              <a:lnSpc>
                <a:spcPct val="100000"/>
              </a:lnSpc>
              <a:spcBef>
                <a:spcPts val="1500"/>
              </a:spcBef>
              <a:spcAft>
                <a:spcPts val="1500"/>
              </a:spcAft>
              <a:defRPr/>
            </a:pPr>
            <a:r>
              <a:rPr lang="ru-RU" sz="2600" dirty="0" smtClean="0">
                <a:solidFill>
                  <a:srgbClr val="D2007E"/>
                </a:solidFill>
                <a:cs typeface="Arial" charset="0"/>
              </a:rPr>
              <a:t> </a:t>
            </a:r>
            <a:r>
              <a:rPr lang="ru-RU" sz="2600" dirty="0">
                <a:solidFill>
                  <a:srgbClr val="D2007E"/>
                </a:solidFill>
                <a:cs typeface="Arial" charset="0"/>
              </a:rPr>
              <a:t>Более</a:t>
            </a:r>
            <a:r>
              <a:rPr lang="ru-RU" sz="2600" dirty="0">
                <a:solidFill>
                  <a:srgbClr val="D2007E"/>
                </a:solidFill>
              </a:rPr>
              <a:t> 50 собственных отраслевых </a:t>
            </a:r>
            <a:r>
              <a:rPr lang="en-US" sz="2600" dirty="0">
                <a:solidFill>
                  <a:srgbClr val="D2007E"/>
                </a:solidFill>
              </a:rPr>
              <a:t>IT-</a:t>
            </a:r>
            <a:r>
              <a:rPr lang="ru-RU" sz="2600" dirty="0">
                <a:solidFill>
                  <a:srgbClr val="D2007E"/>
                </a:solidFill>
              </a:rPr>
              <a:t>решений для разных </a:t>
            </a:r>
            <a:r>
              <a:rPr lang="ru-RU" sz="2600" dirty="0" smtClean="0">
                <a:solidFill>
                  <a:srgbClr val="D2007E"/>
                </a:solidFill>
              </a:rPr>
              <a:t>организаций</a:t>
            </a:r>
            <a:endParaRPr lang="ru-RU" sz="2600" dirty="0" smtClean="0">
              <a:solidFill>
                <a:srgbClr val="D2007E"/>
              </a:solidFill>
              <a:cs typeface="Arial" charset="0"/>
            </a:endParaRPr>
          </a:p>
          <a:p>
            <a:pPr fontAlgn="base">
              <a:lnSpc>
                <a:spcPct val="100000"/>
              </a:lnSpc>
              <a:spcBef>
                <a:spcPts val="1500"/>
              </a:spcBef>
              <a:spcAft>
                <a:spcPts val="1500"/>
              </a:spcAft>
              <a:defRPr/>
            </a:pPr>
            <a:r>
              <a:rPr lang="ru-RU" sz="2600" dirty="0" smtClean="0">
                <a:solidFill>
                  <a:srgbClr val="2B2F87"/>
                </a:solidFill>
                <a:cs typeface="Arial" charset="0"/>
              </a:rPr>
              <a:t>1</a:t>
            </a:r>
            <a:r>
              <a:rPr lang="en-US" sz="2600" dirty="0">
                <a:solidFill>
                  <a:srgbClr val="2B2F87"/>
                </a:solidFill>
                <a:cs typeface="Arial" charset="0"/>
              </a:rPr>
              <a:t>2</a:t>
            </a:r>
            <a:r>
              <a:rPr lang="ru-RU" sz="2600" dirty="0" smtClean="0">
                <a:solidFill>
                  <a:srgbClr val="2B2F87"/>
                </a:solidFill>
                <a:cs typeface="Arial" charset="0"/>
              </a:rPr>
              <a:t> </a:t>
            </a:r>
            <a:r>
              <a:rPr lang="ru-RU" sz="2600" dirty="0">
                <a:solidFill>
                  <a:srgbClr val="2B2F87"/>
                </a:solidFill>
                <a:cs typeface="Arial" charset="0"/>
              </a:rPr>
              <a:t>000 касс </a:t>
            </a:r>
            <a:r>
              <a:rPr lang="ru-RU" sz="2600" dirty="0" smtClean="0">
                <a:solidFill>
                  <a:srgbClr val="2B2F87"/>
                </a:solidFill>
                <a:cs typeface="Arial" charset="0"/>
              </a:rPr>
              <a:t>на обслуживани</a:t>
            </a:r>
            <a:r>
              <a:rPr lang="ru-RU" sz="2600" dirty="0">
                <a:solidFill>
                  <a:srgbClr val="2B2F87"/>
                </a:solidFill>
                <a:cs typeface="Arial" charset="0"/>
              </a:rPr>
              <a:t>и</a:t>
            </a:r>
            <a:endParaRPr lang="ru-RU" sz="2600" dirty="0" smtClean="0">
              <a:solidFill>
                <a:srgbClr val="2B2F87"/>
              </a:solidFill>
              <a:cs typeface="Arial" charset="0"/>
            </a:endParaRPr>
          </a:p>
          <a:p>
            <a:pPr fontAlgn="base">
              <a:lnSpc>
                <a:spcPct val="100000"/>
              </a:lnSpc>
              <a:spcBef>
                <a:spcPts val="1500"/>
              </a:spcBef>
              <a:spcAft>
                <a:spcPts val="1500"/>
              </a:spcAft>
              <a:defRPr/>
            </a:pPr>
            <a:r>
              <a:rPr lang="ru-RU" sz="2600" dirty="0" smtClean="0">
                <a:solidFill>
                  <a:srgbClr val="D2007E"/>
                </a:solidFill>
                <a:cs typeface="Arial" charset="0"/>
              </a:rPr>
              <a:t>4 000 Клиентов по ЕГАИС</a:t>
            </a:r>
          </a:p>
          <a:p>
            <a:pPr fontAlgn="base">
              <a:lnSpc>
                <a:spcPct val="100000"/>
              </a:lnSpc>
              <a:spcBef>
                <a:spcPts val="1500"/>
              </a:spcBef>
              <a:spcAft>
                <a:spcPts val="1500"/>
              </a:spcAft>
              <a:defRPr/>
            </a:pPr>
            <a:r>
              <a:rPr lang="ru-RU" sz="2600" dirty="0">
                <a:solidFill>
                  <a:srgbClr val="2B2F87"/>
                </a:solidFill>
                <a:cs typeface="Arial" charset="0"/>
              </a:rPr>
              <a:t>Более 10 000 Клиентов на семинарах по ЕГАИС по России</a:t>
            </a:r>
          </a:p>
          <a:p>
            <a:pPr fontAlgn="base">
              <a:lnSpc>
                <a:spcPct val="100000"/>
              </a:lnSpc>
              <a:spcAft>
                <a:spcPct val="0"/>
              </a:spcAft>
              <a:defRPr/>
            </a:pPr>
            <a:endParaRPr lang="ru-RU" sz="2600" dirty="0">
              <a:solidFill>
                <a:srgbClr val="002060"/>
              </a:solidFill>
              <a:cs typeface="Arial" charset="0"/>
            </a:endParaRPr>
          </a:p>
          <a:p>
            <a:pPr fontAlgn="base">
              <a:lnSpc>
                <a:spcPct val="100000"/>
              </a:lnSpc>
              <a:spcAft>
                <a:spcPct val="0"/>
              </a:spcAft>
              <a:defRPr/>
            </a:pPr>
            <a:endParaRPr lang="ru-RU" sz="2600" dirty="0" smtClean="0">
              <a:cs typeface="Arial" charset="0"/>
            </a:endParaRPr>
          </a:p>
          <a:p>
            <a:pPr fontAlgn="base">
              <a:lnSpc>
                <a:spcPct val="100000"/>
              </a:lnSpc>
              <a:spcAft>
                <a:spcPct val="0"/>
              </a:spcAft>
              <a:defRPr/>
            </a:pPr>
            <a:endParaRPr lang="ru-RU" sz="2600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1865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988" y="119704"/>
            <a:ext cx="2705100" cy="666750"/>
          </a:xfrm>
          <a:prstGeom prst="rect">
            <a:avLst/>
          </a:prstGeom>
        </p:spPr>
      </p:pic>
      <p:sp>
        <p:nvSpPr>
          <p:cNvPr id="4" name="Text Box 15"/>
          <p:cNvSpPr txBox="1">
            <a:spLocks noChangeArrowheads="1"/>
          </p:cNvSpPr>
          <p:nvPr/>
        </p:nvSpPr>
        <p:spPr bwMode="auto">
          <a:xfrm>
            <a:off x="331661" y="1059360"/>
            <a:ext cx="11528677" cy="5349449"/>
          </a:xfrm>
          <a:prstGeom prst="rect">
            <a:avLst/>
          </a:prstGeom>
        </p:spPr>
        <p:txBody>
          <a:bodyPr lIns="90480" tIns="45238" rIns="90480" bIns="45238">
            <a:normAutofit/>
          </a:bodyPr>
          <a:lstStyle>
            <a:lvl1pPr marL="228600" indent="-228600" defTabSz="91440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rgbClr val="323694"/>
                </a:solidFill>
                <a:latin typeface="Franklin Gothic Book" panose="020B0503020102020204" pitchFamily="34" charset="0"/>
              </a:defRPr>
            </a:lvl1pPr>
            <a:lvl2pPr marL="6858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rgbClr val="323694"/>
                </a:solidFill>
                <a:latin typeface="Franklin Gothic Book" panose="020B0503020102020204" pitchFamily="34" charset="0"/>
              </a:defRPr>
            </a:lvl2pPr>
            <a:lvl3pPr marL="11430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323694"/>
                </a:solidFill>
                <a:latin typeface="Franklin Gothic Book" panose="020B0503020102020204" pitchFamily="34" charset="0"/>
              </a:defRPr>
            </a:lvl3pPr>
            <a:lvl4pPr marL="16002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solidFill>
                  <a:srgbClr val="323694"/>
                </a:solidFill>
                <a:latin typeface="Franklin Gothic Book" panose="020B0503020102020204" pitchFamily="34" charset="0"/>
              </a:defRPr>
            </a:lvl4pPr>
            <a:lvl5pPr marL="2057400" indent="-228600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solidFill>
                  <a:srgbClr val="323694"/>
                </a:solidFill>
                <a:latin typeface="Franklin Gothic Book" panose="020B0503020102020204" pitchFamily="34" charset="0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</a:defRPr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</a:defRPr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</a:defRPr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</a:defRPr>
            </a:lvl9pPr>
          </a:lstStyle>
          <a:p>
            <a:pPr fontAlgn="base">
              <a:lnSpc>
                <a:spcPct val="100000"/>
              </a:lnSpc>
              <a:spcBef>
                <a:spcPts val="1500"/>
              </a:spcBef>
              <a:spcAft>
                <a:spcPts val="1500"/>
              </a:spcAft>
              <a:defRPr/>
            </a:pPr>
            <a:r>
              <a:rPr lang="ru-RU" sz="3000" dirty="0" smtClean="0">
                <a:solidFill>
                  <a:srgbClr val="2B2F87"/>
                </a:solidFill>
                <a:cs typeface="Arial" charset="0"/>
              </a:rPr>
              <a:t>Программы 1С и других партнеров</a:t>
            </a:r>
          </a:p>
          <a:p>
            <a:pPr fontAlgn="base">
              <a:lnSpc>
                <a:spcPct val="100000"/>
              </a:lnSpc>
              <a:spcBef>
                <a:spcPts val="1500"/>
              </a:spcBef>
              <a:spcAft>
                <a:spcPts val="1500"/>
              </a:spcAft>
              <a:defRPr/>
            </a:pPr>
            <a:r>
              <a:rPr lang="ru-RU" sz="3000" dirty="0" smtClean="0">
                <a:solidFill>
                  <a:srgbClr val="D2007E"/>
                </a:solidFill>
                <a:cs typeface="Arial" charset="0"/>
              </a:rPr>
              <a:t>Торговое оборудование для торговли и общепита</a:t>
            </a:r>
          </a:p>
          <a:p>
            <a:pPr fontAlgn="base">
              <a:lnSpc>
                <a:spcPct val="100000"/>
              </a:lnSpc>
              <a:spcBef>
                <a:spcPts val="1500"/>
              </a:spcBef>
              <a:spcAft>
                <a:spcPts val="1500"/>
              </a:spcAft>
              <a:defRPr/>
            </a:pPr>
            <a:r>
              <a:rPr lang="en-US" sz="3000" dirty="0" smtClean="0">
                <a:solidFill>
                  <a:srgbClr val="2B2F87"/>
                </a:solidFill>
                <a:cs typeface="Arial" charset="0"/>
              </a:rPr>
              <a:t>IT-</a:t>
            </a:r>
            <a:r>
              <a:rPr lang="ru-RU" sz="3000" dirty="0" smtClean="0">
                <a:solidFill>
                  <a:srgbClr val="2B2F87"/>
                </a:solidFill>
                <a:cs typeface="Arial" charset="0"/>
              </a:rPr>
              <a:t>оборудование для бизнеса</a:t>
            </a:r>
          </a:p>
          <a:p>
            <a:pPr fontAlgn="base">
              <a:lnSpc>
                <a:spcPct val="100000"/>
              </a:lnSpc>
              <a:spcBef>
                <a:spcPts val="1500"/>
              </a:spcBef>
              <a:spcAft>
                <a:spcPts val="1500"/>
              </a:spcAft>
              <a:defRPr/>
            </a:pPr>
            <a:r>
              <a:rPr lang="ru-RU" sz="3000" dirty="0" smtClean="0">
                <a:solidFill>
                  <a:srgbClr val="D2007E"/>
                </a:solidFill>
                <a:cs typeface="Arial" charset="0"/>
              </a:rPr>
              <a:t>Сервисы: ИТС, ОФД, ЭЦП, ЭДО и многие другие</a:t>
            </a:r>
          </a:p>
          <a:p>
            <a:pPr fontAlgn="base">
              <a:lnSpc>
                <a:spcPct val="100000"/>
              </a:lnSpc>
              <a:spcBef>
                <a:spcPts val="1500"/>
              </a:spcBef>
              <a:spcAft>
                <a:spcPts val="1500"/>
              </a:spcAft>
              <a:defRPr/>
            </a:pPr>
            <a:r>
              <a:rPr lang="ru-RU" sz="3000" dirty="0" smtClean="0">
                <a:solidFill>
                  <a:srgbClr val="2B2F87"/>
                </a:solidFill>
                <a:cs typeface="Arial" charset="0"/>
              </a:rPr>
              <a:t>Услуги сертифицированных </a:t>
            </a:r>
            <a:r>
              <a:rPr lang="en-US" sz="3000" dirty="0" smtClean="0">
                <a:solidFill>
                  <a:srgbClr val="2B2F87"/>
                </a:solidFill>
                <a:cs typeface="Arial" charset="0"/>
              </a:rPr>
              <a:t>IT-</a:t>
            </a:r>
            <a:r>
              <a:rPr lang="ru-RU" sz="3000" dirty="0" smtClean="0">
                <a:solidFill>
                  <a:srgbClr val="2B2F87"/>
                </a:solidFill>
                <a:cs typeface="Arial" charset="0"/>
              </a:rPr>
              <a:t>специалистов</a:t>
            </a:r>
          </a:p>
          <a:p>
            <a:pPr fontAlgn="base">
              <a:lnSpc>
                <a:spcPct val="100000"/>
              </a:lnSpc>
              <a:spcBef>
                <a:spcPts val="1500"/>
              </a:spcBef>
              <a:spcAft>
                <a:spcPts val="1500"/>
              </a:spcAft>
              <a:defRPr/>
            </a:pPr>
            <a:r>
              <a:rPr lang="ru-RU" sz="3000" dirty="0" smtClean="0">
                <a:solidFill>
                  <a:srgbClr val="D2007E"/>
                </a:solidFill>
                <a:cs typeface="Arial" charset="0"/>
              </a:rPr>
              <a:t>Линия консультаций 24</a:t>
            </a:r>
            <a:r>
              <a:rPr lang="en-US" sz="3000" dirty="0" smtClean="0">
                <a:solidFill>
                  <a:srgbClr val="D2007E"/>
                </a:solidFill>
                <a:cs typeface="Arial" charset="0"/>
              </a:rPr>
              <a:t>/7</a:t>
            </a:r>
            <a:endParaRPr lang="ru-RU" sz="3000" dirty="0" smtClean="0">
              <a:solidFill>
                <a:srgbClr val="D2007E"/>
              </a:solidFill>
              <a:cs typeface="Arial" charset="0"/>
            </a:endParaRPr>
          </a:p>
          <a:p>
            <a:pPr fontAlgn="base">
              <a:spcAft>
                <a:spcPts val="1000"/>
              </a:spcAft>
              <a:defRPr/>
            </a:pPr>
            <a:endParaRPr lang="ru-RU" sz="3000" dirty="0" smtClean="0">
              <a:solidFill>
                <a:srgbClr val="D2007E"/>
              </a:solidFill>
              <a:cs typeface="Arial" charset="0"/>
            </a:endParaRPr>
          </a:p>
          <a:p>
            <a:pPr fontAlgn="base">
              <a:spcAft>
                <a:spcPct val="0"/>
              </a:spcAft>
              <a:defRPr/>
            </a:pPr>
            <a:endParaRPr lang="ru-RU" sz="3000" dirty="0">
              <a:solidFill>
                <a:srgbClr val="002060"/>
              </a:solidFill>
              <a:cs typeface="Arial" charset="0"/>
            </a:endParaRPr>
          </a:p>
          <a:p>
            <a:pPr fontAlgn="base">
              <a:spcAft>
                <a:spcPct val="0"/>
              </a:spcAft>
              <a:defRPr/>
            </a:pPr>
            <a:endParaRPr lang="ru-RU" sz="3000" dirty="0" smtClean="0">
              <a:cs typeface="Arial" charset="0"/>
            </a:endParaRPr>
          </a:p>
          <a:p>
            <a:pPr fontAlgn="base">
              <a:spcAft>
                <a:spcPct val="0"/>
              </a:spcAft>
              <a:defRPr/>
            </a:pPr>
            <a:endParaRPr lang="ru-RU" sz="3000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0646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988" y="119704"/>
            <a:ext cx="2705100" cy="666750"/>
          </a:xfrm>
          <a:prstGeom prst="rect">
            <a:avLst/>
          </a:prstGeom>
        </p:spPr>
      </p:pic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20788650"/>
              </p:ext>
            </p:extLst>
          </p:nvPr>
        </p:nvGraphicFramePr>
        <p:xfrm>
          <a:off x="777923" y="900753"/>
          <a:ext cx="10931857" cy="45310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Заголовок 1"/>
          <p:cNvSpPr txBox="1">
            <a:spLocks/>
          </p:cNvSpPr>
          <p:nvPr/>
        </p:nvSpPr>
        <p:spPr>
          <a:xfrm>
            <a:off x="3133088" y="357326"/>
            <a:ext cx="7060615" cy="4291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dirty="0" smtClean="0"/>
              <a:t>5000+</a:t>
            </a:r>
            <a:r>
              <a:rPr lang="en-US" b="1" dirty="0" smtClean="0"/>
              <a:t> </a:t>
            </a:r>
            <a:r>
              <a:rPr lang="ru-RU" b="1" dirty="0" smtClean="0"/>
              <a:t>лицензий </a:t>
            </a:r>
            <a:r>
              <a:rPr lang="ru-RU" b="1" dirty="0" err="1" smtClean="0"/>
              <a:t>Клеверенс</a:t>
            </a:r>
            <a:r>
              <a:rPr lang="ru-RU" b="1" dirty="0" smtClean="0"/>
              <a:t>!</a:t>
            </a:r>
          </a:p>
          <a:p>
            <a:pPr algn="ctr"/>
            <a:endParaRPr lang="ru-RU" b="1" dirty="0" smtClean="0"/>
          </a:p>
        </p:txBody>
      </p:sp>
      <p:cxnSp>
        <p:nvCxnSpPr>
          <p:cNvPr id="3" name="Прямая со стрелкой 2"/>
          <p:cNvCxnSpPr/>
          <p:nvPr/>
        </p:nvCxnSpPr>
        <p:spPr>
          <a:xfrm>
            <a:off x="600501" y="5650174"/>
            <a:ext cx="11354938" cy="13647"/>
          </a:xfrm>
          <a:prstGeom prst="straightConnector1">
            <a:avLst/>
          </a:prstGeom>
          <a:ln w="38100">
            <a:solidFill>
              <a:srgbClr val="2B2F8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173708" y="5786651"/>
            <a:ext cx="7642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2010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2368814" y="5786651"/>
            <a:ext cx="7642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2011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3550272" y="5786651"/>
            <a:ext cx="7642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2012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4731730" y="5786651"/>
            <a:ext cx="7642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2013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5913188" y="5800299"/>
            <a:ext cx="7642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2014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7094646" y="5786651"/>
            <a:ext cx="7642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2015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8276104" y="5786651"/>
            <a:ext cx="7642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2016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9457562" y="5786651"/>
            <a:ext cx="7642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2017</a:t>
            </a: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10639020" y="5786651"/>
            <a:ext cx="7642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2018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83804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988" y="119704"/>
            <a:ext cx="2705100" cy="666750"/>
          </a:xfrm>
          <a:prstGeom prst="rect">
            <a:avLst/>
          </a:prstGeom>
        </p:spPr>
      </p:pic>
      <p:sp>
        <p:nvSpPr>
          <p:cNvPr id="3" name="AutoShape 4" descr="[Photo]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4401" y="1201404"/>
            <a:ext cx="3387756" cy="451700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45116" y="3515619"/>
            <a:ext cx="3706741" cy="278005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6"/>
          <a:srcRect r="20520"/>
          <a:stretch/>
        </p:blipFill>
        <p:spPr>
          <a:xfrm>
            <a:off x="3852443" y="895637"/>
            <a:ext cx="3699414" cy="261998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7"/>
          <a:srcRect l="7983"/>
          <a:stretch/>
        </p:blipFill>
        <p:spPr>
          <a:xfrm>
            <a:off x="7664816" y="1615143"/>
            <a:ext cx="4526649" cy="3689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211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988" y="119704"/>
            <a:ext cx="2705100" cy="666750"/>
          </a:xfrm>
          <a:prstGeom prst="rect">
            <a:avLst/>
          </a:prstGeom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1298552" y="949296"/>
            <a:ext cx="9476269" cy="11797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dirty="0" smtClean="0"/>
              <a:t>Всегда в тренде!</a:t>
            </a:r>
          </a:p>
          <a:p>
            <a:pPr algn="ctr"/>
            <a:endParaRPr lang="ru-RU" b="1" dirty="0" smtClean="0"/>
          </a:p>
        </p:txBody>
      </p:sp>
      <p:pic>
        <p:nvPicPr>
          <p:cNvPr id="5122" name="Picture 2" descr="Ð¤Ð¾ÑÐ¾ ÐÐ¸ÐºÐ¾Ð»Ð°Ñ Ð¡ÑÐ°ÑÐ¸ÐºÐ¾Ð²Ð°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4317" y="1923928"/>
            <a:ext cx="6004737" cy="4003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1800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988" y="119704"/>
            <a:ext cx="2705100" cy="6667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17409" y="0"/>
            <a:ext cx="43126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/>
              <a:t>Воробей </a:t>
            </a:r>
            <a:r>
              <a:rPr lang="ru-RU" sz="4400" dirty="0" err="1" smtClean="0"/>
              <a:t>Маркет</a:t>
            </a:r>
            <a:endParaRPr lang="en-US" sz="4400" dirty="0"/>
          </a:p>
        </p:txBody>
      </p:sp>
      <p:pic>
        <p:nvPicPr>
          <p:cNvPr id="7170" name="Picture 2" descr="https://news.unipack.ru/light_editor_img/images/2018-2-21/file151911206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3406"/>
            <a:ext cx="6905767" cy="2762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s://news.unipack.ru/light_editor_img/images/2018-2-21/file151911213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54644"/>
            <a:ext cx="6905767" cy="2748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SMART.Droid   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3981" y="1411519"/>
            <a:ext cx="285750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4680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988" y="119704"/>
            <a:ext cx="2705100" cy="666750"/>
          </a:xfrm>
          <a:prstGeom prst="rect">
            <a:avLst/>
          </a:prstGeom>
        </p:spPr>
      </p:pic>
      <p:pic>
        <p:nvPicPr>
          <p:cNvPr id="2050" name="Picture 2" descr="https://avatars.mds.yandex.net/get-altay/200322/2a0000015b3bb27f71e32e362a3f8ceec7c0/XXL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44"/>
          <a:stretch/>
        </p:blipFill>
        <p:spPr bwMode="auto">
          <a:xfrm>
            <a:off x="177527" y="1062774"/>
            <a:ext cx="5854782" cy="4430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avatars.mds.yandex.net/get-altay/367512/2a0000015c20ee10099229dcdfcbd6986898/XXL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02" b="9046"/>
          <a:stretch/>
        </p:blipFill>
        <p:spPr bwMode="auto">
          <a:xfrm>
            <a:off x="6032309" y="1045761"/>
            <a:ext cx="5705665" cy="4426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517409" y="0"/>
            <a:ext cx="33446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Yves Salomon</a:t>
            </a:r>
          </a:p>
        </p:txBody>
      </p:sp>
    </p:spTree>
    <p:extLst>
      <p:ext uri="{BB962C8B-B14F-4D97-AF65-F5344CB8AC3E}">
        <p14:creationId xmlns:p14="http://schemas.microsoft.com/office/powerpoint/2010/main" val="1408701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988" y="119704"/>
            <a:ext cx="2705100" cy="6667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17409" y="0"/>
            <a:ext cx="33446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Yves Salomon</a:t>
            </a:r>
          </a:p>
        </p:txBody>
      </p:sp>
      <p:pic>
        <p:nvPicPr>
          <p:cNvPr id="4098" name="Picture 2" descr="RFID ÐºÐ¾Ð¼Ð¿Ð»ÐµÐºÑ Zebra MC319Z Â«Mobile SMARTS: ÐÐÐÂ»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1749" y="1054290"/>
            <a:ext cx="3344601" cy="5016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8964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17166</TotalTime>
  <Words>138</Words>
  <Application>Microsoft Office PowerPoint</Application>
  <PresentationFormat>Произвольный</PresentationFormat>
  <Paragraphs>41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Полина Хомякова Pvhomyakova@1cbit.ru 8 (926) 936-85-80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Заголовок</dc:title>
  <dc:creator>Ольга Голомидова</dc:creator>
  <cp:lastModifiedBy>Никита Григорьев</cp:lastModifiedBy>
  <cp:revision>152</cp:revision>
  <dcterms:created xsi:type="dcterms:W3CDTF">2015-04-23T06:47:59Z</dcterms:created>
  <dcterms:modified xsi:type="dcterms:W3CDTF">2018-05-22T18:45:28Z</dcterms:modified>
</cp:coreProperties>
</file>