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60"/>
  </p:notesMasterIdLst>
  <p:sldIdLst>
    <p:sldId id="423" r:id="rId3"/>
    <p:sldId id="297" r:id="rId4"/>
    <p:sldId id="333" r:id="rId5"/>
    <p:sldId id="374" r:id="rId6"/>
    <p:sldId id="334" r:id="rId7"/>
    <p:sldId id="414" r:id="rId8"/>
    <p:sldId id="336" r:id="rId9"/>
    <p:sldId id="376" r:id="rId10"/>
    <p:sldId id="381" r:id="rId11"/>
    <p:sldId id="382" r:id="rId12"/>
    <p:sldId id="415" r:id="rId13"/>
    <p:sldId id="372" r:id="rId14"/>
    <p:sldId id="377" r:id="rId15"/>
    <p:sldId id="257" r:id="rId16"/>
    <p:sldId id="311" r:id="rId17"/>
    <p:sldId id="407" r:id="rId18"/>
    <p:sldId id="300" r:id="rId19"/>
    <p:sldId id="371" r:id="rId20"/>
    <p:sldId id="319" r:id="rId21"/>
    <p:sldId id="386" r:id="rId22"/>
    <p:sldId id="324" r:id="rId23"/>
    <p:sldId id="317" r:id="rId24"/>
    <p:sldId id="388" r:id="rId25"/>
    <p:sldId id="389" r:id="rId26"/>
    <p:sldId id="390" r:id="rId27"/>
    <p:sldId id="392" r:id="rId28"/>
    <p:sldId id="395" r:id="rId29"/>
    <p:sldId id="394" r:id="rId30"/>
    <p:sldId id="378" r:id="rId31"/>
    <p:sldId id="420" r:id="rId32"/>
    <p:sldId id="320" r:id="rId33"/>
    <p:sldId id="321" r:id="rId34"/>
    <p:sldId id="326" r:id="rId35"/>
    <p:sldId id="325" r:id="rId36"/>
    <p:sldId id="322" r:id="rId37"/>
    <p:sldId id="396" r:id="rId38"/>
    <p:sldId id="397" r:id="rId39"/>
    <p:sldId id="399" r:id="rId40"/>
    <p:sldId id="398" r:id="rId41"/>
    <p:sldId id="400" r:id="rId42"/>
    <p:sldId id="401" r:id="rId43"/>
    <p:sldId id="402" r:id="rId44"/>
    <p:sldId id="403" r:id="rId45"/>
    <p:sldId id="408" r:id="rId46"/>
    <p:sldId id="409" r:id="rId47"/>
    <p:sldId id="411" r:id="rId48"/>
    <p:sldId id="412" r:id="rId49"/>
    <p:sldId id="416" r:id="rId50"/>
    <p:sldId id="417" r:id="rId51"/>
    <p:sldId id="419" r:id="rId52"/>
    <p:sldId id="418" r:id="rId53"/>
    <p:sldId id="421" r:id="rId54"/>
    <p:sldId id="422" r:id="rId55"/>
    <p:sldId id="340" r:id="rId56"/>
    <p:sldId id="341" r:id="rId57"/>
    <p:sldId id="345" r:id="rId58"/>
    <p:sldId id="332" r:id="rId59"/>
  </p:sldIdLst>
  <p:sldSz cx="12192000" cy="6858000"/>
  <p:notesSz cx="6858000" cy="9144000"/>
  <p:embeddedFontLst>
    <p:embeddedFont>
      <p:font typeface="Calibri Light" panose="020F0302020204030204" pitchFamily="34" charset="0"/>
      <p:regular r:id="rId61"/>
      <p:italic r:id="rId62"/>
    </p:embeddedFont>
    <p:embeddedFont>
      <p:font typeface="Gilroy Light" panose="00000400000000000000" charset="-52"/>
      <p:regular r:id="rId63"/>
    </p:embeddedFont>
    <p:embeddedFont>
      <p:font typeface="Roboto" panose="020B0604020202020204" charset="0"/>
      <p:regular r:id="rId64"/>
    </p:embeddedFont>
    <p:embeddedFont>
      <p:font typeface="Gilroy ExtraBold" panose="00000900000000000000" charset="-52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Segoe UI" panose="020B0502040204020203" pitchFamily="34" charset="0"/>
      <p:regular r:id="rId70"/>
      <p:bold r:id="rId71"/>
      <p:italic r:id="rId72"/>
      <p:boldItalic r:id="rId73"/>
    </p:embeddedFont>
    <p:embeddedFont>
      <p:font typeface="Segoe UI Light" panose="020B0502040204020203" pitchFamily="34" charset="0"/>
      <p:regular r:id="rId74"/>
      <p:italic r:id="rId7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F3297C-DEE7-4DFB-A69C-C1D8BEC1D01A}">
          <p14:sldIdLst>
            <p14:sldId id="423"/>
            <p14:sldId id="297"/>
            <p14:sldId id="333"/>
            <p14:sldId id="374"/>
            <p14:sldId id="334"/>
            <p14:sldId id="414"/>
            <p14:sldId id="336"/>
            <p14:sldId id="376"/>
            <p14:sldId id="381"/>
            <p14:sldId id="382"/>
            <p14:sldId id="415"/>
            <p14:sldId id="372"/>
            <p14:sldId id="377"/>
            <p14:sldId id="257"/>
            <p14:sldId id="311"/>
            <p14:sldId id="407"/>
            <p14:sldId id="300"/>
            <p14:sldId id="371"/>
            <p14:sldId id="319"/>
            <p14:sldId id="386"/>
            <p14:sldId id="324"/>
            <p14:sldId id="317"/>
            <p14:sldId id="388"/>
            <p14:sldId id="389"/>
            <p14:sldId id="390"/>
            <p14:sldId id="392"/>
            <p14:sldId id="395"/>
            <p14:sldId id="394"/>
            <p14:sldId id="378"/>
            <p14:sldId id="420"/>
            <p14:sldId id="320"/>
            <p14:sldId id="321"/>
            <p14:sldId id="326"/>
            <p14:sldId id="325"/>
            <p14:sldId id="322"/>
            <p14:sldId id="396"/>
            <p14:sldId id="397"/>
            <p14:sldId id="399"/>
            <p14:sldId id="398"/>
            <p14:sldId id="400"/>
            <p14:sldId id="401"/>
            <p14:sldId id="402"/>
            <p14:sldId id="403"/>
            <p14:sldId id="408"/>
            <p14:sldId id="409"/>
            <p14:sldId id="411"/>
            <p14:sldId id="412"/>
            <p14:sldId id="416"/>
            <p14:sldId id="417"/>
            <p14:sldId id="419"/>
            <p14:sldId id="418"/>
            <p14:sldId id="421"/>
            <p14:sldId id="422"/>
            <p14:sldId id="340"/>
            <p14:sldId id="341"/>
            <p14:sldId id="345"/>
            <p14:sldId id="33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42"/>
    <a:srgbClr val="FF5143"/>
    <a:srgbClr val="7E9C4C"/>
    <a:srgbClr val="0083B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 autoAdjust="0"/>
  </p:normalViewPr>
  <p:slideViewPr>
    <p:cSldViewPr snapToGrid="0">
      <p:cViewPr>
        <p:scale>
          <a:sx n="116" d="100"/>
          <a:sy n="116" d="100"/>
        </p:scale>
        <p:origin x="-126" y="-240"/>
      </p:cViewPr>
      <p:guideLst>
        <p:guide orient="horz" pos="1253"/>
        <p:guide pos="3840"/>
      </p:guideLst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BD4F0-EA18-4BF2-AFB4-3E88795E3271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E5484-86D6-42FA-AA57-C73EE9789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8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3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0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3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2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8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3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67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2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77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9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7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67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67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39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76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67"/>
            </a:lvl2pPr>
            <a:lvl3pPr marL="914286" indent="0">
              <a:buNone/>
              <a:defRPr sz="1200"/>
            </a:lvl3pPr>
            <a:lvl4pPr marL="1371430" indent="0">
              <a:buNone/>
              <a:defRPr sz="1067"/>
            </a:lvl4pPr>
            <a:lvl5pPr marL="1828573" indent="0">
              <a:buNone/>
              <a:defRPr sz="1067"/>
            </a:lvl5pPr>
            <a:lvl6pPr marL="2285718" indent="0">
              <a:buNone/>
              <a:defRPr sz="1067"/>
            </a:lvl6pPr>
            <a:lvl7pPr marL="2742858" indent="0">
              <a:buNone/>
              <a:defRPr sz="1067"/>
            </a:lvl7pPr>
            <a:lvl8pPr marL="3200000" indent="0">
              <a:buNone/>
              <a:defRPr sz="1067"/>
            </a:lvl8pPr>
            <a:lvl9pPr marL="3657143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9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07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67"/>
            </a:lvl2pPr>
            <a:lvl3pPr marL="914286" indent="0">
              <a:buNone/>
              <a:defRPr sz="1200"/>
            </a:lvl3pPr>
            <a:lvl4pPr marL="1371430" indent="0">
              <a:buNone/>
              <a:defRPr sz="1067"/>
            </a:lvl4pPr>
            <a:lvl5pPr marL="1828573" indent="0">
              <a:buNone/>
              <a:defRPr sz="1067"/>
            </a:lvl5pPr>
            <a:lvl6pPr marL="2285718" indent="0">
              <a:buNone/>
              <a:defRPr sz="1067"/>
            </a:lvl6pPr>
            <a:lvl7pPr marL="2742858" indent="0">
              <a:buNone/>
              <a:defRPr sz="1067"/>
            </a:lvl7pPr>
            <a:lvl8pPr marL="3200000" indent="0">
              <a:buNone/>
              <a:defRPr sz="1067"/>
            </a:lvl8pPr>
            <a:lvl9pPr marL="3657143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11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63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19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7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3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38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8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9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02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2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86"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9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28.png"/><Relationship Id="rId5" Type="http://schemas.openxmlformats.org/officeDocument/2006/relationships/image" Target="../media/image38.jpeg"/><Relationship Id="rId15" Type="http://schemas.openxmlformats.org/officeDocument/2006/relationships/image" Target="../media/image13.png"/><Relationship Id="rId10" Type="http://schemas.openxmlformats.org/officeDocument/2006/relationships/image" Target="../media/image42.gif"/><Relationship Id="rId4" Type="http://schemas.microsoft.com/office/2007/relationships/hdphoto" Target="../media/hdphoto2.wdp"/><Relationship Id="rId9" Type="http://schemas.openxmlformats.org/officeDocument/2006/relationships/image" Target="../media/image41.jpeg"/><Relationship Id="rId1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0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Еще раз, зачем нужны коробки?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отгрузке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нужно указать в ТТН ЕГАИС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каждую бутылку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При этом за ночь надо успеть подобрать до тысячи заказов.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Нам что, сканировать каждую бутылку при любой отгрузке?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Нет!  Нужно просто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рассовать бутылки по коробкам и помнить содержимое этих коробок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05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Кто больше всех  пострадает?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9ADA06-F476-4003-BCB1-D5FD3C8E6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62" y="1831180"/>
            <a:ext cx="5206034" cy="351595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CB37D9B-5235-41A9-AE5D-2783A9A49D7D}"/>
              </a:ext>
            </a:extLst>
          </p:cNvPr>
          <p:cNvSpPr/>
          <p:nvPr/>
        </p:nvSpPr>
        <p:spPr>
          <a:xfrm>
            <a:off x="582626" y="1912050"/>
            <a:ext cx="5513374" cy="327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Крупному производству дорого и долго менять линии розлива для реализации связки марка\короб\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палет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Розница, магазины  уже хотят получать продукцию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и грозятся оформлять возвраты при любых ошибках.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Основная нагрузка ляжет на оптовые звенья.</a:t>
            </a:r>
          </a:p>
        </p:txBody>
      </p:sp>
    </p:spTree>
    <p:extLst>
      <p:ext uri="{BB962C8B-B14F-4D97-AF65-F5344CB8AC3E}">
        <p14:creationId xmlns:p14="http://schemas.microsoft.com/office/powerpoint/2010/main" val="332053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Автоматизируемые операции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Новые уникальные технологии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Аналогов не имеют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Сравнить не с чем</a:t>
            </a: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Какие операции есть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76656" y="2011680"/>
            <a:ext cx="1093758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Приемка алкоголя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Отгрузка алкоголя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Агрегация и </a:t>
            </a:r>
            <a:r>
              <a:rPr lang="ru-RU" sz="2000" dirty="0" err="1"/>
              <a:t>переагрегация</a:t>
            </a:r>
            <a:endParaRPr lang="ru-RU" sz="2000" dirty="0"/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Постановка на баланс регистра 3 (привязка к партиям)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Инвентаризация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Списание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Возврат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67" y="1072645"/>
            <a:ext cx="2379817" cy="42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1. </a:t>
            </a:r>
            <a:r>
              <a:rPr lang="ru-RU" sz="66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Помарочная</a:t>
            </a:r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приемка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штрихкодов с марок при помощи программы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терминала сбора данных со встроенным сканером. </a:t>
            </a: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3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Ошибки постановки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FB07BA-9FBD-447B-84F5-AE7391EB031A}"/>
              </a:ext>
            </a:extLst>
          </p:cNvPr>
          <p:cNvSpPr/>
          <p:nvPr/>
        </p:nvSpPr>
        <p:spPr>
          <a:xfrm>
            <a:off x="582627" y="1656238"/>
            <a:ext cx="11024416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Не достаточно, что в ТТН поставщика указаны именно те бутылки, и коробки которые приехали по факту. 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Нужно проверить 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т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 ли номенклатура поступила. </a:t>
            </a:r>
          </a:p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 именно связь 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товарного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и 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ЕГАИС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ru-RU" sz="32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ного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учёта. </a:t>
            </a:r>
          </a:p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+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проверить, что в указанных коробках именно те бутылки!</a:t>
            </a:r>
            <a:endParaRPr lang="ru-RU" sz="3200" b="1" dirty="0">
              <a:solidFill>
                <a:srgbClr val="FF5143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</p:spTree>
    <p:extLst>
      <p:ext uri="{BB962C8B-B14F-4D97-AF65-F5344CB8AC3E}">
        <p14:creationId xmlns:p14="http://schemas.microsoft.com/office/powerpoint/2010/main" val="128218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Основная проблема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FB07BA-9FBD-447B-84F5-AE7391EB031A}"/>
              </a:ext>
            </a:extLst>
          </p:cNvPr>
          <p:cNvSpPr/>
          <p:nvPr/>
        </p:nvSpPr>
        <p:spPr>
          <a:xfrm>
            <a:off x="582627" y="2370638"/>
            <a:ext cx="11031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Как отработает ваш мобильный софт, если нужно выборочно проверить фуру из </a:t>
            </a:r>
            <a:r>
              <a:rPr lang="ru-RU" sz="3200" b="1" dirty="0">
                <a:solidFill>
                  <a:srgbClr val="FF5143"/>
                </a:solidFill>
                <a:latin typeface="+mj-lt"/>
              </a:rPr>
              <a:t>18 тыс. бутылок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 присутствие штрихкодов их марок в присланной ТТН ЕГАИС?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</p:spTree>
    <p:extLst>
      <p:ext uri="{BB962C8B-B14F-4D97-AF65-F5344CB8AC3E}">
        <p14:creationId xmlns:p14="http://schemas.microsoft.com/office/powerpoint/2010/main" val="4180545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Что проверяется при поступлении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49302" y="1846898"/>
            <a:ext cx="629442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 ли это коды транспортной упаковки?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Соответствует ли содержимое коробок?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Сканируется ли вообще марка?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 ли это коды АП, что указаны в ТТН ЕГАИС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 ли это PDF417 марок, что указаны в ТТН ЕГАИС?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Контроль товара и упаковки АП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1800" dirty="0"/>
          </a:p>
          <a:p>
            <a:pPr>
              <a:lnSpc>
                <a:spcPct val="120000"/>
              </a:lnSpc>
            </a:pPr>
            <a:endParaRPr lang="ru-RU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1BEF46-D485-4377-AD50-9B341F70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367" y="1592640"/>
            <a:ext cx="5728679" cy="38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1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 + лицензии на ПО + интеграция или АРМ ЕГАИС 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 приемке</a:t>
            </a:r>
          </a:p>
        </p:txBody>
      </p:sp>
      <p:sp>
        <p:nvSpPr>
          <p:cNvPr id="8" name="Крест 7"/>
          <p:cNvSpPr/>
          <p:nvPr/>
        </p:nvSpPr>
        <p:spPr>
          <a:xfrm>
            <a:off x="2593348" y="4042421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30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15" y="3406332"/>
            <a:ext cx="1668966" cy="166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Крест 8"/>
          <p:cNvSpPr/>
          <p:nvPr/>
        </p:nvSpPr>
        <p:spPr>
          <a:xfrm>
            <a:off x="7358494" y="4039361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911" y="3826654"/>
            <a:ext cx="3105238" cy="1727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3911" y="2995657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8589" y="5410460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589396" y="3411378"/>
            <a:ext cx="4533029" cy="1715547"/>
            <a:chOff x="2716140" y="3406332"/>
            <a:chExt cx="4533029" cy="171554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140" y="3406332"/>
              <a:ext cx="2089448" cy="1715547"/>
            </a:xfrm>
            <a:prstGeom prst="rect">
              <a:avLst/>
            </a:prstGeom>
          </p:spPr>
        </p:pic>
        <p:pic>
          <p:nvPicPr>
            <p:cNvPr id="1026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53145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www.cleverence.ru/upload/iblock/8ef/8efa12dd9c05facf6572880adf369a1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85" y="3443062"/>
              <a:ext cx="1939914" cy="163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9281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796" y="3175745"/>
            <a:ext cx="3440990" cy="1914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</a:t>
            </a:r>
            <a:r>
              <a:rPr lang="ru-RU" sz="40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приемки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27" y="3064396"/>
            <a:ext cx="2625400" cy="202549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17781401">
            <a:off x="2914109" y="3215438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2627" y="2037957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1. Проверка паллет (опционально)</a:t>
            </a:r>
          </a:p>
          <a:p>
            <a:r>
              <a:rPr lang="ru-RU" dirty="0"/>
              <a:t>Те ли коробки в тех ли паллетах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007" y="3146122"/>
            <a:ext cx="2229809" cy="2186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33267">
            <a:off x="5679794" y="2784373"/>
            <a:ext cx="246259" cy="1003635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 rot="17781401">
            <a:off x="6080215" y="3251200"/>
            <a:ext cx="991360" cy="1723405"/>
            <a:chOff x="5572905" y="3051434"/>
            <a:chExt cx="991360" cy="1723405"/>
          </a:xfrm>
        </p:grpSpPr>
        <p:pic>
          <p:nvPicPr>
            <p:cNvPr id="55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Равнобедренный треугольник 55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672301" y="2037957"/>
            <a:ext cx="331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2. Проверка коробок</a:t>
            </a:r>
          </a:p>
          <a:p>
            <a:r>
              <a:rPr lang="ru-RU" dirty="0"/>
              <a:t>Те ли бутылки в тех ли коробках</a:t>
            </a:r>
          </a:p>
          <a:p>
            <a:r>
              <a:rPr lang="ru-RU" dirty="0"/>
              <a:t>(выборочно или </a:t>
            </a:r>
            <a:r>
              <a:rPr lang="ru-RU" dirty="0" err="1"/>
              <a:t>помарочно</a:t>
            </a:r>
            <a:r>
              <a:rPr lang="ru-RU" dirty="0"/>
              <a:t>)</a:t>
            </a:r>
          </a:p>
        </p:txBody>
      </p:sp>
      <p:pic>
        <p:nvPicPr>
          <p:cNvPr id="59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3140">
            <a:off x="8440561" y="4189058"/>
            <a:ext cx="838789" cy="1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8109836" y="2037957"/>
            <a:ext cx="3504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Анализ и отправка</a:t>
            </a:r>
          </a:p>
          <a:p>
            <a:r>
              <a:rPr lang="ru-RU" dirty="0"/>
              <a:t>в АРМ-ЕГАИС для «Магазина</a:t>
            </a:r>
            <a:r>
              <a:rPr lang="ru-RU" dirty="0">
                <a:latin typeface="Calibri Light" panose="020F0302020204030204" pitchFamily="34" charset="0"/>
              </a:rPr>
              <a:t> </a:t>
            </a:r>
            <a:r>
              <a:rPr lang="ru-RU" dirty="0"/>
              <a:t>15» и «Склада 15» или в </a:t>
            </a:r>
            <a:r>
              <a:rPr lang="en-US" dirty="0"/>
              <a:t>ERP</a:t>
            </a:r>
            <a:endParaRPr lang="ru-RU" dirty="0"/>
          </a:p>
        </p:txBody>
      </p:sp>
      <p:sp>
        <p:nvSpPr>
          <p:cNvPr id="5" name="Цилиндр 4"/>
          <p:cNvSpPr/>
          <p:nvPr/>
        </p:nvSpPr>
        <p:spPr>
          <a:xfrm>
            <a:off x="10569138" y="4818149"/>
            <a:ext cx="890124" cy="6244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База данных марок</a:t>
            </a:r>
          </a:p>
        </p:txBody>
      </p:sp>
    </p:spTree>
    <p:extLst>
      <p:ext uri="{BB962C8B-B14F-4D97-AF65-F5344CB8AC3E}">
        <p14:creationId xmlns:p14="http://schemas.microsoft.com/office/powerpoint/2010/main" val="130651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 чем эта презентация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452" y="1791399"/>
            <a:ext cx="5748958" cy="3275201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«Кто не работает, тот ест!»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Или жизненно необходимая автоматизация работы.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BA72AB-7CA8-4541-819D-27BC93399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6" y="1592640"/>
            <a:ext cx="5135736" cy="42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5 алгоритмов работы на выбор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49302" y="1846898"/>
            <a:ext cx="629442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и проверка только бутылок (не обращаем внимания на коробки)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и выборочная проверка отдельных коробок (не обращаем внимание на паллеты, коробки проверяем выборочно)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и выборочная проверка всех коробок (нужно отсканировать минимум Х бутылок с каждой коробки)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Выборочная проверка всей иерархии, включая паллеты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Приёмка по факту, без ТТН</a:t>
            </a:r>
          </a:p>
          <a:p>
            <a:pPr marL="0" indent="0">
              <a:lnSpc>
                <a:spcPct val="120000"/>
              </a:lnSpc>
              <a:buNone/>
            </a:pPr>
            <a:endParaRPr lang="ru-RU" sz="1800" dirty="0"/>
          </a:p>
          <a:p>
            <a:pPr>
              <a:lnSpc>
                <a:spcPct val="120000"/>
              </a:lnSpc>
            </a:pPr>
            <a:endParaRPr lang="ru-RU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285A8B-67F6-4D08-A22E-6D1A8FFB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133" y="1846898"/>
            <a:ext cx="4817108" cy="37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9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80D2A8-A806-4C5D-A4D4-6F7ECEFAD82F}"/>
              </a:ext>
            </a:extLst>
          </p:cNvPr>
          <p:cNvSpPr txBox="1"/>
          <p:nvPr/>
        </p:nvSpPr>
        <p:spPr>
          <a:xfrm>
            <a:off x="7926401" y="3522236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Полный контроль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A738EE-20D0-4BB0-8699-F5F300F3F088}"/>
              </a:ext>
            </a:extLst>
          </p:cNvPr>
          <p:cNvSpPr txBox="1"/>
          <p:nvPr/>
        </p:nvSpPr>
        <p:spPr>
          <a:xfrm>
            <a:off x="4127966" y="35105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Онлайн/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Оффлайн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DC637F-CA73-4B5E-9080-A9F6BC6DBAF6}"/>
              </a:ext>
            </a:extLst>
          </p:cNvPr>
          <p:cNvSpPr txBox="1"/>
          <p:nvPr/>
        </p:nvSpPr>
        <p:spPr>
          <a:xfrm>
            <a:off x="7926401" y="4239399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В отдельной базе данных есть информация по движениям каждой бутылки (при покупке АРМ ЕГАИС).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60B3F7-6367-44DF-897B-C097E9109E37}"/>
              </a:ext>
            </a:extLst>
          </p:cNvPr>
          <p:cNvSpPr txBox="1"/>
          <p:nvPr/>
        </p:nvSpPr>
        <p:spPr>
          <a:xfrm>
            <a:off x="4127966" y="4227751"/>
            <a:ext cx="3403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Не привязано к кассе или компьютеру со сканером.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Может работать по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Wi-Fi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Может работать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оффлайн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!!!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01C66A5-09D1-46B8-9A19-A6EFE588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00" y="2266182"/>
            <a:ext cx="666750" cy="666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A738EE-20D0-4BB0-8699-F5F300F3F088}"/>
              </a:ext>
            </a:extLst>
          </p:cNvPr>
          <p:cNvSpPr txBox="1"/>
          <p:nvPr/>
        </p:nvSpPr>
        <p:spPr>
          <a:xfrm>
            <a:off x="664368" y="3500030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Скорость работы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60B3F7-6367-44DF-897B-C097E9109E37}"/>
              </a:ext>
            </a:extLst>
          </p:cNvPr>
          <p:cNvSpPr txBox="1"/>
          <p:nvPr/>
        </p:nvSpPr>
        <p:spPr>
          <a:xfrm>
            <a:off x="494189" y="4217192"/>
            <a:ext cx="3743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По сравнению 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 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RDP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или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ручными сканерами 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 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компьютера / на кассе.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«Потянет» документы в 20 тыс. строк!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*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1E6DF9C-60CD-4B54-8192-4E9EE6DA54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61" y="2159284"/>
            <a:ext cx="762000" cy="76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Помарояная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приемка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7731" y="5332932"/>
            <a:ext cx="3276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*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На новом железе при наличии свободной памяти.</a:t>
            </a:r>
          </a:p>
        </p:txBody>
      </p:sp>
      <p:pic>
        <p:nvPicPr>
          <p:cNvPr id="1030" name="Picture 6" descr="Image result for online and offline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39" y="2199641"/>
            <a:ext cx="1689439" cy="886018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3371623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2. </a:t>
            </a:r>
            <a:r>
              <a:rPr lang="ru-RU" sz="66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Помарочная</a:t>
            </a:r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отгрузка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Подбор заказов на отгрузку и проверка отгрузки с одновременным получением </a:t>
            </a:r>
            <a:r>
              <a:rPr lang="ru-RU" sz="1600" dirty="0" err="1"/>
              <a:t>побутылочной</a:t>
            </a:r>
            <a:r>
              <a:rPr lang="ru-RU" sz="1600" dirty="0"/>
              <a:t> информации для ЕГАИС 3.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4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5884020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Подобрать конкретные коробки и бутылки, подходящие под задание на подбор/отгрузку.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4319E0-6948-4C0D-A7C1-1CF411D1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624" y="1240348"/>
            <a:ext cx="52387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5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Ордер на отгрузку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10671456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/>
              <a:t>Ордер формируется в терминах номенклатуры, </a:t>
            </a:r>
            <a:r>
              <a:rPr lang="ru-RU" sz="2800" dirty="0" err="1"/>
              <a:t>алко</a:t>
            </a:r>
            <a:r>
              <a:rPr lang="ru-RU" sz="2800" dirty="0"/>
              <a:t>-наименования и т.п., а не в конкретных коробках или бутылках (чтобы не ходить и не искать их на складе).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410887"/>
              </p:ext>
            </p:extLst>
          </p:nvPr>
        </p:nvGraphicFramePr>
        <p:xfrm>
          <a:off x="840476" y="4032927"/>
          <a:ext cx="10647179" cy="802640"/>
        </p:xfrm>
        <a:graphic>
          <a:graphicData uri="http://schemas.openxmlformats.org/drawingml/2006/table">
            <a:tbl>
              <a:tblPr/>
              <a:tblGrid>
                <a:gridCol w="1807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2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59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87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2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АлкоКод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АлкоНаименование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КодНоменклатуры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НомерСерии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67646" y="5133811"/>
            <a:ext cx="10647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Ордер можно формировать по любому сочетанию желтых колонок.   Ордер считается правильно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заполненым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если в каждой строке заполнено количество и хотя бы одна из желтых колонок.</a:t>
            </a:r>
          </a:p>
        </p:txBody>
      </p:sp>
    </p:spTree>
    <p:extLst>
      <p:ext uri="{BB962C8B-B14F-4D97-AF65-F5344CB8AC3E}">
        <p14:creationId xmlns:p14="http://schemas.microsoft.com/office/powerpoint/2010/main" val="3102242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20518" r="18604"/>
          <a:stretch/>
        </p:blipFill>
        <p:spPr>
          <a:xfrm>
            <a:off x="5148517" y="3132859"/>
            <a:ext cx="2800842" cy="1521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</a:t>
            </a:r>
            <a:r>
              <a:rPr lang="ru-RU" sz="40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отгрузки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17781401">
            <a:off x="3567610" y="3849144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4401" y="1958464"/>
            <a:ext cx="3964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товара</a:t>
            </a:r>
          </a:p>
          <a:p>
            <a:r>
              <a:rPr lang="ru-RU" dirty="0"/>
              <a:t>Сканируем штрихкод паллеты, коробки или акцизной марки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92472">
            <a:off x="3241638" y="3525201"/>
            <a:ext cx="246259" cy="10036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004074" y="1958464"/>
            <a:ext cx="326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Проверка соответствия</a:t>
            </a:r>
          </a:p>
          <a:p>
            <a:r>
              <a:rPr lang="ru-RU" dirty="0"/>
              <a:t>Алгоритм сверяет данные коробок и бутылок с ордером</a:t>
            </a:r>
          </a:p>
        </p:txBody>
      </p:sp>
      <p:pic>
        <p:nvPicPr>
          <p:cNvPr id="59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3140">
            <a:off x="7088660" y="3148044"/>
            <a:ext cx="838789" cy="1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8826184" y="1958464"/>
            <a:ext cx="2442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l="36678" r="38047" b="68316"/>
          <a:stretch/>
        </p:blipFill>
        <p:spPr>
          <a:xfrm>
            <a:off x="1035840" y="3449463"/>
            <a:ext cx="1431135" cy="138413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 rot="17781401">
            <a:off x="1724725" y="3943826"/>
            <a:ext cx="991360" cy="1723405"/>
            <a:chOff x="5572905" y="3051434"/>
            <a:chExt cx="991360" cy="1723405"/>
          </a:xfrm>
        </p:grpSpPr>
        <p:pic>
          <p:nvPicPr>
            <p:cNvPr id="23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Равнобедренный треугольник 23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8" name="Развернутая стрелка 7"/>
          <p:cNvSpPr/>
          <p:nvPr/>
        </p:nvSpPr>
        <p:spPr>
          <a:xfrm rot="5400000">
            <a:off x="9422049" y="3320620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1" y="3158938"/>
            <a:ext cx="181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1-а. Сразу целую коробку (паллету)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775451" y="3151399"/>
            <a:ext cx="181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1-б. Или отдельные бутылки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14275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20518" r="18604"/>
          <a:stretch/>
        </p:blipFill>
        <p:spPr>
          <a:xfrm>
            <a:off x="6237985" y="3520478"/>
            <a:ext cx="2800842" cy="1521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</a:t>
            </a:r>
            <a:r>
              <a:rPr lang="ru-RU" sz="40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отгрузки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17781401">
            <a:off x="4247332" y="3694784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51699" y="2334175"/>
            <a:ext cx="271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Сканирование товара</a:t>
            </a:r>
          </a:p>
          <a:p>
            <a:r>
              <a:rPr lang="ru-RU" dirty="0"/>
              <a:t>Сканируем акцизной марки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92472">
            <a:off x="3921360" y="3370841"/>
            <a:ext cx="246259" cy="10036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093542" y="2346083"/>
            <a:ext cx="326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Проверка соответствия</a:t>
            </a:r>
          </a:p>
          <a:p>
            <a:r>
              <a:rPr lang="ru-RU" dirty="0"/>
              <a:t>Алгоритм сверяет данные коробок и бутылок с ордером</a:t>
            </a:r>
          </a:p>
        </p:txBody>
      </p:sp>
      <p:pic>
        <p:nvPicPr>
          <p:cNvPr id="59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3140">
            <a:off x="8178128" y="3535663"/>
            <a:ext cx="838789" cy="1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87184" y="3516578"/>
            <a:ext cx="2229161" cy="2191056"/>
            <a:chOff x="413629" y="1441917"/>
            <a:chExt cx="2229161" cy="2191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629" y="1441917"/>
              <a:ext cx="2229161" cy="2191056"/>
            </a:xfrm>
            <a:prstGeom prst="rect">
              <a:avLst/>
            </a:prstGeom>
          </p:spPr>
        </p:pic>
        <p:pic>
          <p:nvPicPr>
            <p:cNvPr id="25" name="Picture 6" descr="Image result for barcode labe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001" y="3003973"/>
              <a:ext cx="503191" cy="337696"/>
            </a:xfrm>
            <a:prstGeom prst="rect">
              <a:avLst/>
            </a:prstGeom>
            <a:noFill/>
            <a:ln w="57150">
              <a:noFill/>
            </a:ln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 rot="14787849">
            <a:off x="2429286" y="4395758"/>
            <a:ext cx="991360" cy="1723405"/>
            <a:chOff x="5572905" y="3051434"/>
            <a:chExt cx="991360" cy="1723405"/>
          </a:xfrm>
        </p:grpSpPr>
        <p:pic>
          <p:nvPicPr>
            <p:cNvPr id="23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Равнобедренный треугольник 23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49163" y="2316249"/>
            <a:ext cx="271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коробки подбора</a:t>
            </a:r>
          </a:p>
          <a:p>
            <a:r>
              <a:rPr lang="ru-RU" dirty="0"/>
              <a:t>Клеим на пустую коробку и сканируем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61246" y="1169887"/>
            <a:ext cx="11031613" cy="92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Вариант с готовыми этикетками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90540" y="2364332"/>
            <a:ext cx="2442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4.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sp>
        <p:nvSpPr>
          <p:cNvPr id="35" name="Развернутая стрелка 34"/>
          <p:cNvSpPr/>
          <p:nvPr/>
        </p:nvSpPr>
        <p:spPr>
          <a:xfrm rot="5400000">
            <a:off x="9986405" y="3726488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26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данных, принтер, лицензия + интеграция или АРМ ЕГАИС</a:t>
            </a:r>
            <a:endParaRPr lang="ru-RU" sz="2667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 отгрузке </a:t>
            </a:r>
          </a:p>
        </p:txBody>
      </p:sp>
      <p:sp>
        <p:nvSpPr>
          <p:cNvPr id="8" name="Крест 7"/>
          <p:cNvSpPr/>
          <p:nvPr/>
        </p:nvSpPr>
        <p:spPr>
          <a:xfrm>
            <a:off x="4313078" y="401704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30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9" y="3534444"/>
            <a:ext cx="1542810" cy="1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4261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отгрузка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086463" y="3534444"/>
            <a:ext cx="3303045" cy="1715547"/>
            <a:chOff x="3946124" y="3406332"/>
            <a:chExt cx="3303045" cy="171554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24" y="3406332"/>
              <a:ext cx="2089448" cy="1715547"/>
            </a:xfrm>
            <a:prstGeom prst="rect">
              <a:avLst/>
            </a:prstGeom>
          </p:spPr>
        </p:pic>
        <p:pic>
          <p:nvPicPr>
            <p:cNvPr id="15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69329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460622" y="5626638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sp>
        <p:nvSpPr>
          <p:cNvPr id="18" name="Крест 17"/>
          <p:cNvSpPr/>
          <p:nvPr/>
        </p:nvSpPr>
        <p:spPr>
          <a:xfrm>
            <a:off x="7594966" y="406955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761" y="3844351"/>
            <a:ext cx="3105238" cy="1727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24761" y="3013354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46" y="3324069"/>
            <a:ext cx="1945691" cy="1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tehno-dv.ru/images/detailed/6/TSC_Alpha-3R1_3kaa-2l.jp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15" y="4206699"/>
            <a:ext cx="1186925" cy="11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30044" y="5499300"/>
            <a:ext cx="329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(опционально стационарный или мобильный принтер)</a:t>
            </a:r>
          </a:p>
        </p:txBody>
      </p:sp>
    </p:spTree>
    <p:extLst>
      <p:ext uri="{BB962C8B-B14F-4D97-AF65-F5344CB8AC3E}">
        <p14:creationId xmlns:p14="http://schemas.microsoft.com/office/powerpoint/2010/main" val="397402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80D2A8-A806-4C5D-A4D4-6F7ECEFAD82F}"/>
              </a:ext>
            </a:extLst>
          </p:cNvPr>
          <p:cNvSpPr txBox="1"/>
          <p:nvPr/>
        </p:nvSpPr>
        <p:spPr>
          <a:xfrm>
            <a:off x="497913" y="3959794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Просто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DC637F-CA73-4B5E-9080-A9F6BC6DBAF6}"/>
              </a:ext>
            </a:extLst>
          </p:cNvPr>
          <p:cNvSpPr txBox="1"/>
          <p:nvPr/>
        </p:nvSpPr>
        <p:spPr>
          <a:xfrm>
            <a:off x="846439" y="4668947"/>
            <a:ext cx="2706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Очень простая операция, легко освоить.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DAFC87F-BDBE-4E09-9912-FDD1DCAF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31" y="2653992"/>
            <a:ext cx="666750" cy="666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80D2A8-A806-4C5D-A4D4-6F7ECEFAD82F}"/>
              </a:ext>
            </a:extLst>
          </p:cNvPr>
          <p:cNvSpPr txBox="1"/>
          <p:nvPr/>
        </p:nvSpPr>
        <p:spPr>
          <a:xfrm>
            <a:off x="4372649" y="3959794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Мобильная печать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5DC637F-CA73-4B5E-9080-A9F6BC6DBAF6}"/>
              </a:ext>
            </a:extLst>
          </p:cNvPr>
          <p:cNvSpPr txBox="1"/>
          <p:nvPr/>
        </p:nvSpPr>
        <p:spPr>
          <a:xfrm>
            <a:off x="4721175" y="4668947"/>
            <a:ext cx="270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Можно печатать на любые принтеры прямо во время операции.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780D2A8-A806-4C5D-A4D4-6F7ECEFAD82F}"/>
              </a:ext>
            </a:extLst>
          </p:cNvPr>
          <p:cNvSpPr txBox="1"/>
          <p:nvPr/>
        </p:nvSpPr>
        <p:spPr>
          <a:xfrm>
            <a:off x="8013707" y="3959794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Любой уровень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5DC637F-CA73-4B5E-9080-A9F6BC6DBAF6}"/>
              </a:ext>
            </a:extLst>
          </p:cNvPr>
          <p:cNvSpPr txBox="1"/>
          <p:nvPr/>
        </p:nvSpPr>
        <p:spPr>
          <a:xfrm>
            <a:off x="8362233" y="4668947"/>
            <a:ext cx="2706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Можно отгружать целыми паллетами, отдельными коробками, отдельными бутылками.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43519" y="2325004"/>
            <a:ext cx="1261843" cy="11041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25248" y="2653992"/>
            <a:ext cx="924127" cy="7594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08372" y="2803144"/>
            <a:ext cx="381844" cy="36844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Группа 7"/>
          <p:cNvGrpSpPr/>
          <p:nvPr/>
        </p:nvGrpSpPr>
        <p:grpSpPr>
          <a:xfrm>
            <a:off x="10116175" y="2745110"/>
            <a:ext cx="642137" cy="484513"/>
            <a:chOff x="3892269" y="2881881"/>
            <a:chExt cx="642137" cy="484513"/>
          </a:xfrm>
        </p:grpSpPr>
        <p:pic>
          <p:nvPicPr>
            <p:cNvPr id="2052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5" r="27086"/>
            <a:stretch/>
          </p:blipFill>
          <p:spPr bwMode="auto">
            <a:xfrm>
              <a:off x="3892269" y="2888539"/>
              <a:ext cx="234669" cy="477855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35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5" r="27086"/>
            <a:stretch/>
          </p:blipFill>
          <p:spPr bwMode="auto">
            <a:xfrm>
              <a:off x="4099178" y="2881881"/>
              <a:ext cx="234669" cy="477855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36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5" r="27086"/>
            <a:stretch/>
          </p:blipFill>
          <p:spPr bwMode="auto">
            <a:xfrm>
              <a:off x="4299737" y="2882189"/>
              <a:ext cx="234669" cy="477855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3677544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3. Агрегация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Упаковка в коробки и паллеты с одновременным получением информации для ЕГАИС 3.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Содержание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3" y="2074607"/>
            <a:ext cx="6003235" cy="3275201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Постановка задачи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Автоматизируемые операции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Дополнительные возможности</a:t>
            </a:r>
          </a:p>
          <a:p>
            <a:pPr>
              <a:lnSpc>
                <a:spcPct val="120000"/>
              </a:lnSpc>
            </a:pP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82026D-D6A0-47D7-A850-EEFB1B7E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952" y="1508192"/>
            <a:ext cx="4980746" cy="38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0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Кому нужна агрегация?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Производитель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Импортёр 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Оптовик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Агрегация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DEA07F-E9C8-4D77-A693-901775C7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6" y="1834515"/>
            <a:ext cx="57912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52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Что делается при агрегации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Сканируются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марки с бутылок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 печатаются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этикетки для коробок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Сканируются штрихкоды с этикеток коробок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Печатаются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этикетки для паллет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Сканируются штрихкоды с этикеток паллет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Агрегация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DEA07F-E9C8-4D77-A693-901775C7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6" y="1834515"/>
            <a:ext cx="57912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02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бутылка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1100136" y="4934205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1470866" y="4934204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1851236" y="4934205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2235278" y="4934203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3857">
            <a:off x="1199591" y="3256616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Равнобедренный треугольник 9"/>
          <p:cNvSpPr/>
          <p:nvPr/>
        </p:nvSpPr>
        <p:spPr>
          <a:xfrm rot="20839290">
            <a:off x="1032310" y="3954074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936782" y="5496608"/>
            <a:ext cx="523695" cy="4074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28" name="Picture 4" descr="Image result for короб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29" y="5088337"/>
            <a:ext cx="1007595" cy="100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arcode lab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61" y="5803435"/>
            <a:ext cx="503191" cy="33769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5400000">
            <a:off x="4100907" y="2454737"/>
            <a:ext cx="523695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4096755" y="4415487"/>
            <a:ext cx="514821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Стрелка вправо 19"/>
          <p:cNvSpPr/>
          <p:nvPr/>
        </p:nvSpPr>
        <p:spPr>
          <a:xfrm>
            <a:off x="5926854" y="5512993"/>
            <a:ext cx="523695" cy="4074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17" name="Группа 16"/>
          <p:cNvGrpSpPr/>
          <p:nvPr/>
        </p:nvGrpSpPr>
        <p:grpSpPr>
          <a:xfrm>
            <a:off x="6901414" y="4994374"/>
            <a:ext cx="1783289" cy="1469181"/>
            <a:chOff x="5158126" y="3453095"/>
            <a:chExt cx="1337467" cy="11018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126" y="4107110"/>
              <a:ext cx="1337467" cy="447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Группа 10"/>
            <p:cNvGrpSpPr/>
            <p:nvPr/>
          </p:nvGrpSpPr>
          <p:grpSpPr>
            <a:xfrm>
              <a:off x="5369282" y="3830081"/>
              <a:ext cx="530643" cy="534821"/>
              <a:chOff x="5724128" y="3327689"/>
              <a:chExt cx="1028496" cy="1036594"/>
            </a:xfrm>
          </p:grpSpPr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5837386" y="4066910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5758351" y="3830081"/>
              <a:ext cx="530643" cy="534821"/>
              <a:chOff x="6588224" y="3327689"/>
              <a:chExt cx="1028496" cy="1036594"/>
            </a:xfrm>
          </p:grpSpPr>
          <p:pic>
            <p:nvPicPr>
              <p:cNvPr id="1040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6701088" y="4062236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Группа 34"/>
            <p:cNvGrpSpPr/>
            <p:nvPr/>
          </p:nvGrpSpPr>
          <p:grpSpPr>
            <a:xfrm>
              <a:off x="5369282" y="3454250"/>
              <a:ext cx="530643" cy="534821"/>
              <a:chOff x="6588224" y="3327689"/>
              <a:chExt cx="1028496" cy="1036594"/>
            </a:xfrm>
          </p:grpSpPr>
          <p:pic>
            <p:nvPicPr>
              <p:cNvPr id="36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6701088" y="4062236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5758351" y="3453095"/>
              <a:ext cx="530643" cy="534821"/>
              <a:chOff x="6588224" y="3327689"/>
              <a:chExt cx="1028496" cy="1036594"/>
            </a:xfrm>
          </p:grpSpPr>
          <p:pic>
            <p:nvPicPr>
              <p:cNvPr id="39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6701088" y="4062236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42" name="Picture 18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80" y="5194865"/>
            <a:ext cx="397081" cy="49196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86" y="3180941"/>
            <a:ext cx="1340317" cy="9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84346" y="3695184"/>
            <a:ext cx="389089" cy="48386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90" y="3181427"/>
            <a:ext cx="1340317" cy="9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7225394" y="3700279"/>
            <a:ext cx="389089" cy="48386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1" name="Стрелка вправо 50"/>
          <p:cNvSpPr/>
          <p:nvPr/>
        </p:nvSpPr>
        <p:spPr>
          <a:xfrm rot="5400000">
            <a:off x="7155384" y="4415487"/>
            <a:ext cx="514821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3" name="Стрелка вправо 52"/>
          <p:cNvSpPr/>
          <p:nvPr/>
        </p:nvSpPr>
        <p:spPr>
          <a:xfrm>
            <a:off x="5196691" y="1430059"/>
            <a:ext cx="1460324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4" name="Стрелка вправо 53"/>
          <p:cNvSpPr/>
          <p:nvPr/>
        </p:nvSpPr>
        <p:spPr>
          <a:xfrm>
            <a:off x="9181015" y="5496608"/>
            <a:ext cx="523695" cy="4074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0320">
            <a:off x="2069607" y="3270992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Равнобедренный треугольник 64"/>
          <p:cNvSpPr/>
          <p:nvPr/>
        </p:nvSpPr>
        <p:spPr>
          <a:xfrm rot="775753">
            <a:off x="1416231" y="3953302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  <p:sp>
        <p:nvSpPr>
          <p:cNvPr id="21" name="Стрелка углом 20"/>
          <p:cNvSpPr/>
          <p:nvPr/>
        </p:nvSpPr>
        <p:spPr>
          <a:xfrm>
            <a:off x="1773157" y="1417622"/>
            <a:ext cx="1892867" cy="1559543"/>
          </a:xfrm>
          <a:prstGeom prst="bentArrow">
            <a:avLst>
              <a:gd name="adj1" fmla="val 14420"/>
              <a:gd name="adj2" fmla="val 14419"/>
              <a:gd name="adj3" fmla="val 12656"/>
              <a:gd name="adj4" fmla="val 61384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47" name="Picture 23" descr="Image result for software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6" y="1316766"/>
            <a:ext cx="790247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3" descr="Image result for software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09" y="1316766"/>
            <a:ext cx="790247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Стрелка вправо 69"/>
          <p:cNvSpPr/>
          <p:nvPr/>
        </p:nvSpPr>
        <p:spPr>
          <a:xfrm rot="5400000">
            <a:off x="7148893" y="2403513"/>
            <a:ext cx="523695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5" y="5060468"/>
            <a:ext cx="1250635" cy="1250635"/>
          </a:xfrm>
          <a:prstGeom prst="rect">
            <a:avLst/>
          </a:prstGeom>
        </p:spPr>
      </p:pic>
      <p:sp>
        <p:nvSpPr>
          <p:cNvPr id="52" name="Заголовок 1"/>
          <p:cNvSpPr>
            <a:spLocks noGrp="1"/>
          </p:cNvSpPr>
          <p:nvPr>
            <p:ph type="title"/>
          </p:nvPr>
        </p:nvSpPr>
        <p:spPr>
          <a:xfrm>
            <a:off x="0" y="1251"/>
            <a:ext cx="12192000" cy="900573"/>
          </a:xfrm>
          <a:solidFill>
            <a:srgbClr val="FF5143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агрегации бутылок в коробку и коробок в паллету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5"/>
          <a:srcRect t="18495" r="18494"/>
          <a:stretch/>
        </p:blipFill>
        <p:spPr>
          <a:xfrm>
            <a:off x="9400202" y="2089254"/>
            <a:ext cx="2039301" cy="113439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346193" y="1377185"/>
            <a:ext cx="217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j-lt"/>
              </a:rPr>
              <a:t>Учетная система или АРМ ЕГАИС</a:t>
            </a:r>
            <a:endParaRPr lang="ru-RU" sz="20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7" name="Стрелка вправо 56"/>
          <p:cNvSpPr/>
          <p:nvPr/>
        </p:nvSpPr>
        <p:spPr>
          <a:xfrm>
            <a:off x="8058959" y="1430059"/>
            <a:ext cx="979845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3857">
            <a:off x="6724566" y="4145432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Равнобедренный треугольник 48"/>
          <p:cNvSpPr/>
          <p:nvPr/>
        </p:nvSpPr>
        <p:spPr>
          <a:xfrm rot="20839290">
            <a:off x="6557285" y="4842890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0320">
            <a:off x="7594582" y="4159808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Равнобедренный треугольник 58"/>
          <p:cNvSpPr/>
          <p:nvPr/>
        </p:nvSpPr>
        <p:spPr>
          <a:xfrm rot="775753">
            <a:off x="6941206" y="4842118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18" grpId="0" animBg="1"/>
      <p:bldP spid="19" grpId="0" animBg="1"/>
      <p:bldP spid="20" grpId="0" animBg="1"/>
      <p:bldP spid="13" grpId="0" animBg="1"/>
      <p:bldP spid="50" grpId="0" animBg="1"/>
      <p:bldP spid="51" grpId="0" animBg="1"/>
      <p:bldP spid="53" grpId="0" animBg="1"/>
      <p:bldP spid="54" grpId="0" animBg="1"/>
      <p:bldP spid="65" grpId="0" animBg="1"/>
      <p:bldP spid="65" grpId="1" animBg="1"/>
      <p:bldP spid="21" grpId="0" animBg="1"/>
      <p:bldP spid="70" grpId="0" animBg="1"/>
      <p:bldP spid="57" grpId="0" animBg="1"/>
      <p:bldP spid="49" grpId="0" animBg="1"/>
      <p:bldP spid="49" grpId="1" animBg="1"/>
      <p:bldP spid="59" grpId="0" animBg="1"/>
      <p:bldP spid="5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данных, принтер, лицензия (</a:t>
            </a:r>
            <a:r>
              <a:rPr lang="ru-RU" sz="2667" dirty="0"/>
              <a:t>1 место</a:t>
            </a:r>
            <a:r>
              <a:rPr lang="en-US" sz="2667" dirty="0"/>
              <a:t> </a:t>
            </a:r>
            <a:r>
              <a:rPr lang="ru-RU" sz="2667" dirty="0">
                <a:solidFill>
                  <a:srgbClr val="00B050"/>
                </a:solidFill>
              </a:rPr>
              <a:t>500 бутылок / час)</a:t>
            </a:r>
            <a:r>
              <a:rPr lang="ru-RU" sz="2667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 агрегации</a:t>
            </a:r>
          </a:p>
        </p:txBody>
      </p:sp>
      <p:sp>
        <p:nvSpPr>
          <p:cNvPr id="8" name="Крест 7"/>
          <p:cNvSpPr/>
          <p:nvPr/>
        </p:nvSpPr>
        <p:spPr>
          <a:xfrm>
            <a:off x="4313078" y="401704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30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9" y="3534444"/>
            <a:ext cx="1542810" cy="1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Агрегация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086463" y="3534444"/>
            <a:ext cx="3303045" cy="1715547"/>
            <a:chOff x="3946124" y="3406332"/>
            <a:chExt cx="3303045" cy="171554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24" y="3406332"/>
              <a:ext cx="2089448" cy="1715547"/>
            </a:xfrm>
            <a:prstGeom prst="rect">
              <a:avLst/>
            </a:prstGeom>
          </p:spPr>
        </p:pic>
        <p:pic>
          <p:nvPicPr>
            <p:cNvPr id="15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69329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460622" y="5626638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sp>
        <p:nvSpPr>
          <p:cNvPr id="18" name="Крест 17"/>
          <p:cNvSpPr/>
          <p:nvPr/>
        </p:nvSpPr>
        <p:spPr>
          <a:xfrm>
            <a:off x="7594966" y="406955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t="20107" r="17590"/>
          <a:stretch/>
        </p:blipFill>
        <p:spPr>
          <a:xfrm>
            <a:off x="8394630" y="3894772"/>
            <a:ext cx="2559027" cy="1380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24761" y="3013354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46" y="3324069"/>
            <a:ext cx="1945691" cy="1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tehno-dv.ru/images/detailed/6/TSC_Alpha-3R1_3kaa-2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15" y="4206699"/>
            <a:ext cx="1186925" cy="11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30044" y="5633312"/>
            <a:ext cx="329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(стационарный или мобильный)</a:t>
            </a:r>
          </a:p>
        </p:txBody>
      </p:sp>
    </p:spTree>
    <p:extLst>
      <p:ext uri="{BB962C8B-B14F-4D97-AF65-F5344CB8AC3E}">
        <p14:creationId xmlns:p14="http://schemas.microsoft.com/office/powerpoint/2010/main" val="2907123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Скорость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7" y="2011680"/>
            <a:ext cx="5803656" cy="376618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667" dirty="0"/>
              <a:t>По опросам рынка 2,5 мин на 1 коробку 4х5 </a:t>
            </a:r>
            <a:r>
              <a:rPr lang="en-US" sz="2667" dirty="0"/>
              <a:t>=&gt; </a:t>
            </a:r>
            <a:r>
              <a:rPr lang="ru-RU" sz="2667" dirty="0">
                <a:solidFill>
                  <a:srgbClr val="00B050"/>
                </a:solidFill>
              </a:rPr>
              <a:t>500 бутылок / час</a:t>
            </a:r>
            <a:r>
              <a:rPr lang="ru-RU" sz="2667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667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    500 бутылок / час  (25 коробок 4х5)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2,5 мин на «отсканировать, собрать и обклеить коробку 4х5»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7 секунд на «отсканировать 1 бутылку и положить в коробку»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Агрегация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23BB52-7FC2-4366-BFE7-D74A2D6D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203" y="1685660"/>
            <a:ext cx="4606963" cy="372030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BB08580-EBAD-4BAE-9C12-3C7F58828F9B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AFDE21-FA76-4678-A1F8-136FFF6A1985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38A9AD-E7D0-47A4-89D4-A10158F79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8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 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80D2A8-A806-4C5D-A4D4-6F7ECEFAD82F}"/>
              </a:ext>
            </a:extLst>
          </p:cNvPr>
          <p:cNvSpPr txBox="1"/>
          <p:nvPr/>
        </p:nvSpPr>
        <p:spPr>
          <a:xfrm>
            <a:off x="611202" y="3892888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Экономично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38C745-4252-44F0-A33C-3670AF09D185}"/>
              </a:ext>
            </a:extLst>
          </p:cNvPr>
          <p:cNvSpPr txBox="1"/>
          <p:nvPr/>
        </p:nvSpPr>
        <p:spPr>
          <a:xfrm>
            <a:off x="4396639" y="3892888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Легко освоить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A738EE-20D0-4BB0-8699-F5F300F3F088}"/>
              </a:ext>
            </a:extLst>
          </p:cNvPr>
          <p:cNvSpPr txBox="1"/>
          <p:nvPr/>
        </p:nvSpPr>
        <p:spPr>
          <a:xfrm>
            <a:off x="8182076" y="38928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Гибкость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18D760E-1355-47D0-B049-D04F59944FB3}"/>
              </a:ext>
            </a:extLst>
          </p:cNvPr>
          <p:cNvSpPr txBox="1"/>
          <p:nvPr/>
        </p:nvSpPr>
        <p:spPr>
          <a:xfrm>
            <a:off x="4389444" y="461005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Понятные простые экраны,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цвето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/звуковая индикация.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DC637F-CA73-4B5E-9080-A9F6BC6DBAF6}"/>
              </a:ext>
            </a:extLst>
          </p:cNvPr>
          <p:cNvSpPr txBox="1"/>
          <p:nvPr/>
        </p:nvSpPr>
        <p:spPr>
          <a:xfrm>
            <a:off x="611202" y="461005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По сравнению с конвейерами и роботизированными упаковщиками.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60B3F7-6367-44DF-897B-C097E9109E37}"/>
              </a:ext>
            </a:extLst>
          </p:cNvPr>
          <p:cNvSpPr txBox="1"/>
          <p:nvPr/>
        </p:nvSpPr>
        <p:spPr>
          <a:xfrm>
            <a:off x="8182076" y="461005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Занимает очень мало места, поэтому можно агрегировать 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 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любом месте.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DDAB9BE-F38C-405B-B8B6-2D8288AFBD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01" y="2552143"/>
            <a:ext cx="762000" cy="7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DAFC87F-BDBE-4E09-9912-FDD1DCAF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70" y="2599768"/>
            <a:ext cx="666750" cy="666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578A9E4-033B-4177-96AB-7D783A16B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831" y="2572676"/>
            <a:ext cx="600075" cy="600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3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Агрегация</a:t>
            </a:r>
          </a:p>
        </p:txBody>
      </p:sp>
    </p:spTree>
    <p:extLst>
      <p:ext uri="{BB962C8B-B14F-4D97-AF65-F5344CB8AC3E}">
        <p14:creationId xmlns:p14="http://schemas.microsoft.com/office/powerpoint/2010/main" val="2890514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4. Постановка на баланс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Сканирование бутылок, сбор информации и сортировка имеющегося алкоголя для привязки цифровых идентификаторов акцизных марок бутылок к партиям.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86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5" y="1846898"/>
            <a:ext cx="5857931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все бутылки, узнать для них формы 1 и 2, поставить на баланс регистра 3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партионную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продукцию перевести в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помарочную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987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Постановка на баланс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403324-FA3C-465E-BA68-4BB9ADE8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457" y="2058933"/>
            <a:ext cx="5051917" cy="30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05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постановки на баланс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17781401">
            <a:off x="1359576" y="3243538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5405" y="1888828"/>
            <a:ext cx="271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марки</a:t>
            </a:r>
          </a:p>
          <a:p>
            <a:r>
              <a:rPr lang="ru-RU" dirty="0"/>
              <a:t>Сканируем акцизную марку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92472">
            <a:off x="1033604" y="2919595"/>
            <a:ext cx="246259" cy="100363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88651" y="3866072"/>
            <a:ext cx="1674352" cy="1645731"/>
            <a:chOff x="413629" y="1441917"/>
            <a:chExt cx="2229161" cy="2191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629" y="1441917"/>
              <a:ext cx="2229161" cy="2191056"/>
            </a:xfrm>
            <a:prstGeom prst="rect">
              <a:avLst/>
            </a:prstGeom>
          </p:spPr>
        </p:pic>
        <p:pic>
          <p:nvPicPr>
            <p:cNvPr id="25" name="Picture 6" descr="Image result for barcode labe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001" y="3003973"/>
              <a:ext cx="503191" cy="337696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9410492" y="1896068"/>
            <a:ext cx="183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4.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sp>
        <p:nvSpPr>
          <p:cNvPr id="35" name="Развернутая стрелка 34"/>
          <p:cNvSpPr/>
          <p:nvPr/>
        </p:nvSpPr>
        <p:spPr>
          <a:xfrm rot="5400000">
            <a:off x="9619365" y="3365589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4279712">
            <a:off x="7332711" y="4208140"/>
            <a:ext cx="514821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78" y="2812158"/>
            <a:ext cx="1340317" cy="9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224248" y="3311965"/>
            <a:ext cx="389089" cy="48386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6" name="TextBox 35"/>
          <p:cNvSpPr txBox="1"/>
          <p:nvPr/>
        </p:nvSpPr>
        <p:spPr>
          <a:xfrm>
            <a:off x="6583083" y="1905595"/>
            <a:ext cx="238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Возможно сразу агрегируем в коробки</a:t>
            </a:r>
          </a:p>
        </p:txBody>
      </p:sp>
      <p:grpSp>
        <p:nvGrpSpPr>
          <p:cNvPr id="37" name="Группа 36"/>
          <p:cNvGrpSpPr/>
          <p:nvPr/>
        </p:nvGrpSpPr>
        <p:grpSpPr>
          <a:xfrm rot="17781401">
            <a:off x="3774504" y="3685283"/>
            <a:ext cx="991360" cy="1723405"/>
            <a:chOff x="5572905" y="3051434"/>
            <a:chExt cx="991360" cy="1723405"/>
          </a:xfrm>
        </p:grpSpPr>
        <p:pic>
          <p:nvPicPr>
            <p:cNvPr id="38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Равнобедренный треугольник 38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431526" y="1896068"/>
            <a:ext cx="2710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Ввод дополнительных данных и штрихкодов</a:t>
            </a:r>
          </a:p>
          <a:p>
            <a:r>
              <a:rPr lang="ru-RU" dirty="0"/>
              <a:t>Возможно сканируем </a:t>
            </a:r>
            <a:r>
              <a:rPr lang="en-US" dirty="0"/>
              <a:t>EAN13,</a:t>
            </a:r>
            <a:r>
              <a:rPr lang="ru-RU" dirty="0"/>
              <a:t> </a:t>
            </a:r>
            <a:r>
              <a:rPr lang="en-US" dirty="0" err="1"/>
              <a:t>DataMatrix</a:t>
            </a:r>
            <a:r>
              <a:rPr lang="ru-RU" dirty="0"/>
              <a:t>, возможно вводим дату розлива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10560">
            <a:off x="3332219" y="3331198"/>
            <a:ext cx="246259" cy="1003635"/>
          </a:xfrm>
          <a:prstGeom prst="rect">
            <a:avLst/>
          </a:prstGeom>
        </p:spPr>
      </p:pic>
      <p:pic>
        <p:nvPicPr>
          <p:cNvPr id="23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" b="-1"/>
          <a:stretch/>
        </p:blipFill>
        <p:spPr bwMode="auto">
          <a:xfrm>
            <a:off x="4441862" y="3657633"/>
            <a:ext cx="1147371" cy="1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86941" y="4504554"/>
            <a:ext cx="523263" cy="1835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750076" y="4043773"/>
            <a:ext cx="566390" cy="40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Введите дату розлива</a:t>
            </a:r>
          </a:p>
        </p:txBody>
      </p:sp>
    </p:spTree>
    <p:extLst>
      <p:ext uri="{BB962C8B-B14F-4D97-AF65-F5344CB8AC3E}">
        <p14:creationId xmlns:p14="http://schemas.microsoft.com/office/powerpoint/2010/main" val="4933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 + лицензии на ПО + интеграция или АРМ ЕГАИС (возможно принтер)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11" y="3433882"/>
            <a:ext cx="1945691" cy="1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https://tehno-dv.ru/images/detailed/6/TSC_Alpha-3R1_3kaa-2l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80" y="4316512"/>
            <a:ext cx="1186925" cy="11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постановки на баланс</a:t>
            </a:r>
          </a:p>
        </p:txBody>
      </p:sp>
      <p:sp>
        <p:nvSpPr>
          <p:cNvPr id="8" name="Крест 7"/>
          <p:cNvSpPr/>
          <p:nvPr/>
        </p:nvSpPr>
        <p:spPr>
          <a:xfrm>
            <a:off x="3282405" y="3962044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Крест 8"/>
          <p:cNvSpPr/>
          <p:nvPr/>
        </p:nvSpPr>
        <p:spPr>
          <a:xfrm>
            <a:off x="7448165" y="403985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20194" r="18588"/>
          <a:stretch/>
        </p:blipFill>
        <p:spPr>
          <a:xfrm>
            <a:off x="8274650" y="3826654"/>
            <a:ext cx="2528036" cy="1378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3911" y="2995657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7916" y="5473515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521010" y="3616976"/>
            <a:ext cx="3580723" cy="1355142"/>
            <a:chOff x="2716140" y="3406332"/>
            <a:chExt cx="4533029" cy="171554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140" y="3406332"/>
              <a:ext cx="2089448" cy="1715547"/>
            </a:xfrm>
            <a:prstGeom prst="rect">
              <a:avLst/>
            </a:prstGeom>
          </p:spPr>
        </p:pic>
        <p:pic>
          <p:nvPicPr>
            <p:cNvPr id="1026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53145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www.cleverence.ru/upload/iblock/8ef/8efa12dd9c05facf6572880adf369a1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85" y="3443062"/>
              <a:ext cx="1939914" cy="163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2" y="3429308"/>
            <a:ext cx="1542810" cy="1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9727" y="5400815"/>
            <a:ext cx="329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(опционально стационарный или мобильный принтер)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987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Постановка на баланс</a:t>
            </a:r>
          </a:p>
        </p:txBody>
      </p:sp>
    </p:spTree>
    <p:extLst>
      <p:ext uri="{BB962C8B-B14F-4D97-AF65-F5344CB8AC3E}">
        <p14:creationId xmlns:p14="http://schemas.microsoft.com/office/powerpoint/2010/main" val="151319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Что необходимо сделать, чтобы быть готовыми к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помарочному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учету в ЕГАИС.</a:t>
            </a: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9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 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A738EE-20D0-4BB0-8699-F5F300F3F088}"/>
              </a:ext>
            </a:extLst>
          </p:cNvPr>
          <p:cNvSpPr txBox="1"/>
          <p:nvPr/>
        </p:nvSpPr>
        <p:spPr>
          <a:xfrm>
            <a:off x="7914092" y="386334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Гибкость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60B3F7-6367-44DF-897B-C097E9109E37}"/>
              </a:ext>
            </a:extLst>
          </p:cNvPr>
          <p:cNvSpPr txBox="1"/>
          <p:nvPr/>
        </p:nvSpPr>
        <p:spPr>
          <a:xfrm>
            <a:off x="7914092" y="458051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Настраиваемая операция с кучей возможностей.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578A9E4-033B-4177-96AB-7D783A16BB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847" y="2543136"/>
            <a:ext cx="600075" cy="600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987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Постановка на баланс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AA738EE-20D0-4BB0-8699-F5F300F3F088}"/>
              </a:ext>
            </a:extLst>
          </p:cNvPr>
          <p:cNvSpPr txBox="1"/>
          <p:nvPr/>
        </p:nvSpPr>
        <p:spPr>
          <a:xfrm>
            <a:off x="508449" y="38423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Агрегирование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60B3F7-6367-44DF-897B-C097E9109E37}"/>
              </a:ext>
            </a:extLst>
          </p:cNvPr>
          <p:cNvSpPr txBox="1"/>
          <p:nvPr/>
        </p:nvSpPr>
        <p:spPr>
          <a:xfrm>
            <a:off x="508449" y="4559551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Прямо во время постановки на баланс можно агрегировать в коробки.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AA738EE-20D0-4BB0-8699-F5F300F3F088}"/>
              </a:ext>
            </a:extLst>
          </p:cNvPr>
          <p:cNvSpPr txBox="1"/>
          <p:nvPr/>
        </p:nvSpPr>
        <p:spPr>
          <a:xfrm>
            <a:off x="4188343" y="38423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Сортировка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060B3F7-6367-44DF-897B-C097E9109E37}"/>
              </a:ext>
            </a:extLst>
          </p:cNvPr>
          <p:cNvSpPr txBox="1"/>
          <p:nvPr/>
        </p:nvSpPr>
        <p:spPr>
          <a:xfrm>
            <a:off x="4188343" y="4559551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Автоматическая проверка состава коробок по </a:t>
            </a:r>
            <a:r>
              <a:rPr lang="ru-RU" sz="1600" dirty="0" err="1">
                <a:cs typeface="Calibri" panose="020F0502020204030204" pitchFamily="34" charset="0"/>
              </a:rPr>
              <a:t>алкокоду</a:t>
            </a:r>
            <a:r>
              <a:rPr lang="ru-RU" sz="1600" dirty="0">
                <a:cs typeface="Calibri" panose="020F0502020204030204" pitchFamily="34" charset="0"/>
              </a:rPr>
              <a:t>, формам 1 и 2, номенклатуре, серии.</a:t>
            </a:r>
          </a:p>
        </p:txBody>
      </p:sp>
      <p:pic>
        <p:nvPicPr>
          <p:cNvPr id="6146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73" y="2543136"/>
            <a:ext cx="760337" cy="76033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6150" name="Picture 6" descr="https://cdn.vectorstock.com/i/thumb-large/22/09/13842209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23975" r="25477" b="25391"/>
          <a:stretch/>
        </p:blipFill>
        <p:spPr bwMode="auto">
          <a:xfrm rot="10800000">
            <a:off x="5594772" y="2402002"/>
            <a:ext cx="590728" cy="61124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9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10" y="2997991"/>
            <a:ext cx="491052" cy="49105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6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82" y="2661127"/>
            <a:ext cx="491052" cy="49105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7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23" y="2661127"/>
            <a:ext cx="491052" cy="491052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081409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5. Инвентаризация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Сбор информации о текущем наличии алкоголя путем сканирования бутылок.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41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977740"/>
            <a:ext cx="494567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бутылки (все или выборочно со вводом количества), постараться узнать для них формы 1 и 2.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977740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Инвентаризация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F1986E-7076-4208-91AE-E4C75A399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751" y="1592640"/>
            <a:ext cx="5248062" cy="39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98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инвентаризации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17781401">
            <a:off x="1828912" y="3243538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74741" y="1888828"/>
            <a:ext cx="271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марки</a:t>
            </a:r>
          </a:p>
          <a:p>
            <a:r>
              <a:rPr lang="ru-RU" dirty="0"/>
              <a:t>Сканируем акцизную марку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92472">
            <a:off x="1502940" y="2919595"/>
            <a:ext cx="246259" cy="100363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633660" y="1896068"/>
            <a:ext cx="183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sp>
        <p:nvSpPr>
          <p:cNvPr id="35" name="Развернутая стрелка 34"/>
          <p:cNvSpPr/>
          <p:nvPr/>
        </p:nvSpPr>
        <p:spPr>
          <a:xfrm rot="5400000">
            <a:off x="8842533" y="3365589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 rot="17781401">
            <a:off x="4883108" y="3685283"/>
            <a:ext cx="991360" cy="1723405"/>
            <a:chOff x="5572905" y="3051434"/>
            <a:chExt cx="991360" cy="1723405"/>
          </a:xfrm>
        </p:grpSpPr>
        <p:pic>
          <p:nvPicPr>
            <p:cNvPr id="38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Равнобедренный треугольник 38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540130" y="1896068"/>
            <a:ext cx="2710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Ввод дополнительных данных и штрихкодов</a:t>
            </a:r>
          </a:p>
          <a:p>
            <a:r>
              <a:rPr lang="ru-RU" dirty="0"/>
              <a:t>Возможно сканируем </a:t>
            </a:r>
            <a:r>
              <a:rPr lang="en-US" dirty="0"/>
              <a:t>EAN13,</a:t>
            </a:r>
            <a:r>
              <a:rPr lang="ru-RU" dirty="0"/>
              <a:t> </a:t>
            </a:r>
            <a:r>
              <a:rPr lang="en-US" dirty="0" err="1"/>
              <a:t>DataMatrix</a:t>
            </a:r>
            <a:r>
              <a:rPr lang="ru-RU" dirty="0"/>
              <a:t>, возможно вводим дату розлива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10560">
            <a:off x="4440823" y="3331198"/>
            <a:ext cx="246259" cy="1003635"/>
          </a:xfrm>
          <a:prstGeom prst="rect">
            <a:avLst/>
          </a:prstGeom>
        </p:spPr>
      </p:pic>
      <p:pic>
        <p:nvPicPr>
          <p:cNvPr id="23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" b="-1"/>
          <a:stretch/>
        </p:blipFill>
        <p:spPr bwMode="auto">
          <a:xfrm>
            <a:off x="5550466" y="3657633"/>
            <a:ext cx="1147371" cy="1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95545" y="4504554"/>
            <a:ext cx="523263" cy="1835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858680" y="4043773"/>
            <a:ext cx="566390" cy="40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Введите дату розлива</a:t>
            </a:r>
          </a:p>
        </p:txBody>
      </p:sp>
    </p:spTree>
    <p:extLst>
      <p:ext uri="{BB962C8B-B14F-4D97-AF65-F5344CB8AC3E}">
        <p14:creationId xmlns:p14="http://schemas.microsoft.com/office/powerpoint/2010/main" val="2831202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6. Списание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Сканирование акцизных марок всех бутылок.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62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6" y="1711064"/>
            <a:ext cx="4850350" cy="1717936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все бутылки, подлежащие списанию.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29486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Списание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24C4B1C-0EB8-42E8-B75F-3E1E5064EE35}"/>
              </a:ext>
            </a:extLst>
          </p:cNvPr>
          <p:cNvSpPr txBox="1">
            <a:spLocks/>
          </p:cNvSpPr>
          <p:nvPr/>
        </p:nvSpPr>
        <p:spPr>
          <a:xfrm>
            <a:off x="649302" y="3117704"/>
            <a:ext cx="2982209" cy="92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Решение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04BFA1AF-9D25-4884-B7C4-FBF46607ACDE}"/>
              </a:ext>
            </a:extLst>
          </p:cNvPr>
          <p:cNvSpPr txBox="1">
            <a:spLocks/>
          </p:cNvSpPr>
          <p:nvPr/>
        </p:nvSpPr>
        <p:spPr>
          <a:xfrm>
            <a:off x="649303" y="3957417"/>
            <a:ext cx="4399776" cy="1582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Делается аналогично операции инвентаризации.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111DF1-5FB4-4B3A-A97A-EA67FADFC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8304"/>
            <a:ext cx="5513374" cy="456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72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7. Возврат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Сканирование акцизных марок всех бутылок для возврата.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8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18" y="1592640"/>
            <a:ext cx="4823846" cy="3151634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все бутылки и коробки, подлежащие возврату.  Возможно, упаковать бутылки в новые коробки.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13295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Возврат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CB1D76-FF77-44CA-B727-B44447C1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623" y="1948100"/>
            <a:ext cx="6162675" cy="38576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3A02F6-B599-41FE-8948-3818B3BDC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02" y="3755584"/>
            <a:ext cx="2962913" cy="1182727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41EA579D-E3FB-45DC-8714-F7315A84777C}"/>
              </a:ext>
            </a:extLst>
          </p:cNvPr>
          <p:cNvSpPr txBox="1">
            <a:spLocks/>
          </p:cNvSpPr>
          <p:nvPr/>
        </p:nvSpPr>
        <p:spPr>
          <a:xfrm>
            <a:off x="627717" y="4479091"/>
            <a:ext cx="4447865" cy="1466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Делается аналогично операции отгрузки.</a:t>
            </a:r>
          </a:p>
        </p:txBody>
      </p:sp>
    </p:spTree>
    <p:extLst>
      <p:ext uri="{BB962C8B-B14F-4D97-AF65-F5344CB8AC3E}">
        <p14:creationId xmlns:p14="http://schemas.microsoft.com/office/powerpoint/2010/main" val="2921497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Дополнительные возможности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Что ещё можно получить с </a:t>
            </a:r>
            <a:r>
              <a:rPr lang="ru-RU" sz="1600" b="1" dirty="0" err="1">
                <a:solidFill>
                  <a:srgbClr val="FF5142"/>
                </a:solidFill>
              </a:rPr>
              <a:t>Клеверенс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Внимание на важном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6" y="1846898"/>
            <a:ext cx="5351449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Наши эксперты всегда сосредоточены и предложат лучшие практики автоматизации.</a:t>
            </a:r>
          </a:p>
          <a:p>
            <a:pPr>
              <a:lnSpc>
                <a:spcPct val="150000"/>
              </a:lnSpc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CA5575-9FE3-4086-934E-4BF71655D5EE}"/>
              </a:ext>
            </a:extLst>
          </p:cNvPr>
          <p:cNvSpPr txBox="1"/>
          <p:nvPr/>
        </p:nvSpPr>
        <p:spPr>
          <a:xfrm>
            <a:off x="11842298" y="0"/>
            <a:ext cx="349702" cy="339319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Дополнительные возможности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4EDD3F-A8BA-480D-9961-0F54562E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624" y="1475869"/>
            <a:ext cx="4917176" cy="43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9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6029794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Государство хочет видеть всю цепочку движения каждой бутылки.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поставщика до потребителя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blockchain!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1C0B9E-D0FF-40D1-BBA9-FA4ADCD95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83" y="1874773"/>
            <a:ext cx="48577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38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Помогаем на объекте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6" y="1846898"/>
            <a:ext cx="5351449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Специалисты внедрения </a:t>
            </a:r>
            <a:r>
              <a:rPr lang="ru-RU" sz="2800" dirty="0" err="1">
                <a:solidFill>
                  <a:srgbClr val="FF5142"/>
                </a:solidFill>
              </a:rPr>
              <a:t>Клеверенс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готовы поделиться своей энергетикой и помочь настроить процессы непосредственно «на месте».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CA5575-9FE3-4086-934E-4BF71655D5EE}"/>
              </a:ext>
            </a:extLst>
          </p:cNvPr>
          <p:cNvSpPr txBox="1"/>
          <p:nvPr/>
        </p:nvSpPr>
        <p:spPr>
          <a:xfrm>
            <a:off x="11842298" y="0"/>
            <a:ext cx="349702" cy="339319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Дополнительные возможности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0E449B-821A-4D04-A0F7-8FEB2EF63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16" y="1774760"/>
            <a:ext cx="41433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63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Контролируем сотрудников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6" y="1846898"/>
            <a:ext cx="5351449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Вам больше не нужно наказывать ваших сотрудников, большинство ограничений и защиты от ошибок уже внедрено в программное обеспечение </a:t>
            </a:r>
            <a:r>
              <a:rPr lang="ru-RU" sz="2800" dirty="0" err="1">
                <a:solidFill>
                  <a:srgbClr val="FF5142"/>
                </a:solidFill>
              </a:rPr>
              <a:t>Клеверенс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CA5575-9FE3-4086-934E-4BF71655D5EE}"/>
              </a:ext>
            </a:extLst>
          </p:cNvPr>
          <p:cNvSpPr txBox="1"/>
          <p:nvPr/>
        </p:nvSpPr>
        <p:spPr>
          <a:xfrm>
            <a:off x="11842298" y="0"/>
            <a:ext cx="349702" cy="339319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Дополнительные возможности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16B4DA-3157-4FF7-B58A-DDE6D26B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32" y="1485394"/>
            <a:ext cx="49625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461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Экономия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6" y="1846898"/>
            <a:ext cx="5351449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Наше решение позволяет сэкономить много денег – на врачах, адвокатах и вообще на том, что вы останетесь в бизнесе.</a:t>
            </a:r>
          </a:p>
          <a:p>
            <a:pPr>
              <a:lnSpc>
                <a:spcPct val="150000"/>
              </a:lnSpc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CA5575-9FE3-4086-934E-4BF71655D5EE}"/>
              </a:ext>
            </a:extLst>
          </p:cNvPr>
          <p:cNvSpPr txBox="1"/>
          <p:nvPr/>
        </p:nvSpPr>
        <p:spPr>
          <a:xfrm>
            <a:off x="11842298" y="0"/>
            <a:ext cx="349702" cy="339319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Дополнительные возможности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3472DF-79D4-47C9-83FB-C2335081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432" y="1262062"/>
            <a:ext cx="48101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74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Партнёрская сеть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6" y="1703903"/>
            <a:ext cx="5804922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Работая с </a:t>
            </a:r>
            <a:r>
              <a:rPr lang="ru-RU" sz="2800" dirty="0" err="1">
                <a:solidFill>
                  <a:srgbClr val="FF5142"/>
                </a:solidFill>
              </a:rPr>
              <a:t>Клеверенс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вы получаете доступ к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партнёрской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сети, которые как опытные врачи не дадут вам пропасть.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Так как «больной пациент» не покупает ТСД, Кассы,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учётки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тд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142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www.cleverence.ru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514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CA5575-9FE3-4086-934E-4BF71655D5EE}"/>
              </a:ext>
            </a:extLst>
          </p:cNvPr>
          <p:cNvSpPr txBox="1"/>
          <p:nvPr/>
        </p:nvSpPr>
        <p:spPr>
          <a:xfrm>
            <a:off x="11842298" y="0"/>
            <a:ext cx="349702" cy="339319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Дополнительные возможности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A7520B-EAA0-434D-9A87-92AFE064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19" y="2122245"/>
            <a:ext cx="5517450" cy="366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694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2704"/>
          </a:xfrm>
          <a:solidFill>
            <a:srgbClr val="FF514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ru-RU" sz="4000" spc="-12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«Магазин 15» мобильное рабочее место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23" y="1689953"/>
            <a:ext cx="2572810" cy="4573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85" y="1689953"/>
            <a:ext cx="2572810" cy="45738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286" y="1689953"/>
            <a:ext cx="2572810" cy="45738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0" y="1680655"/>
            <a:ext cx="2578040" cy="45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60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56" y="1760414"/>
            <a:ext cx="2572811" cy="4573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39" y="1756054"/>
            <a:ext cx="2572809" cy="4573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837" y="1756054"/>
            <a:ext cx="2572809" cy="457388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522840" y="1756054"/>
            <a:ext cx="2572811" cy="4573884"/>
            <a:chOff x="2633867" y="1151787"/>
            <a:chExt cx="1929608" cy="343041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3867" y="1151787"/>
              <a:ext cx="1929608" cy="3430413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650029" y="2628518"/>
              <a:ext cx="1897550" cy="2880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0"/>
              <a:endParaRPr lang="ru-RU" sz="2400">
                <a:solidFill>
                  <a:prstClr val="white"/>
                </a:solidFill>
              </a:endParaRPr>
            </a:p>
          </p:txBody>
        </p:sp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12192000" cy="1112704"/>
          </a:xfrm>
          <a:prstGeom prst="rect">
            <a:avLst/>
          </a:prstGeom>
          <a:solidFill>
            <a:srgbClr val="FF514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</a:pPr>
            <a:r>
              <a:rPr lang="ru-RU" sz="4000" spc="-120" dirty="0">
                <a:solidFill>
                  <a:prstClr val="white"/>
                </a:solidFill>
                <a:latin typeface="Gilroy ExtraBold" panose="00000900000000000000" pitchFamily="50" charset="-52"/>
                <a:ea typeface="Roboto" pitchFamily="2" charset="0"/>
              </a:rPr>
              <a:t> «Склад 15» мобильное рабочее место</a:t>
            </a:r>
          </a:p>
        </p:txBody>
      </p:sp>
    </p:spTree>
    <p:extLst>
      <p:ext uri="{BB962C8B-B14F-4D97-AF65-F5344CB8AC3E}">
        <p14:creationId xmlns:p14="http://schemas.microsoft.com/office/powerpoint/2010/main" val="7899839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Другие операции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6657" y="2011680"/>
            <a:ext cx="7892636" cy="3766185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Перемещение по ячейкам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Перемещение по складам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Работа с не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алко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-товаром (продукты питания,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non-food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Переоценка (обновление ценников)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339319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Дополнительные возможности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91" y="1050682"/>
            <a:ext cx="2572810" cy="457388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60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0720" y="96078"/>
            <a:ext cx="10487854" cy="666584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 лидеры автоматизации вместе</a:t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 </a:t>
            </a:r>
            <a:r>
              <a:rPr lang="ru-RU" sz="4900" dirty="0" err="1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ru-RU" sz="4900" dirty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!</a:t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b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Спасибо.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5EACA02-1C10-4E6E-9B8A-36639A75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1372020"/>
            <a:ext cx="6290643" cy="44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69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А подробнее?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10780698" cy="4314288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Как минимум до 1 июля 2018 марки в документах не обязательны.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 все бутылки, </a:t>
            </a:r>
            <a:r>
              <a:rPr lang="ru-RU" sz="2800" dirty="0">
                <a:solidFill>
                  <a:srgbClr val="FF5142"/>
                </a:solidFill>
              </a:rPr>
              <a:t>которые будут произведены или ввезены с новой маркой (предварительно с 1 июля 2018)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должны будут учитываться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 всей логистической цепочке вплоть до кассы магазина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183" y="5272707"/>
            <a:ext cx="10923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* Это тоже предварительная дата, сроки могут быть сдвинуты.</a:t>
            </a:r>
          </a:p>
          <a:p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**  Те бутылки, которые до 1 июля 2018 были учтены не </a:t>
            </a:r>
            <a:r>
              <a:rPr lang="ru-RU" sz="1400" i="1" dirty="0" err="1">
                <a:solidFill>
                  <a:schemeClr val="bg1">
                    <a:lumMod val="65000"/>
                  </a:schemeClr>
                </a:solidFill>
              </a:rPr>
              <a:t>помарочно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, смогут еще некоторое время и дальше учитываться не </a:t>
            </a:r>
            <a:r>
              <a:rPr lang="ru-RU" sz="1400" i="1" dirty="0" err="1">
                <a:solidFill>
                  <a:schemeClr val="bg1">
                    <a:lumMod val="65000"/>
                  </a:schemeClr>
                </a:solidFill>
              </a:rPr>
              <a:t>помарочно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, для облегчения перехода на </a:t>
            </a:r>
            <a:r>
              <a:rPr lang="ru-RU" sz="1400" i="1" dirty="0" err="1">
                <a:solidFill>
                  <a:schemeClr val="bg1">
                    <a:lumMod val="65000"/>
                  </a:schemeClr>
                </a:solidFill>
              </a:rPr>
              <a:t>помарочный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 учет.</a:t>
            </a:r>
          </a:p>
        </p:txBody>
      </p:sp>
    </p:spTree>
    <p:extLst>
      <p:ext uri="{BB962C8B-B14F-4D97-AF65-F5344CB8AC3E}">
        <p14:creationId xmlns:p14="http://schemas.microsoft.com/office/powerpoint/2010/main" val="15867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Почему это важно?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62" y="1707804"/>
            <a:ext cx="6605793" cy="352945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какой-то момент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нельзя будет продать/отгрузить товар, если указанные в документе ТТН </a:t>
            </a:r>
            <a:r>
              <a:rPr lang="ru-RU" sz="2800" b="1" dirty="0">
                <a:solidFill>
                  <a:srgbClr val="FF5143"/>
                </a:solidFill>
              </a:rPr>
              <a:t>конкретные бутылки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 числятся на остатках организации в государственной базе данных ЕГАИС.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1222" y="5549310"/>
            <a:ext cx="6412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* не 1 июля, и может даже не 1 декабря, но этот момент наступит.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0E88B7-1026-402C-91C9-455BEDA6A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555" y="1791838"/>
            <a:ext cx="4630408" cy="33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75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Главные проблемы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76656" y="1759889"/>
            <a:ext cx="1093758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/>
              <a:t>Нужно очень много и очень быстро сканировать, даже если сканирование выборочное.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/>
              <a:t>Очень сложно и очень дорого хранить в учетной системе штрихкоды миллионов бутылок.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/>
              <a:t>Нужно привязывать марки к коробам и </a:t>
            </a:r>
            <a:r>
              <a:rPr lang="ru-RU" sz="2800" dirty="0" err="1"/>
              <a:t>палетам</a:t>
            </a:r>
            <a:r>
              <a:rPr lang="ru-RU" sz="2800" dirty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2364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Зачем нужны коробки?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Коробки ускоряют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приемку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отгрузку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на приемке всё проверить и запомнить какие бутылки лежат в каких коробках, то подбирать и отгружать можно будет целыми коробками.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41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-1.potx" id="{09838704-90A9-4584-93B5-1F1C52FA97AE}" vid="{4A10412E-A396-4DEE-B891-9CCD1EDF256C}"/>
    </a:ext>
  </a:extLst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Презентация-1</Template>
  <TotalTime>2615</TotalTime>
  <Words>1752</Words>
  <Application>Microsoft Office PowerPoint</Application>
  <PresentationFormat>Произвольный</PresentationFormat>
  <Paragraphs>338</Paragraphs>
  <Slides>57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67" baseType="lpstr">
      <vt:lpstr>Arial</vt:lpstr>
      <vt:lpstr>Calibri Light</vt:lpstr>
      <vt:lpstr>Gilroy Light</vt:lpstr>
      <vt:lpstr>Roboto</vt:lpstr>
      <vt:lpstr>Gilroy ExtraBold</vt:lpstr>
      <vt:lpstr>Calibri</vt:lpstr>
      <vt:lpstr>Segoe UI</vt:lpstr>
      <vt:lpstr>Segoe UI Light</vt:lpstr>
      <vt:lpstr>Тема1</vt:lpstr>
      <vt:lpstr>4_Тема Office</vt:lpstr>
      <vt:lpstr>Презентация PowerPoint</vt:lpstr>
      <vt:lpstr>О чем эта презентация</vt:lpstr>
      <vt:lpstr>Содержание</vt:lpstr>
      <vt:lpstr>Постановка задачи</vt:lpstr>
      <vt:lpstr>Постановка задачи</vt:lpstr>
      <vt:lpstr>А подробнее?</vt:lpstr>
      <vt:lpstr>Почему это важно?</vt:lpstr>
      <vt:lpstr>Главные проблемы</vt:lpstr>
      <vt:lpstr>Зачем нужны коробки?</vt:lpstr>
      <vt:lpstr>Еще раз, зачем нужны коробки?</vt:lpstr>
      <vt:lpstr>Кто больше всех  пострадает?</vt:lpstr>
      <vt:lpstr>Автоматизируемые операции</vt:lpstr>
      <vt:lpstr>Какие операции есть</vt:lpstr>
      <vt:lpstr>1. Помарочная приемка</vt:lpstr>
      <vt:lpstr>Ошибки постановки</vt:lpstr>
      <vt:lpstr>Основная проблема</vt:lpstr>
      <vt:lpstr>Что проверяется при поступлении</vt:lpstr>
      <vt:lpstr>Типовое решение по приемке</vt:lpstr>
      <vt:lpstr>Схема автоматизации помарочной приемки</vt:lpstr>
      <vt:lpstr>5 алгоритмов работы на выбор</vt:lpstr>
      <vt:lpstr>Преимущества решения</vt:lpstr>
      <vt:lpstr>2. Помарочная отгрузка</vt:lpstr>
      <vt:lpstr>Постановка задачи</vt:lpstr>
      <vt:lpstr>Ордер на отгрузку</vt:lpstr>
      <vt:lpstr>Схема автоматизации помарочной отгрузки</vt:lpstr>
      <vt:lpstr>Схема автоматизации помарочной отгрузки</vt:lpstr>
      <vt:lpstr>Типовое решение по отгрузке </vt:lpstr>
      <vt:lpstr>Преимущества решения</vt:lpstr>
      <vt:lpstr>3. Агрегация</vt:lpstr>
      <vt:lpstr>Кому нужна агрегация?</vt:lpstr>
      <vt:lpstr>Что делается при агрегации</vt:lpstr>
      <vt:lpstr>Схема агрегации бутылок в коробку и коробок в паллету</vt:lpstr>
      <vt:lpstr>Типовое решение по агрегации</vt:lpstr>
      <vt:lpstr>Скорость работы</vt:lpstr>
      <vt:lpstr>Преимущества решения</vt:lpstr>
      <vt:lpstr>4. Постановка на баланс</vt:lpstr>
      <vt:lpstr>Постановка задачи</vt:lpstr>
      <vt:lpstr>Схема автоматизации постановки на баланс</vt:lpstr>
      <vt:lpstr>Типовое решение постановки на баланс</vt:lpstr>
      <vt:lpstr>Преимущества решения</vt:lpstr>
      <vt:lpstr>5. Инвентаризация</vt:lpstr>
      <vt:lpstr>Постановка задачи</vt:lpstr>
      <vt:lpstr>Схема автоматизации инвентаризации</vt:lpstr>
      <vt:lpstr>6. Списание</vt:lpstr>
      <vt:lpstr>Постановка задачи</vt:lpstr>
      <vt:lpstr>7. Возврат</vt:lpstr>
      <vt:lpstr>Постановка задачи</vt:lpstr>
      <vt:lpstr>Дополнительные возможности</vt:lpstr>
      <vt:lpstr>Внимание на важном</vt:lpstr>
      <vt:lpstr>Помогаем на объекте</vt:lpstr>
      <vt:lpstr>Контролируем сотрудников</vt:lpstr>
      <vt:lpstr>Экономия</vt:lpstr>
      <vt:lpstr>Партнёрская сеть</vt:lpstr>
      <vt:lpstr> «Магазин 15» мобильное рабочее место</vt:lpstr>
      <vt:lpstr>Презентация PowerPoint</vt:lpstr>
      <vt:lpstr>Другие операции</vt:lpstr>
      <vt:lpstr>В лидеры автоматизации вместе с Клеверенс !          Спасибо.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оформлять презентацию</dc:title>
  <dc:creator>Всеволод Мартынов</dc:creator>
  <cp:lastModifiedBy>Никита Григорьев</cp:lastModifiedBy>
  <cp:revision>111</cp:revision>
  <dcterms:created xsi:type="dcterms:W3CDTF">2017-10-26T14:44:17Z</dcterms:created>
  <dcterms:modified xsi:type="dcterms:W3CDTF">2018-05-23T18:34:26Z</dcterms:modified>
</cp:coreProperties>
</file>