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9"/>
  </p:notesMasterIdLst>
  <p:sldIdLst>
    <p:sldId id="264" r:id="rId2"/>
    <p:sldId id="285" r:id="rId3"/>
    <p:sldId id="286" r:id="rId4"/>
    <p:sldId id="289" r:id="rId5"/>
    <p:sldId id="287" r:id="rId6"/>
    <p:sldId id="288" r:id="rId7"/>
    <p:sldId id="290" r:id="rId8"/>
    <p:sldId id="291" r:id="rId9"/>
    <p:sldId id="300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30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5B9BD5"/>
    <a:srgbClr val="993300"/>
    <a:srgbClr val="969696"/>
    <a:srgbClr val="403A3A"/>
    <a:srgbClr val="E1E3E2"/>
    <a:srgbClr val="AF251C"/>
    <a:srgbClr val="E77817"/>
    <a:srgbClr val="E62B0C"/>
    <a:srgbClr val="007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171" autoAdjust="0"/>
  </p:normalViewPr>
  <p:slideViewPr>
    <p:cSldViewPr>
      <p:cViewPr varScale="1">
        <p:scale>
          <a:sx n="115" d="100"/>
          <a:sy n="115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C48F9-743D-4AFD-8B22-5CDE9EC65C12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F79E6-42CF-45EF-B756-6963A25F0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443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F79E6-42CF-45EF-B756-6963A25F050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207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F79E6-42CF-45EF-B756-6963A25F050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620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F79E6-42CF-45EF-B756-6963A25F050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428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F79E6-42CF-45EF-B756-6963A25F050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573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F79E6-42CF-45EF-B756-6963A25F050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003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F79E6-42CF-45EF-B756-6963A25F050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627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F79E6-42CF-45EF-B756-6963A25F050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7770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F79E6-42CF-45EF-B756-6963A25F050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165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F79E6-42CF-45EF-B756-6963A25F050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906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F79E6-42CF-45EF-B756-6963A25F050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693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F79E6-42CF-45EF-B756-6963A25F050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80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F79E6-42CF-45EF-B756-6963A25F050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289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F79E6-42CF-45EF-B756-6963A25F050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018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F79E6-42CF-45EF-B756-6963A25F050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247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F79E6-42CF-45EF-B756-6963A25F050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009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F79E6-42CF-45EF-B756-6963A25F050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025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F79E6-42CF-45EF-B756-6963A25F050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88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90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495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56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091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317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359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824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819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335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761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849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96000">
              <a:schemeClr val="bg1">
                <a:lumMod val="85000"/>
              </a:schemeClr>
            </a:gs>
            <a:gs pos="80000">
              <a:schemeClr val="bg1">
                <a:lumMod val="85000"/>
              </a:schemeClr>
            </a:gs>
            <a:gs pos="74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68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cleverence.ru/mobile-smarts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microsoft.com/office/2007/relationships/hdphoto" Target="../media/hdphoto1.wdp"/><Relationship Id="rId4" Type="http://schemas.openxmlformats.org/officeDocument/2006/relationships/hyperlink" Target="http://www.cleverence.ru/mobile-smarts/" TargetMode="External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.png"/><Relationship Id="rId4" Type="http://schemas.openxmlformats.org/officeDocument/2006/relationships/hyperlink" Target="http://www.cleverence.ru/mobile-smarts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.png"/><Relationship Id="rId4" Type="http://schemas.openxmlformats.org/officeDocument/2006/relationships/hyperlink" Target="http://www.cleverence.ru/mobile-smarts/" TargetMode="External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cleverence.ru/mobile-smarts/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2.png"/><Relationship Id="rId10" Type="http://schemas.openxmlformats.org/officeDocument/2006/relationships/image" Target="../media/image3.png"/><Relationship Id="rId4" Type="http://schemas.openxmlformats.org/officeDocument/2006/relationships/hyperlink" Target="http://www.cleverence.ru/mobile-smarts/" TargetMode="External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2.png"/><Relationship Id="rId4" Type="http://schemas.openxmlformats.org/officeDocument/2006/relationships/hyperlink" Target="http://www.cleverence.ru/mobile-smarts/" TargetMode="External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2.png"/><Relationship Id="rId4" Type="http://schemas.openxmlformats.org/officeDocument/2006/relationships/hyperlink" Target="http://www.cleverence.ru/mobile-smarts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everence.ru/hw/inv.aspx" TargetMode="External"/><Relationship Id="rId3" Type="http://schemas.openxmlformats.org/officeDocument/2006/relationships/image" Target="../media/image40.png"/><Relationship Id="rId7" Type="http://schemas.openxmlformats.org/officeDocument/2006/relationships/hyperlink" Target="http://www.youtube.com/user/cleverencelearning/videos" TargetMode="External"/><Relationship Id="rId12" Type="http://schemas.openxmlformats.org/officeDocument/2006/relationships/hyperlink" Target="http://www.cleverence.ru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cleverence.ru/support/category:%D0%94%D1%80%D0%B0%D0%B9%D0%B2%D0%B5%D1%80+%D0%B8%D0%BD%D0%B2%D0%B5%D0%BD%D1%82%D0%B0%D1%80%D0%B8%D0%B7%D0%B0%D1%86%D0%B8%D0%B8/" TargetMode="External"/><Relationship Id="rId11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hyperlink" Target="mailto:support@cleverence.ru" TargetMode="External"/><Relationship Id="rId4" Type="http://schemas.openxmlformats.org/officeDocument/2006/relationships/hyperlink" Target="http://www.cleverence.ru/mobile-smarts/" TargetMode="External"/><Relationship Id="rId9" Type="http://schemas.openxmlformats.org/officeDocument/2006/relationships/hyperlink" Target="mailto:sales@cleverence.r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hyperlink" Target="http://www.cleverence.ru/mobile-smarts/" TargetMode="External"/><Relationship Id="rId9" Type="http://schemas.openxmlformats.org/officeDocument/2006/relationships/image" Target="../media/image8.png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2.PNG"/><Relationship Id="rId4" Type="http://schemas.openxmlformats.org/officeDocument/2006/relationships/hyperlink" Target="http://www.cleverence.ru/mobile-smarts/" TargetMode="External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10" Type="http://schemas.openxmlformats.org/officeDocument/2006/relationships/image" Target="../media/image3.png"/><Relationship Id="rId4" Type="http://schemas.openxmlformats.org/officeDocument/2006/relationships/hyperlink" Target="http://www.cleverence.ru/mobile-smarts/" TargetMode="Externa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hyperlink" Target="http://www.cleverence.ru/mobile-smart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hyperlink" Target="http://www.cleverence.ru/mobile-smart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openxmlformats.org/officeDocument/2006/relationships/hyperlink" Target="http://www.cleverence.ru/mobile-smarts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openxmlformats.org/officeDocument/2006/relationships/hyperlink" Target="http://www.cleverence.ru/mobile-smarts/" TargetMode="Externa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hyperlink" Target="http://www.cleverence.ru/mobile-smarts/" TargetMode="Externa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68" b="14012"/>
          <a:stretch/>
        </p:blipFill>
        <p:spPr>
          <a:xfrm>
            <a:off x="0" y="-27384"/>
            <a:ext cx="9144000" cy="5760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40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7" name="Рисунок 26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007" y="117094"/>
            <a:ext cx="1260000" cy="269284"/>
          </a:xfrm>
          <a:prstGeom prst="rect">
            <a:avLst/>
          </a:prstGeom>
        </p:spPr>
      </p:pic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411151"/>
              </p:ext>
            </p:extLst>
          </p:nvPr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sales@cleverence.ru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+7(495)662-98-03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97720" y="4077072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Инвентаризация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ОС</a:t>
            </a:r>
            <a:b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ru-RU" sz="3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Обзор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установки и работы в среде 1С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1149"/>
            <a:ext cx="1260000" cy="2137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472" y="1027011"/>
            <a:ext cx="2565053" cy="286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1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68" b="14012"/>
          <a:stretch/>
        </p:blipFill>
        <p:spPr>
          <a:xfrm>
            <a:off x="0" y="-27384"/>
            <a:ext cx="9144000" cy="576064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7" name="Рисунок 26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007" y="117094"/>
            <a:ext cx="1260000" cy="2692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3548" y="644302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5050"/>
                </a:solidFill>
              </a:rPr>
              <a:t>Печать этикеток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3548" y="5879013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Перед печатью можно посмотреть что будет в результате.</a:t>
            </a:r>
          </a:p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Если результат устраивает, то нажимаем «Печать».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81725" flipH="1">
            <a:off x="3146911" y="1490480"/>
            <a:ext cx="657895" cy="66916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81725" flipH="1">
            <a:off x="5595184" y="3089408"/>
            <a:ext cx="657895" cy="66916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2" name="Рисунок 1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497540" y="1412905"/>
            <a:ext cx="2268000" cy="1076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5856" y="2265679"/>
            <a:ext cx="1820611" cy="330503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870180"/>
            <a:ext cx="3048006" cy="19812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1149"/>
            <a:ext cx="1260000" cy="21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2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68" b="14012"/>
          <a:stretch/>
        </p:blipFill>
        <p:spPr>
          <a:xfrm>
            <a:off x="0" y="-27384"/>
            <a:ext cx="9144000" cy="576064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7" name="Рисунок 26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007" y="117094"/>
            <a:ext cx="1260000" cy="2692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3548" y="644302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5050"/>
                </a:solidFill>
              </a:rPr>
              <a:t>Оклейка этикетками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3548" y="5445224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многих клиентов этот этап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последний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Имущество,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оклеенное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этикетками, не вызывает вопросов у комиссий,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инвентаризация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ведётся лишь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формально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68863"/>
            <a:ext cx="5859984" cy="38089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1149"/>
            <a:ext cx="1260000" cy="21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0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68" b="14012"/>
          <a:stretch/>
        </p:blipFill>
        <p:spPr>
          <a:xfrm>
            <a:off x="0" y="-27384"/>
            <a:ext cx="9144000" cy="576064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7" name="Рисунок 26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007" y="117094"/>
            <a:ext cx="1260000" cy="2692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3548" y="644302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5050"/>
                </a:solidFill>
              </a:rPr>
              <a:t>Выгрузка </a:t>
            </a:r>
            <a:r>
              <a:rPr lang="ru-RU" sz="2400" b="1" dirty="0" err="1">
                <a:solidFill>
                  <a:srgbClr val="FF5050"/>
                </a:solidFill>
              </a:rPr>
              <a:t>МОЛов</a:t>
            </a:r>
            <a:endParaRPr lang="ru-RU" sz="2400" b="1" dirty="0">
              <a:solidFill>
                <a:srgbClr val="FF5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3548" y="5805264"/>
            <a:ext cx="8316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проведения инвентаризации по МОЛ на мобильное устройство выгружается их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список. Если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нужно, используем отбор, проверяем результат и нажимаем «Выгрузить МОЛ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413" y="1385900"/>
            <a:ext cx="6043739" cy="3949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696620"/>
            <a:ext cx="2340260" cy="30888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81725" flipH="1">
            <a:off x="7069366" y="1850694"/>
            <a:ext cx="657895" cy="66916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1149"/>
            <a:ext cx="1260000" cy="21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1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7" name="Рисунок 2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007" y="117094"/>
            <a:ext cx="1260000" cy="2692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3548" y="6012577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Справочник используется для заведения новых ОС с помощью мобильного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устройства. Здесь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можно задать начальный код и количество новых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ОС.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1618248"/>
            <a:ext cx="6049960" cy="39494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834" y="2868346"/>
            <a:ext cx="2340855" cy="30540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81725" flipH="1">
            <a:off x="6839126" y="1975776"/>
            <a:ext cx="657895" cy="66916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3" name="Прямоугольник 12"/>
          <p:cNvSpPr/>
          <p:nvPr/>
        </p:nvSpPr>
        <p:spPr>
          <a:xfrm>
            <a:off x="531185" y="587442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5050"/>
                </a:solidFill>
              </a:rPr>
              <a:t>Выгрузка названий номенклатуры для списка выбора при заведении новых ОС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1149"/>
            <a:ext cx="1260000" cy="21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6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68" b="14012"/>
          <a:stretch/>
        </p:blipFill>
        <p:spPr>
          <a:xfrm>
            <a:off x="0" y="-27384"/>
            <a:ext cx="9144000" cy="576064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7" name="Рисунок 26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007" y="117094"/>
            <a:ext cx="1260000" cy="2692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" y="644302"/>
            <a:ext cx="9144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5050"/>
                </a:solidFill>
              </a:rPr>
              <a:t>Выгрузка документов инвентаризации на мобильное устройство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3548" y="6023029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Выбираем нужный документ и нажимаем «Выгрузить на ТСД»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табличке снизу видны документы, находящиеся на мобильном устройстве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60" y="1265871"/>
            <a:ext cx="4110054" cy="26209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7973" y="2450735"/>
            <a:ext cx="4646891" cy="18611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305" y="2998141"/>
            <a:ext cx="2297576" cy="29511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81725" flipH="1">
            <a:off x="4919868" y="1680053"/>
            <a:ext cx="657895" cy="66916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81725" flipH="1">
            <a:off x="6716642" y="2382733"/>
            <a:ext cx="575035" cy="66916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1149"/>
            <a:ext cx="1260000" cy="21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5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68" b="14012"/>
          <a:stretch/>
        </p:blipFill>
        <p:spPr>
          <a:xfrm>
            <a:off x="0" y="-27384"/>
            <a:ext cx="9144000" cy="576064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7" name="Рисунок 26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007" y="117094"/>
            <a:ext cx="1260000" cy="2692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3548" y="644302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5050"/>
                </a:solidFill>
              </a:rPr>
              <a:t>Загрузка результатов инвентаризации в 1С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3548" y="5694492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Выбираем нужный документ для загрузки с мобильного устройства.</a:t>
            </a:r>
          </a:p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Смотрим содержимое документа, потом выбираем документ 1С и нажимаем «Загрузить»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Можно выгрузить в несколько документов с разбивкой по МОЛ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5230" y="1239370"/>
            <a:ext cx="3651226" cy="410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726" y="1237855"/>
            <a:ext cx="3651232" cy="4104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00000" flipH="1">
            <a:off x="4364071" y="2857514"/>
            <a:ext cx="544989" cy="55432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1149"/>
            <a:ext cx="1260000" cy="21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1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68" b="14012"/>
          <a:stretch/>
        </p:blipFill>
        <p:spPr>
          <a:xfrm>
            <a:off x="0" y="-27384"/>
            <a:ext cx="9144000" cy="576064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7" name="Рисунок 26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007" y="117094"/>
            <a:ext cx="1260000" cy="2692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3548" y="644302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5050"/>
                </a:solidFill>
              </a:rPr>
              <a:t>Итог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3548" y="597076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результате получаем документ 1С с данными о проведённой инвентаризации.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359" y="1272525"/>
            <a:ext cx="8057282" cy="41726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1149"/>
            <a:ext cx="1260000" cy="21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9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384"/>
            <a:ext cx="9144000" cy="5760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40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7" name="Рисунок 26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1007" y="117094"/>
            <a:ext cx="1260000" cy="269284"/>
          </a:xfrm>
          <a:prstGeom prst="rect">
            <a:avLst/>
          </a:prstGeom>
        </p:spPr>
      </p:pic>
      <p:graphicFrame>
        <p:nvGraphicFramePr>
          <p:cNvPr id="29" name="Таблица 28"/>
          <p:cNvGraphicFramePr>
            <a:graphicFrameLocks noGrp="1"/>
          </p:cNvGraphicFramePr>
          <p:nvPr>
            <p:extLst/>
          </p:nvPr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  <p:sp>
        <p:nvSpPr>
          <p:cNvPr id="10" name="Текст 4"/>
          <p:cNvSpPr txBox="1">
            <a:spLocks/>
          </p:cNvSpPr>
          <p:nvPr/>
        </p:nvSpPr>
        <p:spPr>
          <a:xfrm>
            <a:off x="2573524" y="3960295"/>
            <a:ext cx="4248472" cy="5193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dirty="0">
                <a:solidFill>
                  <a:srgbClr val="FF5050"/>
                </a:solidFill>
              </a:rPr>
              <a:t>Дополнительная информация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4745261"/>
            <a:ext cx="31103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6"/>
              </a:rPr>
              <a:t>Техническая поддержка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7"/>
              </a:rPr>
              <a:t>Видео-портал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8"/>
              </a:rPr>
              <a:t>Оборудование</a:t>
            </a:r>
            <a:endParaRPr lang="ru-RU" dirty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7" name="Текст 4"/>
          <p:cNvSpPr txBox="1">
            <a:spLocks/>
          </p:cNvSpPr>
          <p:nvPr/>
        </p:nvSpPr>
        <p:spPr>
          <a:xfrm>
            <a:off x="251520" y="764704"/>
            <a:ext cx="8892480" cy="470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rgbClr val="FF5050"/>
                </a:solidFill>
              </a:rPr>
              <a:t>Контактная информация: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1492014"/>
            <a:ext cx="468051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 smtClean="0">
              <a:solidFill>
                <a:srgbClr val="403A3A"/>
              </a:solidFill>
            </a:endParaRPr>
          </a:p>
          <a:p>
            <a:r>
              <a:rPr lang="ru-RU" b="1" dirty="0" smtClean="0">
                <a:solidFill>
                  <a:srgbClr val="403A3A"/>
                </a:solidFill>
              </a:rPr>
              <a:t>Отдел продаж:</a:t>
            </a:r>
            <a:r>
              <a:rPr lang="ru-RU" dirty="0" smtClean="0">
                <a:solidFill>
                  <a:srgbClr val="403A3A"/>
                </a:solidFill>
              </a:rPr>
              <a:t> </a:t>
            </a:r>
            <a:endParaRPr lang="en-US" dirty="0" smtClean="0">
              <a:solidFill>
                <a:srgbClr val="403A3A"/>
              </a:solidFill>
            </a:endParaRPr>
          </a:p>
          <a:p>
            <a:r>
              <a:rPr lang="ru-RU" sz="1400" dirty="0" smtClean="0">
                <a:solidFill>
                  <a:srgbClr val="403A3A"/>
                </a:solidFill>
              </a:rPr>
              <a:t/>
            </a:r>
            <a:br>
              <a:rPr lang="ru-RU" sz="1400" dirty="0" smtClean="0">
                <a:solidFill>
                  <a:srgbClr val="403A3A"/>
                </a:solidFill>
              </a:rPr>
            </a:br>
            <a:r>
              <a:rPr lang="en-US" sz="1600" dirty="0" smtClean="0">
                <a:solidFill>
                  <a:srgbClr val="403A3A"/>
                </a:solidFill>
              </a:rPr>
              <a:t>e-mail</a:t>
            </a:r>
            <a:r>
              <a:rPr lang="ru-RU" sz="1600" dirty="0" smtClean="0">
                <a:solidFill>
                  <a:srgbClr val="403A3A"/>
                </a:solidFill>
              </a:rPr>
              <a:t>: </a:t>
            </a:r>
            <a:r>
              <a:rPr lang="en-US" sz="1600" dirty="0" smtClean="0">
                <a:solidFill>
                  <a:srgbClr val="403A3A"/>
                </a:solidFill>
                <a:hlinkClick r:id="rId9"/>
              </a:rPr>
              <a:t>sales@cleverence.ru</a:t>
            </a:r>
            <a:endParaRPr lang="ru-RU" sz="1600" dirty="0" smtClean="0">
              <a:solidFill>
                <a:srgbClr val="403A3A"/>
              </a:solidFill>
            </a:endParaRPr>
          </a:p>
          <a:p>
            <a:r>
              <a:rPr lang="ru-RU" sz="1600" dirty="0">
                <a:solidFill>
                  <a:srgbClr val="403A3A"/>
                </a:solidFill>
              </a:rPr>
              <a:t>т</a:t>
            </a:r>
            <a:r>
              <a:rPr lang="ru-RU" sz="1600" dirty="0" smtClean="0">
                <a:solidFill>
                  <a:srgbClr val="403A3A"/>
                </a:solidFill>
              </a:rPr>
              <a:t>ел.: </a:t>
            </a:r>
            <a:r>
              <a:rPr lang="ru-RU" sz="1600" dirty="0">
                <a:solidFill>
                  <a:srgbClr val="403A3A"/>
                </a:solidFill>
              </a:rPr>
              <a:t>+7 (495) </a:t>
            </a:r>
            <a:r>
              <a:rPr lang="ru-RU" sz="1600" dirty="0" smtClean="0">
                <a:solidFill>
                  <a:srgbClr val="403A3A"/>
                </a:solidFill>
              </a:rPr>
              <a:t>662-98-03</a:t>
            </a:r>
          </a:p>
          <a:p>
            <a:endParaRPr lang="ru-RU" sz="1100" dirty="0">
              <a:solidFill>
                <a:srgbClr val="403A3A"/>
              </a:solidFill>
            </a:endParaRPr>
          </a:p>
          <a:p>
            <a:r>
              <a:rPr lang="ru-RU" b="1" dirty="0" smtClean="0">
                <a:solidFill>
                  <a:srgbClr val="403A3A"/>
                </a:solidFill>
              </a:rPr>
              <a:t>Отдел технической поддержки:</a:t>
            </a:r>
          </a:p>
          <a:p>
            <a:r>
              <a:rPr lang="ru-RU" sz="1400" dirty="0" smtClean="0">
                <a:solidFill>
                  <a:srgbClr val="403A3A"/>
                </a:solidFill>
              </a:rPr>
              <a:t/>
            </a:r>
            <a:br>
              <a:rPr lang="ru-RU" sz="1400" dirty="0" smtClean="0">
                <a:solidFill>
                  <a:srgbClr val="403A3A"/>
                </a:solidFill>
              </a:rPr>
            </a:br>
            <a:r>
              <a:rPr lang="en-US" sz="1600" dirty="0" smtClean="0">
                <a:solidFill>
                  <a:srgbClr val="403A3A"/>
                </a:solidFill>
              </a:rPr>
              <a:t>e-mail</a:t>
            </a:r>
            <a:r>
              <a:rPr lang="ru-RU" sz="1600" dirty="0" smtClean="0">
                <a:solidFill>
                  <a:srgbClr val="403A3A"/>
                </a:solidFill>
              </a:rPr>
              <a:t>: </a:t>
            </a:r>
            <a:r>
              <a:rPr lang="en-US" sz="1600" dirty="0" smtClean="0">
                <a:solidFill>
                  <a:srgbClr val="403A3A"/>
                </a:solidFill>
                <a:hlinkClick r:id="rId10"/>
              </a:rPr>
              <a:t>support@cleverence.ru</a:t>
            </a:r>
            <a:endParaRPr lang="en-US" sz="1600" dirty="0" smtClean="0">
              <a:solidFill>
                <a:srgbClr val="403A3A"/>
              </a:solidFill>
            </a:endParaRPr>
          </a:p>
          <a:p>
            <a:r>
              <a:rPr lang="ru-RU" sz="1600" dirty="0" smtClean="0">
                <a:solidFill>
                  <a:srgbClr val="403A3A"/>
                </a:solidFill>
              </a:rPr>
              <a:t>тел</a:t>
            </a:r>
            <a:r>
              <a:rPr lang="ru-RU" sz="1600" dirty="0">
                <a:solidFill>
                  <a:srgbClr val="403A3A"/>
                </a:solidFill>
              </a:rPr>
              <a:t>.: +7 (495) </a:t>
            </a:r>
            <a:r>
              <a:rPr lang="ru-RU" sz="1600" dirty="0" smtClean="0">
                <a:solidFill>
                  <a:srgbClr val="403A3A"/>
                </a:solidFill>
              </a:rPr>
              <a:t>662-98-03, доб. 1</a:t>
            </a:r>
            <a:endParaRPr lang="ru-RU" sz="1600" dirty="0">
              <a:solidFill>
                <a:srgbClr val="403A3A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1149"/>
            <a:ext cx="1260000" cy="213722"/>
          </a:xfrm>
          <a:prstGeom prst="rect">
            <a:avLst/>
          </a:prstGeom>
        </p:spPr>
      </p:pic>
      <p:graphicFrame>
        <p:nvGraphicFramePr>
          <p:cNvPr id="22" name="Таблица 21"/>
          <p:cNvGraphicFramePr>
            <a:graphicFrameLocks noGrp="1"/>
          </p:cNvGraphicFramePr>
          <p:nvPr>
            <p:extLst/>
          </p:nvPr>
        </p:nvGraphicFramePr>
        <p:xfrm>
          <a:off x="-12771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hlinkClick r:id="rId12"/>
                        </a:rPr>
                        <a:t>www.cleverence.ru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sales@cleverence.ru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5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(495) 662-98-03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242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68" b="14012"/>
          <a:stretch/>
        </p:blipFill>
        <p:spPr>
          <a:xfrm>
            <a:off x="0" y="-27384"/>
            <a:ext cx="9144000" cy="576064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7" name="Рисунок 26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007" y="117094"/>
            <a:ext cx="1260000" cy="2692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3548" y="644302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5050"/>
                </a:solidFill>
              </a:rPr>
              <a:t>Установка программы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76" y="1479208"/>
            <a:ext cx="3029099" cy="24858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3113" y="1988583"/>
            <a:ext cx="3029099" cy="24858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3768" y="2501306"/>
            <a:ext cx="3029099" cy="24858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57087" y="3014029"/>
            <a:ext cx="3029099" cy="24858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47742" y="3526752"/>
            <a:ext cx="3029099" cy="24858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99285" y="4039475"/>
            <a:ext cx="3029099" cy="248586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81725" flipH="1">
            <a:off x="3939000" y="1373450"/>
            <a:ext cx="657895" cy="66916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81725" flipH="1">
            <a:off x="4803096" y="1880776"/>
            <a:ext cx="657895" cy="66916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81725" flipH="1">
            <a:off x="5611846" y="2411336"/>
            <a:ext cx="657895" cy="66916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81725" flipH="1">
            <a:off x="6455799" y="2924060"/>
            <a:ext cx="657895" cy="66916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81725" flipH="1">
            <a:off x="7365022" y="3436783"/>
            <a:ext cx="657895" cy="66916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609" y="6025826"/>
            <a:ext cx="556374" cy="38198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1149"/>
            <a:ext cx="1260000" cy="21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0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68" b="14012"/>
          <a:stretch/>
        </p:blipFill>
        <p:spPr>
          <a:xfrm>
            <a:off x="0" y="-27384"/>
            <a:ext cx="9144000" cy="576064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7" name="Рисунок 26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007" y="117094"/>
            <a:ext cx="1260000" cy="2692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644302"/>
            <a:ext cx="8244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5050"/>
                </a:solidFill>
              </a:rPr>
              <a:t>Установка </a:t>
            </a:r>
            <a:r>
              <a:rPr lang="en-US" sz="2400" b="1" dirty="0">
                <a:solidFill>
                  <a:srgbClr val="FF5050"/>
                </a:solidFill>
              </a:rPr>
              <a:t>Mobile </a:t>
            </a:r>
            <a:r>
              <a:rPr lang="en-US" sz="2400" b="1" dirty="0" smtClean="0">
                <a:solidFill>
                  <a:srgbClr val="FF5050"/>
                </a:solidFill>
              </a:rPr>
              <a:t>SMARTS</a:t>
            </a:r>
            <a:r>
              <a:rPr lang="en-US" sz="2400" b="1" dirty="0">
                <a:solidFill>
                  <a:srgbClr val="FF5050"/>
                </a:solidFill>
              </a:rPr>
              <a:t> </a:t>
            </a:r>
            <a:r>
              <a:rPr lang="ru-RU" sz="2400" b="1" dirty="0" smtClean="0">
                <a:solidFill>
                  <a:srgbClr val="FF5050"/>
                </a:solidFill>
              </a:rPr>
              <a:t>на </a:t>
            </a:r>
            <a:r>
              <a:rPr lang="ru-RU" sz="2400" b="1" dirty="0">
                <a:solidFill>
                  <a:srgbClr val="FF5050"/>
                </a:solidFill>
              </a:rPr>
              <a:t>мобильное устройство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81725" flipH="1">
            <a:off x="6387270" y="3899380"/>
            <a:ext cx="657895" cy="66916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81725" flipH="1">
            <a:off x="4588005" y="2437358"/>
            <a:ext cx="657895" cy="66916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2140181"/>
            <a:ext cx="3564396" cy="285626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1284" y="3385862"/>
            <a:ext cx="2882896" cy="195838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8064" y="4865462"/>
            <a:ext cx="3010174" cy="122783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548" y="5652533"/>
            <a:ext cx="556374" cy="3819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1149"/>
            <a:ext cx="1260000" cy="21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68" b="14012"/>
          <a:stretch/>
        </p:blipFill>
        <p:spPr>
          <a:xfrm>
            <a:off x="0" y="-27384"/>
            <a:ext cx="9144000" cy="576064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7" name="Рисунок 26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007" y="117094"/>
            <a:ext cx="1260000" cy="2692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3548" y="644302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5050"/>
                </a:solidFill>
              </a:rPr>
              <a:t>Открытие внешних обработок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68" y="1488504"/>
            <a:ext cx="1216626" cy="9037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7644" y="2237344"/>
            <a:ext cx="4968552" cy="20542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1604" y="3297886"/>
            <a:ext cx="3574616" cy="313944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81725" flipH="1">
            <a:off x="2127326" y="1490480"/>
            <a:ext cx="657895" cy="66916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81725" flipH="1">
            <a:off x="6656233" y="2469987"/>
            <a:ext cx="657895" cy="66916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1149"/>
            <a:ext cx="1260000" cy="21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4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68" b="14012"/>
          <a:stretch/>
        </p:blipFill>
        <p:spPr>
          <a:xfrm>
            <a:off x="0" y="-27384"/>
            <a:ext cx="9144000" cy="576064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7" name="Рисунок 26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007" y="117094"/>
            <a:ext cx="1260000" cy="2692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3548" y="644302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5050"/>
                </a:solidFill>
              </a:rPr>
              <a:t>Отбор ОС и номенклатуры для выгрузки и печати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3728" y="1310765"/>
            <a:ext cx="5220580" cy="43504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3548" y="5879013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Выбираем что выгружать, только основные средства или ещё и материалы.</a:t>
            </a:r>
          </a:p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Если нужно, используем отбор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1149"/>
            <a:ext cx="1260000" cy="21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0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68" b="14012"/>
          <a:stretch/>
        </p:blipFill>
        <p:spPr>
          <a:xfrm>
            <a:off x="0" y="-27384"/>
            <a:ext cx="9144000" cy="576064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7" name="Рисунок 26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007" y="117094"/>
            <a:ext cx="1260000" cy="2692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3548" y="644302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5050"/>
                </a:solidFill>
              </a:rPr>
              <a:t>Отбор ОС и номенклатуры для выгрузки и печати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3335" y="1305256"/>
            <a:ext cx="6783041" cy="442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3548" y="5879013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Нажимаем «Заполнить список согласно отбору».</a:t>
            </a:r>
          </a:p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Снизу в таблице можно просмотреть что будет выгружено.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1149"/>
            <a:ext cx="1260000" cy="21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1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68" b="14012"/>
          <a:stretch/>
        </p:blipFill>
        <p:spPr>
          <a:xfrm>
            <a:off x="0" y="-27384"/>
            <a:ext cx="9144000" cy="576064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7" name="Рисунок 26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007" y="117094"/>
            <a:ext cx="1260000" cy="2692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3548" y="644302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5050"/>
                </a:solidFill>
              </a:rPr>
              <a:t>Выгрузка ОС и номенклатуры на мобильное устройство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3548" y="5879013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Нажимаем «Выгрузить ТМЦ»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После этого выбранные позиции будут выгружены на мобильное устройство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3337" y="1233248"/>
            <a:ext cx="6783039" cy="442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1149"/>
            <a:ext cx="1260000" cy="21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9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68" b="14012"/>
          <a:stretch/>
        </p:blipFill>
        <p:spPr>
          <a:xfrm>
            <a:off x="0" y="-27384"/>
            <a:ext cx="9144000" cy="576064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7" name="Рисунок 26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007" y="117094"/>
            <a:ext cx="1260000" cy="2692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3548" y="644302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5050"/>
                </a:solidFill>
              </a:rPr>
              <a:t>Редактирование этикеток</a:t>
            </a:r>
          </a:p>
        </p:txBody>
      </p:sp>
      <p:grpSp>
        <p:nvGrpSpPr>
          <p:cNvPr id="44" name="Группа 43"/>
          <p:cNvGrpSpPr/>
          <p:nvPr/>
        </p:nvGrpSpPr>
        <p:grpSpPr>
          <a:xfrm>
            <a:off x="1115616" y="1268760"/>
            <a:ext cx="6792129" cy="1816505"/>
            <a:chOff x="1092941" y="1316130"/>
            <a:chExt cx="6792129" cy="1816505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6"/>
            <a:srcRect l="1272" t="65851" r="-1164" b="-558"/>
            <a:stretch/>
          </p:blipFill>
          <p:spPr>
            <a:xfrm>
              <a:off x="1092941" y="1316130"/>
              <a:ext cx="6775664" cy="1536805"/>
            </a:xfrm>
            <a:prstGeom prst="rect">
              <a:avLst/>
            </a:prstGeom>
          </p:spPr>
        </p:pic>
        <p:sp>
          <p:nvSpPr>
            <p:cNvPr id="23" name="Прямоугольник 22"/>
            <p:cNvSpPr/>
            <p:nvPr/>
          </p:nvSpPr>
          <p:spPr>
            <a:xfrm>
              <a:off x="2300872" y="1611891"/>
              <a:ext cx="686952" cy="144016"/>
            </a:xfrm>
            <a:prstGeom prst="rect">
              <a:avLst/>
            </a:prstGeom>
            <a:ln w="28575">
              <a:solidFill>
                <a:srgbClr val="FF5050">
                  <a:alpha val="40000"/>
                </a:srgb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2987824" y="1611891"/>
              <a:ext cx="686952" cy="144016"/>
            </a:xfrm>
            <a:prstGeom prst="rect">
              <a:avLst/>
            </a:prstGeom>
            <a:ln w="28575">
              <a:solidFill>
                <a:srgbClr val="FF5050">
                  <a:alpha val="40000"/>
                </a:srgb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7"/>
            <a:srcRect t="46914"/>
            <a:stretch/>
          </p:blipFill>
          <p:spPr>
            <a:xfrm>
              <a:off x="5703095" y="2583952"/>
              <a:ext cx="2181975" cy="548683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8552" y="2581209"/>
            <a:ext cx="2506908" cy="3354943"/>
          </a:xfrm>
          <a:prstGeom prst="rect">
            <a:avLst/>
          </a:prstGeom>
        </p:spPr>
      </p:pic>
      <p:cxnSp>
        <p:nvCxnSpPr>
          <p:cNvPr id="12" name="Соединительная линия уступом 11"/>
          <p:cNvCxnSpPr>
            <a:stCxn id="23" idx="2"/>
            <a:endCxn id="20" idx="1"/>
          </p:cNvCxnSpPr>
          <p:nvPr/>
        </p:nvCxnSpPr>
        <p:spPr>
          <a:xfrm rot="16200000" flipH="1">
            <a:off x="1789907" y="2585653"/>
            <a:ext cx="3033813" cy="1279580"/>
          </a:xfrm>
          <a:prstGeom prst="bentConnector2">
            <a:avLst/>
          </a:prstGeom>
          <a:ln w="57150">
            <a:solidFill>
              <a:srgbClr val="FF5050">
                <a:alpha val="4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946603" y="4698277"/>
            <a:ext cx="45719" cy="88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Соединительная линия уступом 36"/>
          <p:cNvCxnSpPr>
            <a:stCxn id="39" idx="2"/>
            <a:endCxn id="38" idx="1"/>
          </p:cNvCxnSpPr>
          <p:nvPr/>
        </p:nvCxnSpPr>
        <p:spPr>
          <a:xfrm rot="16200000" flipH="1">
            <a:off x="2252887" y="2809625"/>
            <a:ext cx="2650789" cy="448612"/>
          </a:xfrm>
          <a:prstGeom prst="bentConnector2">
            <a:avLst/>
          </a:prstGeom>
          <a:ln w="57150">
            <a:solidFill>
              <a:srgbClr val="FF5050">
                <a:alpha val="4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3802587" y="4315253"/>
            <a:ext cx="45719" cy="88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6473281" y="1560345"/>
            <a:ext cx="686952" cy="144016"/>
          </a:xfrm>
          <a:prstGeom prst="rect">
            <a:avLst/>
          </a:prstGeom>
          <a:ln w="28575">
            <a:solidFill>
              <a:srgbClr val="FF5050">
                <a:alpha val="40000"/>
              </a:srgb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Соединительная линия уступом 48"/>
          <p:cNvCxnSpPr>
            <a:stCxn id="48" idx="2"/>
            <a:endCxn id="50" idx="3"/>
          </p:cNvCxnSpPr>
          <p:nvPr/>
        </p:nvCxnSpPr>
        <p:spPr>
          <a:xfrm rot="5400000">
            <a:off x="4295087" y="2409709"/>
            <a:ext cx="3227019" cy="1816323"/>
          </a:xfrm>
          <a:prstGeom prst="bentConnector2">
            <a:avLst/>
          </a:prstGeom>
          <a:ln w="57150">
            <a:solidFill>
              <a:srgbClr val="FF5050">
                <a:alpha val="4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4954715" y="4887307"/>
            <a:ext cx="45719" cy="88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503548" y="6005023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Редактор этикеток позволяет выбрать что печатать на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этикетке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Например, здесь был добавлено поле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МОЛ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1149"/>
            <a:ext cx="1260000" cy="21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8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68" b="14012"/>
          <a:stretch/>
        </p:blipFill>
        <p:spPr>
          <a:xfrm>
            <a:off x="0" y="-27384"/>
            <a:ext cx="9144000" cy="576064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7" name="Рисунок 26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007" y="117094"/>
            <a:ext cx="1260000" cy="2692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3548" y="644302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5050"/>
                </a:solidFill>
              </a:rPr>
              <a:t>Редактирование этикеток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3548" y="592584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 печати вместо полей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скобках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вставляются реальные данные из таблицы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81725" flipH="1">
            <a:off x="4947111" y="2774062"/>
            <a:ext cx="657895" cy="66916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9712" y="1628800"/>
            <a:ext cx="2506908" cy="33549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4048" y="3789040"/>
            <a:ext cx="2991267" cy="17147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1149"/>
            <a:ext cx="1260000" cy="21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4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9522</TotalTime>
  <Words>344</Words>
  <Application>Microsoft Office PowerPoint</Application>
  <PresentationFormat>Экран (4:3)</PresentationFormat>
  <Paragraphs>72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Видео ролик Mobile SMARTS</dc:title>
  <dc:creator>User</dc:creator>
  <cp:lastModifiedBy>nstarikov</cp:lastModifiedBy>
  <cp:revision>210</cp:revision>
  <dcterms:created xsi:type="dcterms:W3CDTF">2014-09-22T17:39:08Z</dcterms:created>
  <dcterms:modified xsi:type="dcterms:W3CDTF">2017-03-13T13:25:44Z</dcterms:modified>
</cp:coreProperties>
</file>