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27" r:id="rId2"/>
    <p:sldId id="256" r:id="rId3"/>
    <p:sldId id="257" r:id="rId4"/>
    <p:sldId id="283" r:id="rId5"/>
    <p:sldId id="259" r:id="rId6"/>
    <p:sldId id="284" r:id="rId7"/>
    <p:sldId id="260" r:id="rId8"/>
    <p:sldId id="258" r:id="rId9"/>
    <p:sldId id="261" r:id="rId10"/>
    <p:sldId id="262" r:id="rId11"/>
    <p:sldId id="263" r:id="rId12"/>
    <p:sldId id="264" r:id="rId13"/>
    <p:sldId id="328" r:id="rId14"/>
    <p:sldId id="329" r:id="rId15"/>
    <p:sldId id="330" r:id="rId16"/>
    <p:sldId id="265" r:id="rId17"/>
    <p:sldId id="267" r:id="rId18"/>
    <p:sldId id="268" r:id="rId19"/>
    <p:sldId id="270" r:id="rId20"/>
    <p:sldId id="294" r:id="rId21"/>
    <p:sldId id="321" r:id="rId22"/>
    <p:sldId id="316" r:id="rId23"/>
    <p:sldId id="318" r:id="rId24"/>
    <p:sldId id="292" r:id="rId25"/>
    <p:sldId id="272" r:id="rId26"/>
    <p:sldId id="296" r:id="rId27"/>
    <p:sldId id="273" r:id="rId28"/>
    <p:sldId id="274" r:id="rId29"/>
    <p:sldId id="298" r:id="rId30"/>
    <p:sldId id="299" r:id="rId31"/>
    <p:sldId id="319" r:id="rId32"/>
    <p:sldId id="300" r:id="rId33"/>
    <p:sldId id="301" r:id="rId34"/>
    <p:sldId id="320" r:id="rId35"/>
    <p:sldId id="297" r:id="rId36"/>
    <p:sldId id="303" r:id="rId37"/>
    <p:sldId id="302" r:id="rId38"/>
    <p:sldId id="285" r:id="rId39"/>
    <p:sldId id="286" r:id="rId40"/>
    <p:sldId id="331" r:id="rId41"/>
    <p:sldId id="288" r:id="rId42"/>
    <p:sldId id="304" r:id="rId43"/>
    <p:sldId id="305" r:id="rId44"/>
    <p:sldId id="307" r:id="rId45"/>
    <p:sldId id="314" r:id="rId46"/>
    <p:sldId id="277" r:id="rId47"/>
    <p:sldId id="280" r:id="rId48"/>
    <p:sldId id="313" r:id="rId49"/>
    <p:sldId id="306" r:id="rId50"/>
    <p:sldId id="281" r:id="rId51"/>
    <p:sldId id="315" r:id="rId52"/>
    <p:sldId id="278" r:id="rId53"/>
    <p:sldId id="282" r:id="rId54"/>
    <p:sldId id="290" r:id="rId55"/>
    <p:sldId id="266" r:id="rId56"/>
    <p:sldId id="291" r:id="rId57"/>
    <p:sldId id="275" r:id="rId58"/>
    <p:sldId id="289" r:id="rId59"/>
    <p:sldId id="276" r:id="rId60"/>
    <p:sldId id="309" r:id="rId61"/>
    <p:sldId id="310" r:id="rId62"/>
    <p:sldId id="271" r:id="rId63"/>
    <p:sldId id="311" r:id="rId64"/>
    <p:sldId id="308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D2E"/>
    <a:srgbClr val="3551A2"/>
    <a:srgbClr val="F8931D"/>
    <a:srgbClr val="00A650"/>
    <a:srgbClr val="3551A4"/>
    <a:srgbClr val="7E0000"/>
    <a:srgbClr val="DF5718"/>
    <a:srgbClr val="242021"/>
    <a:srgbClr val="4E65AE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/>
      <dgm:t>
        <a:bodyPr/>
        <a:lstStyle/>
        <a:p>
          <a:r>
            <a:rPr lang="ru-RU" dirty="0" smtClean="0"/>
            <a:t>Инвентаризация</a:t>
          </a:r>
          <a:endParaRPr lang="ru-RU" dirty="0"/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ru-RU" dirty="0" smtClean="0"/>
            <a:t>Сбор штрихкодов</a:t>
          </a:r>
          <a:endParaRPr lang="ru-RU" dirty="0"/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/>
      <dgm:t>
        <a:bodyPr/>
        <a:lstStyle/>
        <a:p>
          <a:r>
            <a:rPr lang="ru-RU" dirty="0" smtClean="0"/>
            <a:t>Поступление</a:t>
          </a:r>
          <a:endParaRPr lang="ru-RU" dirty="0"/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5429DB12-FF50-4A5A-899D-1854559E10D8}">
      <dgm:prSet phldrT="[Текст]"/>
      <dgm:spPr/>
      <dgm:t>
        <a:bodyPr/>
        <a:lstStyle/>
        <a:p>
          <a:r>
            <a:rPr lang="ru-RU" dirty="0" smtClean="0"/>
            <a:t>Возврат</a:t>
          </a:r>
          <a:endParaRPr lang="ru-RU" dirty="0"/>
        </a:p>
      </dgm:t>
    </dgm:pt>
    <dgm:pt modelId="{668FD9B8-3AE7-4B12-95B7-79A1407DF0B8}" type="parTrans" cxnId="{7FD7CD93-DA41-4110-9A9A-771D17EC9719}">
      <dgm:prSet/>
      <dgm:spPr/>
      <dgm:t>
        <a:bodyPr/>
        <a:lstStyle/>
        <a:p>
          <a:endParaRPr lang="ru-RU"/>
        </a:p>
      </dgm:t>
    </dgm:pt>
    <dgm:pt modelId="{8AA919AD-5765-4770-B067-96CE7B51CB99}" type="sibTrans" cxnId="{7FD7CD93-DA41-4110-9A9A-771D17EC9719}">
      <dgm:prSet/>
      <dgm:spPr/>
      <dgm:t>
        <a:bodyPr/>
        <a:lstStyle/>
        <a:p>
          <a:endParaRPr lang="ru-RU"/>
        </a:p>
      </dgm:t>
    </dgm:pt>
    <dgm:pt modelId="{BECBFCD7-B9D2-4288-A2D5-E37D22327D38}">
      <dgm:prSet phldrT="[Текст]"/>
      <dgm:spPr/>
      <dgm:t>
        <a:bodyPr/>
        <a:lstStyle/>
        <a:p>
          <a:r>
            <a:rPr lang="ru-RU" dirty="0" smtClean="0"/>
            <a:t>Перемещение</a:t>
          </a:r>
          <a:endParaRPr lang="ru-RU" dirty="0"/>
        </a:p>
      </dgm:t>
    </dgm:pt>
    <dgm:pt modelId="{62AEB06F-3148-4764-8A02-9C81D450844A}" type="parTrans" cxnId="{E2B253D5-292D-4336-AF22-1BBFB7AC7100}">
      <dgm:prSet/>
      <dgm:spPr/>
      <dgm:t>
        <a:bodyPr/>
        <a:lstStyle/>
        <a:p>
          <a:endParaRPr lang="ru-RU"/>
        </a:p>
      </dgm:t>
    </dgm:pt>
    <dgm:pt modelId="{56B9C18E-C21B-4689-9ABC-0410A904F6B3}" type="sibTrans" cxnId="{E2B253D5-292D-4336-AF22-1BBFB7AC7100}">
      <dgm:prSet/>
      <dgm:spPr/>
      <dgm:t>
        <a:bodyPr/>
        <a:lstStyle/>
        <a:p>
          <a:endParaRPr lang="ru-RU"/>
        </a:p>
      </dgm:t>
    </dgm:pt>
    <dgm:pt modelId="{12EF5962-AFF9-4021-A0E2-F7E97F524AE4}">
      <dgm:prSet phldrT="[Текст]"/>
      <dgm:spPr/>
      <dgm:t>
        <a:bodyPr/>
        <a:lstStyle/>
        <a:p>
          <a:r>
            <a:rPr lang="ru-RU" dirty="0" smtClean="0"/>
            <a:t>Переоценка</a:t>
          </a:r>
          <a:endParaRPr lang="ru-RU" dirty="0"/>
        </a:p>
      </dgm:t>
    </dgm:pt>
    <dgm:pt modelId="{75D4FB8F-8CD3-4E03-8869-3A4814EA9978}" type="parTrans" cxnId="{2E59BC26-1F66-46E6-83D5-442F6C9BF707}">
      <dgm:prSet/>
      <dgm:spPr/>
      <dgm:t>
        <a:bodyPr/>
        <a:lstStyle/>
        <a:p>
          <a:endParaRPr lang="ru-RU"/>
        </a:p>
      </dgm:t>
    </dgm:pt>
    <dgm:pt modelId="{D0DC97AF-00BB-445E-AD0D-9E816E4BC97D}" type="sibTrans" cxnId="{2E59BC26-1F66-46E6-83D5-442F6C9BF707}">
      <dgm:prSet/>
      <dgm:spPr/>
      <dgm:t>
        <a:bodyPr/>
        <a:lstStyle/>
        <a:p>
          <a:endParaRPr lang="ru-RU"/>
        </a:p>
      </dgm:t>
    </dgm:pt>
    <dgm:pt modelId="{C0DB9146-8A25-46E7-B6B8-8B93F5F134D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/>
            <a:t>Отпуск товара (торговля по образцам)</a:t>
          </a:r>
        </a:p>
      </dgm:t>
    </dgm:pt>
    <dgm:pt modelId="{678FDF6B-2E69-413B-85BC-8C153D90F47C}" type="parTrans" cxnId="{AF621692-83C8-434F-97C3-B653939FB904}">
      <dgm:prSet/>
      <dgm:spPr/>
      <dgm:t>
        <a:bodyPr/>
        <a:lstStyle/>
        <a:p>
          <a:endParaRPr lang="ru-RU"/>
        </a:p>
      </dgm:t>
    </dgm:pt>
    <dgm:pt modelId="{AF539067-B1B5-4F29-B45F-1920567C2430}" type="sibTrans" cxnId="{AF621692-83C8-434F-97C3-B653939FB904}">
      <dgm:prSet/>
      <dgm:spPr/>
      <dgm:t>
        <a:bodyPr/>
        <a:lstStyle/>
        <a:p>
          <a:endParaRPr lang="ru-RU"/>
        </a:p>
      </dgm:t>
    </dgm:pt>
    <dgm:pt modelId="{9A8863FD-0C37-491D-83E0-4F67D1589492}">
      <dgm:prSet phldrT="[Текст]"/>
      <dgm:spPr/>
      <dgm:t>
        <a:bodyPr/>
        <a:lstStyle/>
        <a:p>
          <a:r>
            <a:rPr lang="ru-RU" dirty="0" smtClean="0"/>
            <a:t>Информация о товарах</a:t>
          </a:r>
          <a:endParaRPr lang="ru-RU" dirty="0"/>
        </a:p>
      </dgm:t>
    </dgm:pt>
    <dgm:pt modelId="{48347C2B-6632-4CD3-BE71-DDE76DFBD76B}" type="parTrans" cxnId="{36318FAB-1A7E-4517-A697-2EC6F75D08CD}">
      <dgm:prSet/>
      <dgm:spPr/>
      <dgm:t>
        <a:bodyPr/>
        <a:lstStyle/>
        <a:p>
          <a:endParaRPr lang="ru-RU"/>
        </a:p>
      </dgm:t>
    </dgm:pt>
    <dgm:pt modelId="{FE191362-8DCF-4B1C-8074-F646C8B52276}" type="sibTrans" cxnId="{36318FAB-1A7E-4517-A697-2EC6F75D08CD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79E-ED1B-4A5A-AC43-CC7FE85B23A2}" type="pres">
      <dgm:prSet presAssocID="{8F20E59A-BF56-405A-9358-C69CE00CE847}" presName="node" presStyleLbl="node1" presStyleIdx="0" presStyleCnt="8" custScaleY="7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8" custScaleY="7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3C441-A7B1-46B5-B3BA-7458D34F6091}" type="pres">
      <dgm:prSet presAssocID="{0F60BE79-D0AD-45DB-89B1-4C1183FE3919}" presName="sibTrans" presStyleCnt="0"/>
      <dgm:spPr/>
    </dgm:pt>
    <dgm:pt modelId="{C0A44CEE-4087-4948-AF1E-BA639CF07325}" type="pres">
      <dgm:prSet presAssocID="{9A8863FD-0C37-491D-83E0-4F67D1589492}" presName="node" presStyleLbl="node1" presStyleIdx="2" presStyleCnt="8" custScaleY="70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0B04C-6DE8-4105-A338-C1BEEC077B54}" type="pres">
      <dgm:prSet presAssocID="{FE191362-8DCF-4B1C-8074-F646C8B52276}" presName="sibTrans" presStyleCnt="0"/>
      <dgm:spPr/>
    </dgm:pt>
    <dgm:pt modelId="{A994BA66-0A3A-490C-B76D-5CEC8B78C113}" type="pres">
      <dgm:prSet presAssocID="{1880B104-22EE-485D-A441-EC94720FFFA1}" presName="node" presStyleLbl="node1" presStyleIdx="3" presStyleCnt="8" custScaleY="5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249A4-6AF3-42FF-9A28-71871D780A9C}" type="pres">
      <dgm:prSet presAssocID="{9949B31A-E55F-41C2-A812-153BB62B96EC}" presName="sibTrans" presStyleCnt="0"/>
      <dgm:spPr/>
    </dgm:pt>
    <dgm:pt modelId="{EA26B3BB-EE9A-4C50-9267-9AE3789209E7}" type="pres">
      <dgm:prSet presAssocID="{5429DB12-FF50-4A5A-899D-1854559E10D8}" presName="node" presStyleLbl="node1" presStyleIdx="4" presStyleCnt="8" custScaleY="5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BB27B-DE11-4ED0-902E-EA24726D5EE3}" type="pres">
      <dgm:prSet presAssocID="{8AA919AD-5765-4770-B067-96CE7B51CB99}" presName="sibTrans" presStyleCnt="0"/>
      <dgm:spPr/>
    </dgm:pt>
    <dgm:pt modelId="{4C8CB67B-E096-40B8-A483-66F7E798314D}" type="pres">
      <dgm:prSet presAssocID="{BECBFCD7-B9D2-4288-A2D5-E37D22327D38}" presName="node" presStyleLbl="node1" presStyleIdx="5" presStyleCnt="8" custScaleY="53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C65FB-12ED-4D3F-83E6-FED162A8CADE}" type="pres">
      <dgm:prSet presAssocID="{56B9C18E-C21B-4689-9ABC-0410A904F6B3}" presName="sibTrans" presStyleCnt="0"/>
      <dgm:spPr/>
    </dgm:pt>
    <dgm:pt modelId="{61A22032-09CB-4A74-8EE6-87AAEBE37B51}" type="pres">
      <dgm:prSet presAssocID="{12EF5962-AFF9-4021-A0E2-F7E97F524AE4}" presName="node" presStyleLbl="node1" presStyleIdx="6" presStyleCnt="8" custScaleY="51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1DBF5-6AAA-4300-A07F-E067A3EF859A}" type="pres">
      <dgm:prSet presAssocID="{D0DC97AF-00BB-445E-AD0D-9E816E4BC97D}" presName="sibTrans" presStyleCnt="0"/>
      <dgm:spPr/>
    </dgm:pt>
    <dgm:pt modelId="{4B7CA2B6-A45A-49BB-985D-B99BF192F4C4}" type="pres">
      <dgm:prSet presAssocID="{C0DB9146-8A25-46E7-B6B8-8B93F5F134DE}" presName="node" presStyleLbl="node1" presStyleIdx="7" presStyleCnt="8" custScaleX="210051" custScaleY="57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0F2115CC-243A-447D-9474-366C31042F04}" type="presOf" srcId="{C0DB9146-8A25-46E7-B6B8-8B93F5F134DE}" destId="{4B7CA2B6-A45A-49BB-985D-B99BF192F4C4}" srcOrd="0" destOrd="0" presId="urn:microsoft.com/office/officeart/2005/8/layout/default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BF19F577-6C52-434C-911F-FB58952143A2}" type="presOf" srcId="{4EDAC122-8FC7-44BA-B568-865A63DB402E}" destId="{734CE1DC-3DE5-4DF7-8660-01D61CA2771C}" srcOrd="0" destOrd="0" presId="urn:microsoft.com/office/officeart/2005/8/layout/default"/>
    <dgm:cxn modelId="{7FD7CD93-DA41-4110-9A9A-771D17EC9719}" srcId="{4D89E381-8302-42DD-92B4-21BEAB2F84EC}" destId="{5429DB12-FF50-4A5A-899D-1854559E10D8}" srcOrd="4" destOrd="0" parTransId="{668FD9B8-3AE7-4B12-95B7-79A1407DF0B8}" sibTransId="{8AA919AD-5765-4770-B067-96CE7B51CB99}"/>
    <dgm:cxn modelId="{BB1C0F0A-C44F-4E3D-9ECD-0AFB701E8C37}" type="presOf" srcId="{12EF5962-AFF9-4021-A0E2-F7E97F524AE4}" destId="{61A22032-09CB-4A74-8EE6-87AAEBE37B51}" srcOrd="0" destOrd="0" presId="urn:microsoft.com/office/officeart/2005/8/layout/default"/>
    <dgm:cxn modelId="{54D7A953-C1AD-44BD-8E45-E9B7D23BDBDF}" type="presOf" srcId="{4D89E381-8302-42DD-92B4-21BEAB2F84EC}" destId="{162284CF-F313-4F80-A89C-433345F80144}" srcOrd="0" destOrd="0" presId="urn:microsoft.com/office/officeart/2005/8/layout/default"/>
    <dgm:cxn modelId="{76137584-79EC-4CF8-A169-052AE41E4AD8}" type="presOf" srcId="{8F20E59A-BF56-405A-9358-C69CE00CE847}" destId="{350E579E-ED1B-4A5A-AC43-CC7FE85B23A2}" srcOrd="0" destOrd="0" presId="urn:microsoft.com/office/officeart/2005/8/layout/default"/>
    <dgm:cxn modelId="{E2B253D5-292D-4336-AF22-1BBFB7AC7100}" srcId="{4D89E381-8302-42DD-92B4-21BEAB2F84EC}" destId="{BECBFCD7-B9D2-4288-A2D5-E37D22327D38}" srcOrd="5" destOrd="0" parTransId="{62AEB06F-3148-4764-8A02-9C81D450844A}" sibTransId="{56B9C18E-C21B-4689-9ABC-0410A904F6B3}"/>
    <dgm:cxn modelId="{8F2818C9-6590-44EA-8A80-CE9ABF0FD52D}" type="presOf" srcId="{5429DB12-FF50-4A5A-899D-1854559E10D8}" destId="{EA26B3BB-EE9A-4C50-9267-9AE3789209E7}" srcOrd="0" destOrd="0" presId="urn:microsoft.com/office/officeart/2005/8/layout/default"/>
    <dgm:cxn modelId="{49A55122-44BE-4CF4-AFD8-B034D265B0A8}" srcId="{4D89E381-8302-42DD-92B4-21BEAB2F84EC}" destId="{1880B104-22EE-485D-A441-EC94720FFFA1}" srcOrd="3" destOrd="0" parTransId="{CC2244F1-3742-457A-BDD0-AFB3B0F4F69D}" sibTransId="{9949B31A-E55F-41C2-A812-153BB62B96EC}"/>
    <dgm:cxn modelId="{9783C5A6-4656-4A2E-9DAC-03DE38DF5FEB}" type="presOf" srcId="{9A8863FD-0C37-491D-83E0-4F67D1589492}" destId="{C0A44CEE-4087-4948-AF1E-BA639CF07325}" srcOrd="0" destOrd="0" presId="urn:microsoft.com/office/officeart/2005/8/layout/default"/>
    <dgm:cxn modelId="{36318FAB-1A7E-4517-A697-2EC6F75D08CD}" srcId="{4D89E381-8302-42DD-92B4-21BEAB2F84EC}" destId="{9A8863FD-0C37-491D-83E0-4F67D1589492}" srcOrd="2" destOrd="0" parTransId="{48347C2B-6632-4CD3-BE71-DDE76DFBD76B}" sibTransId="{FE191362-8DCF-4B1C-8074-F646C8B52276}"/>
    <dgm:cxn modelId="{2E59BC26-1F66-46E6-83D5-442F6C9BF707}" srcId="{4D89E381-8302-42DD-92B4-21BEAB2F84EC}" destId="{12EF5962-AFF9-4021-A0E2-F7E97F524AE4}" srcOrd="6" destOrd="0" parTransId="{75D4FB8F-8CD3-4E03-8869-3A4814EA9978}" sibTransId="{D0DC97AF-00BB-445E-AD0D-9E816E4BC97D}"/>
    <dgm:cxn modelId="{175A0C91-3263-470B-8F6A-AE1F708EDDE8}" type="presOf" srcId="{BECBFCD7-B9D2-4288-A2D5-E37D22327D38}" destId="{4C8CB67B-E096-40B8-A483-66F7E798314D}" srcOrd="0" destOrd="0" presId="urn:microsoft.com/office/officeart/2005/8/layout/default"/>
    <dgm:cxn modelId="{3E25F4E6-50E3-4F8C-A2C5-E1CE092E818B}" type="presOf" srcId="{1880B104-22EE-485D-A441-EC94720FFFA1}" destId="{A994BA66-0A3A-490C-B76D-5CEC8B78C113}" srcOrd="0" destOrd="0" presId="urn:microsoft.com/office/officeart/2005/8/layout/default"/>
    <dgm:cxn modelId="{AF621692-83C8-434F-97C3-B653939FB904}" srcId="{4D89E381-8302-42DD-92B4-21BEAB2F84EC}" destId="{C0DB9146-8A25-46E7-B6B8-8B93F5F134DE}" srcOrd="7" destOrd="0" parTransId="{678FDF6B-2E69-413B-85BC-8C153D90F47C}" sibTransId="{AF539067-B1B5-4F29-B45F-1920567C2430}"/>
    <dgm:cxn modelId="{7C307195-88DF-460F-AC5B-E00614D52A02}" type="presParOf" srcId="{162284CF-F313-4F80-A89C-433345F80144}" destId="{350E579E-ED1B-4A5A-AC43-CC7FE85B23A2}" srcOrd="0" destOrd="0" presId="urn:microsoft.com/office/officeart/2005/8/layout/default"/>
    <dgm:cxn modelId="{20F6F930-DC57-4958-BF03-FCDC3B434834}" type="presParOf" srcId="{162284CF-F313-4F80-A89C-433345F80144}" destId="{91DD6AAC-B550-4249-A092-F8307868C1A9}" srcOrd="1" destOrd="0" presId="urn:microsoft.com/office/officeart/2005/8/layout/default"/>
    <dgm:cxn modelId="{EDE9D8EC-7D04-4535-8573-C57EDACE36E4}" type="presParOf" srcId="{162284CF-F313-4F80-A89C-433345F80144}" destId="{734CE1DC-3DE5-4DF7-8660-01D61CA2771C}" srcOrd="2" destOrd="0" presId="urn:microsoft.com/office/officeart/2005/8/layout/default"/>
    <dgm:cxn modelId="{672DA75A-9047-4601-9854-E84AD0859364}" type="presParOf" srcId="{162284CF-F313-4F80-A89C-433345F80144}" destId="{0293C441-A7B1-46B5-B3BA-7458D34F6091}" srcOrd="3" destOrd="0" presId="urn:microsoft.com/office/officeart/2005/8/layout/default"/>
    <dgm:cxn modelId="{557D3886-B022-45A0-9820-6976889C5791}" type="presParOf" srcId="{162284CF-F313-4F80-A89C-433345F80144}" destId="{C0A44CEE-4087-4948-AF1E-BA639CF07325}" srcOrd="4" destOrd="0" presId="urn:microsoft.com/office/officeart/2005/8/layout/default"/>
    <dgm:cxn modelId="{D7465A03-98CA-4628-B734-AE3A4BC3F055}" type="presParOf" srcId="{162284CF-F313-4F80-A89C-433345F80144}" destId="{9890B04C-6DE8-4105-A338-C1BEEC077B54}" srcOrd="5" destOrd="0" presId="urn:microsoft.com/office/officeart/2005/8/layout/default"/>
    <dgm:cxn modelId="{D035D866-10D9-498F-8325-B190B97AB46F}" type="presParOf" srcId="{162284CF-F313-4F80-A89C-433345F80144}" destId="{A994BA66-0A3A-490C-B76D-5CEC8B78C113}" srcOrd="6" destOrd="0" presId="urn:microsoft.com/office/officeart/2005/8/layout/default"/>
    <dgm:cxn modelId="{D0F74B82-461D-4392-A17C-30D179F3C3B3}" type="presParOf" srcId="{162284CF-F313-4F80-A89C-433345F80144}" destId="{36E249A4-6AF3-42FF-9A28-71871D780A9C}" srcOrd="7" destOrd="0" presId="urn:microsoft.com/office/officeart/2005/8/layout/default"/>
    <dgm:cxn modelId="{E0DC424F-BAE9-4939-BA0C-2C7A1D6A28BD}" type="presParOf" srcId="{162284CF-F313-4F80-A89C-433345F80144}" destId="{EA26B3BB-EE9A-4C50-9267-9AE3789209E7}" srcOrd="8" destOrd="0" presId="urn:microsoft.com/office/officeart/2005/8/layout/default"/>
    <dgm:cxn modelId="{5ADFFA3B-40D7-4C17-841A-6E77D5B6B6A6}" type="presParOf" srcId="{162284CF-F313-4F80-A89C-433345F80144}" destId="{AD7BB27B-DE11-4ED0-902E-EA24726D5EE3}" srcOrd="9" destOrd="0" presId="urn:microsoft.com/office/officeart/2005/8/layout/default"/>
    <dgm:cxn modelId="{0EFA973F-373D-4921-9890-E7EABB9D7BCC}" type="presParOf" srcId="{162284CF-F313-4F80-A89C-433345F80144}" destId="{4C8CB67B-E096-40B8-A483-66F7E798314D}" srcOrd="10" destOrd="0" presId="urn:microsoft.com/office/officeart/2005/8/layout/default"/>
    <dgm:cxn modelId="{5F6B74A9-30DA-478D-A845-31F793E0FC18}" type="presParOf" srcId="{162284CF-F313-4F80-A89C-433345F80144}" destId="{ABAC65FB-12ED-4D3F-83E6-FED162A8CADE}" srcOrd="11" destOrd="0" presId="urn:microsoft.com/office/officeart/2005/8/layout/default"/>
    <dgm:cxn modelId="{8FE40FD9-1BC3-4A94-8813-6A2655D1BA0E}" type="presParOf" srcId="{162284CF-F313-4F80-A89C-433345F80144}" destId="{61A22032-09CB-4A74-8EE6-87AAEBE37B51}" srcOrd="12" destOrd="0" presId="urn:microsoft.com/office/officeart/2005/8/layout/default"/>
    <dgm:cxn modelId="{30810471-6DF7-489C-BE82-A68E7D52E9F3}" type="presParOf" srcId="{162284CF-F313-4F80-A89C-433345F80144}" destId="{A6B1DBF5-6AAA-4300-A07F-E067A3EF859A}" srcOrd="13" destOrd="0" presId="urn:microsoft.com/office/officeart/2005/8/layout/default"/>
    <dgm:cxn modelId="{47FBA36A-8D21-4E41-B85A-C02EA77320CB}" type="presParOf" srcId="{162284CF-F313-4F80-A89C-433345F80144}" destId="{4B7CA2B6-A45A-49BB-985D-B99BF192F4C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/>
      <dgm:t>
        <a:bodyPr/>
        <a:lstStyle/>
        <a:p>
          <a:r>
            <a:rPr lang="en-US" dirty="0" smtClean="0"/>
            <a:t>[</a:t>
          </a:r>
          <a:r>
            <a:rPr lang="ru-RU" dirty="0" smtClean="0"/>
            <a:t>ЕГАИС</a:t>
          </a:r>
          <a:r>
            <a:rPr lang="en-US" dirty="0" smtClean="0"/>
            <a:t>] </a:t>
          </a:r>
          <a:r>
            <a:rPr lang="ru-RU" dirty="0" smtClean="0"/>
            <a:t>Поступление ТТН</a:t>
          </a:r>
          <a:endParaRPr lang="ru-RU" dirty="0"/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en-US" dirty="0" smtClean="0"/>
            <a:t>[</a:t>
          </a:r>
          <a:r>
            <a:rPr lang="ru-RU" dirty="0" smtClean="0"/>
            <a:t>ЕГАИС</a:t>
          </a:r>
          <a:r>
            <a:rPr lang="en-US" dirty="0" smtClean="0"/>
            <a:t>] </a:t>
          </a:r>
          <a:r>
            <a:rPr lang="ru-RU" dirty="0" smtClean="0"/>
            <a:t>Сбор начальных остатков</a:t>
          </a:r>
          <a:endParaRPr lang="ru-RU" dirty="0"/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/>
      <dgm:t>
        <a:bodyPr/>
        <a:lstStyle/>
        <a:p>
          <a:r>
            <a:rPr lang="en-US" dirty="0" smtClean="0"/>
            <a:t>[</a:t>
          </a:r>
          <a:r>
            <a:rPr lang="ru-RU" dirty="0" smtClean="0"/>
            <a:t>ЕГАИС</a:t>
          </a:r>
          <a:r>
            <a:rPr lang="en-US" dirty="0" smtClean="0"/>
            <a:t>]</a:t>
          </a:r>
          <a:r>
            <a:rPr lang="ru-RU" dirty="0" smtClean="0"/>
            <a:t>  Возврат ТТН</a:t>
          </a:r>
          <a:endParaRPr lang="ru-RU" dirty="0"/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1187DF4A-9776-42E3-B648-345A4D7348D3}">
      <dgm:prSet phldrT="[Текст]"/>
      <dgm:spPr/>
      <dgm:t>
        <a:bodyPr/>
        <a:lstStyle/>
        <a:p>
          <a:r>
            <a:rPr lang="en-US" dirty="0" smtClean="0"/>
            <a:t>[</a:t>
          </a:r>
          <a:r>
            <a:rPr lang="ru-RU" dirty="0" smtClean="0"/>
            <a:t>ЕГАИС</a:t>
          </a:r>
          <a:r>
            <a:rPr lang="en-US" dirty="0" smtClean="0"/>
            <a:t>] </a:t>
          </a:r>
          <a:r>
            <a:rPr lang="ru-RU" dirty="0" smtClean="0"/>
            <a:t>Списание</a:t>
          </a:r>
          <a:endParaRPr lang="ru-RU" dirty="0"/>
        </a:p>
      </dgm:t>
    </dgm:pt>
    <dgm:pt modelId="{6E998E07-CE78-4B36-A9AA-8E9B3D3D719C}" type="parTrans" cxnId="{FBC32B34-173A-4128-9768-A1D8997BCB61}">
      <dgm:prSet/>
      <dgm:spPr/>
      <dgm:t>
        <a:bodyPr/>
        <a:lstStyle/>
        <a:p>
          <a:endParaRPr lang="ru-RU"/>
        </a:p>
      </dgm:t>
    </dgm:pt>
    <dgm:pt modelId="{F9D7454D-7C0F-4C5E-810A-55E30650B06B}" type="sibTrans" cxnId="{FBC32B34-173A-4128-9768-A1D8997BCB61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79E-ED1B-4A5A-AC43-CC7FE85B23A2}" type="pres">
      <dgm:prSet presAssocID="{8F20E59A-BF56-405A-9358-C69CE00CE847}" presName="node" presStyleLbl="node1" presStyleIdx="0" presStyleCnt="4" custScaleY="7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4" custScaleY="7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3C441-A7B1-46B5-B3BA-7458D34F6091}" type="pres">
      <dgm:prSet presAssocID="{0F60BE79-D0AD-45DB-89B1-4C1183FE3919}" presName="sibTrans" presStyleCnt="0"/>
      <dgm:spPr/>
    </dgm:pt>
    <dgm:pt modelId="{A994BA66-0A3A-490C-B76D-5CEC8B78C113}" type="pres">
      <dgm:prSet presAssocID="{1880B104-22EE-485D-A441-EC94720FFFA1}" presName="node" presStyleLbl="node1" presStyleIdx="2" presStyleCnt="4" custScaleY="73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179DB-69BE-4ED5-A482-9B3CA2054479}" type="pres">
      <dgm:prSet presAssocID="{9949B31A-E55F-41C2-A812-153BB62B96EC}" presName="sibTrans" presStyleCnt="0"/>
      <dgm:spPr/>
    </dgm:pt>
    <dgm:pt modelId="{F1117BB4-4A37-4E73-932D-1269C1C9D29F}" type="pres">
      <dgm:prSet presAssocID="{1187DF4A-9776-42E3-B648-345A4D7348D3}" presName="node" presStyleLbl="node1" presStyleIdx="3" presStyleCnt="4" custScaleY="81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545787F8-B667-4D93-914A-44B5B68E532D}" type="presOf" srcId="{8F20E59A-BF56-405A-9358-C69CE00CE847}" destId="{350E579E-ED1B-4A5A-AC43-CC7FE85B23A2}" srcOrd="0" destOrd="0" presId="urn:microsoft.com/office/officeart/2005/8/layout/default"/>
    <dgm:cxn modelId="{809033FA-449F-4737-9E6D-AA082DD2EA96}" type="presOf" srcId="{4EDAC122-8FC7-44BA-B568-865A63DB402E}" destId="{734CE1DC-3DE5-4DF7-8660-01D61CA2771C}" srcOrd="0" destOrd="0" presId="urn:microsoft.com/office/officeart/2005/8/layout/default"/>
    <dgm:cxn modelId="{5A18172A-040D-4C4F-A206-B188E3786EA7}" type="presOf" srcId="{1187DF4A-9776-42E3-B648-345A4D7348D3}" destId="{F1117BB4-4A37-4E73-932D-1269C1C9D29F}" srcOrd="0" destOrd="0" presId="urn:microsoft.com/office/officeart/2005/8/layout/default"/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AA415D97-73C4-4B3D-8A8C-047854A320CB}" type="presOf" srcId="{1880B104-22EE-485D-A441-EC94720FFFA1}" destId="{A994BA66-0A3A-490C-B76D-5CEC8B78C113}" srcOrd="0" destOrd="0" presId="urn:microsoft.com/office/officeart/2005/8/layout/default"/>
    <dgm:cxn modelId="{FBC32B34-173A-4128-9768-A1D8997BCB61}" srcId="{4D89E381-8302-42DD-92B4-21BEAB2F84EC}" destId="{1187DF4A-9776-42E3-B648-345A4D7348D3}" srcOrd="3" destOrd="0" parTransId="{6E998E07-CE78-4B36-A9AA-8E9B3D3D719C}" sibTransId="{F9D7454D-7C0F-4C5E-810A-55E30650B06B}"/>
    <dgm:cxn modelId="{49A55122-44BE-4CF4-AFD8-B034D265B0A8}" srcId="{4D89E381-8302-42DD-92B4-21BEAB2F84EC}" destId="{1880B104-22EE-485D-A441-EC94720FFFA1}" srcOrd="2" destOrd="0" parTransId="{CC2244F1-3742-457A-BDD0-AFB3B0F4F69D}" sibTransId="{9949B31A-E55F-41C2-A812-153BB62B96EC}"/>
    <dgm:cxn modelId="{D6F2C0C3-A23F-4BAA-BB5F-614B1E738D33}" type="presOf" srcId="{4D89E381-8302-42DD-92B4-21BEAB2F84EC}" destId="{162284CF-F313-4F80-A89C-433345F80144}" srcOrd="0" destOrd="0" presId="urn:microsoft.com/office/officeart/2005/8/layout/default"/>
    <dgm:cxn modelId="{8948BE9C-0C88-4442-BE2A-03C4D0ACA95F}" type="presParOf" srcId="{162284CF-F313-4F80-A89C-433345F80144}" destId="{350E579E-ED1B-4A5A-AC43-CC7FE85B23A2}" srcOrd="0" destOrd="0" presId="urn:microsoft.com/office/officeart/2005/8/layout/default"/>
    <dgm:cxn modelId="{A38E30D6-CDB5-4B7E-9274-1CCEC30BA78D}" type="presParOf" srcId="{162284CF-F313-4F80-A89C-433345F80144}" destId="{91DD6AAC-B550-4249-A092-F8307868C1A9}" srcOrd="1" destOrd="0" presId="urn:microsoft.com/office/officeart/2005/8/layout/default"/>
    <dgm:cxn modelId="{0119E671-1E95-42EC-AFF1-4B7B18969144}" type="presParOf" srcId="{162284CF-F313-4F80-A89C-433345F80144}" destId="{734CE1DC-3DE5-4DF7-8660-01D61CA2771C}" srcOrd="2" destOrd="0" presId="urn:microsoft.com/office/officeart/2005/8/layout/default"/>
    <dgm:cxn modelId="{B473821E-AA61-4282-ACE2-E9F134E71222}" type="presParOf" srcId="{162284CF-F313-4F80-A89C-433345F80144}" destId="{0293C441-A7B1-46B5-B3BA-7458D34F6091}" srcOrd="3" destOrd="0" presId="urn:microsoft.com/office/officeart/2005/8/layout/default"/>
    <dgm:cxn modelId="{9E44704B-EEFC-4CFD-8C9C-551C7D2A6709}" type="presParOf" srcId="{162284CF-F313-4F80-A89C-433345F80144}" destId="{A994BA66-0A3A-490C-B76D-5CEC8B78C113}" srcOrd="4" destOrd="0" presId="urn:microsoft.com/office/officeart/2005/8/layout/default"/>
    <dgm:cxn modelId="{F78425D4-D378-4857-9F7F-2657F43AC47D}" type="presParOf" srcId="{162284CF-F313-4F80-A89C-433345F80144}" destId="{4F2179DB-69BE-4ED5-A482-9B3CA2054479}" srcOrd="5" destOrd="0" presId="urn:microsoft.com/office/officeart/2005/8/layout/default"/>
    <dgm:cxn modelId="{D000C3AF-E58C-4A91-A037-7E3B94021C54}" type="presParOf" srcId="{162284CF-F313-4F80-A89C-433345F80144}" destId="{F1117BB4-4A37-4E73-932D-1269C1C9D2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/>
      <dgm:t>
        <a:bodyPr/>
        <a:lstStyle/>
        <a:p>
          <a:r>
            <a:rPr lang="ru-RU" dirty="0" err="1" smtClean="0"/>
            <a:t>Далион</a:t>
          </a:r>
          <a:endParaRPr lang="ru-RU" dirty="0"/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ru-RU" dirty="0" smtClean="0"/>
            <a:t>Розница 2</a:t>
          </a:r>
          <a:endParaRPr lang="ru-RU" dirty="0"/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/>
      <dgm:t>
        <a:bodyPr/>
        <a:lstStyle/>
        <a:p>
          <a:r>
            <a:rPr lang="ru-RU" dirty="0" smtClean="0"/>
            <a:t>АСТОР</a:t>
          </a:r>
          <a:endParaRPr lang="ru-RU" dirty="0"/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4A34A334-CA74-447D-832B-DC8718502C61}">
      <dgm:prSet phldrT="[Текст]"/>
      <dgm:spPr/>
      <dgm:t>
        <a:bodyPr/>
        <a:lstStyle/>
        <a:p>
          <a:r>
            <a:rPr lang="ru-RU" dirty="0" smtClean="0"/>
            <a:t>Штрих-М</a:t>
          </a:r>
          <a:endParaRPr lang="ru-RU" dirty="0"/>
        </a:p>
      </dgm:t>
    </dgm:pt>
    <dgm:pt modelId="{690F2BF8-588A-497F-9264-07A03F8B4298}" type="parTrans" cxnId="{08E02E07-A8E4-460D-9E7D-53AC350A6F4E}">
      <dgm:prSet/>
      <dgm:spPr/>
      <dgm:t>
        <a:bodyPr/>
        <a:lstStyle/>
        <a:p>
          <a:endParaRPr lang="ru-RU"/>
        </a:p>
      </dgm:t>
    </dgm:pt>
    <dgm:pt modelId="{FDA416A7-852B-4BE6-8AD1-5EDCBE02E872}" type="sibTrans" cxnId="{08E02E07-A8E4-460D-9E7D-53AC350A6F4E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79E-ED1B-4A5A-AC43-CC7FE85B23A2}" type="pres">
      <dgm:prSet presAssocID="{8F20E59A-BF56-405A-9358-C69CE00CE847}" presName="node" presStyleLbl="node1" presStyleIdx="0" presStyleCnt="4" custScaleY="7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6AAC-B550-4249-A092-F8307868C1A9}" type="pres">
      <dgm:prSet presAssocID="{F2A1C1D0-9672-4D51-90D9-0BF1847B2BB3}" presName="sibTrans" presStyleCnt="0"/>
      <dgm:spPr/>
    </dgm:pt>
    <dgm:pt modelId="{01278CCE-D5DB-4D63-BB8A-EABFA12D762B}" type="pres">
      <dgm:prSet presAssocID="{4A34A334-CA74-447D-832B-DC8718502C61}" presName="node" presStyleLbl="node1" presStyleIdx="1" presStyleCnt="4" custScaleY="72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8F9C3-168C-4683-8EC8-9B0185428701}" type="pres">
      <dgm:prSet presAssocID="{FDA416A7-852B-4BE6-8AD1-5EDCBE02E872}" presName="sibTrans" presStyleCnt="0"/>
      <dgm:spPr/>
    </dgm:pt>
    <dgm:pt modelId="{734CE1DC-3DE5-4DF7-8660-01D61CA2771C}" type="pres">
      <dgm:prSet presAssocID="{4EDAC122-8FC7-44BA-B568-865A63DB402E}" presName="node" presStyleLbl="node1" presStyleIdx="2" presStyleCnt="4" custScaleY="7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3C441-A7B1-46B5-B3BA-7458D34F6091}" type="pres">
      <dgm:prSet presAssocID="{0F60BE79-D0AD-45DB-89B1-4C1183FE3919}" presName="sibTrans" presStyleCnt="0"/>
      <dgm:spPr/>
    </dgm:pt>
    <dgm:pt modelId="{A994BA66-0A3A-490C-B76D-5CEC8B78C113}" type="pres">
      <dgm:prSet presAssocID="{1880B104-22EE-485D-A441-EC94720FFFA1}" presName="node" presStyleLbl="node1" presStyleIdx="3" presStyleCnt="4" custScaleY="73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B1904C5D-21DB-4DE7-979F-2019912318DA}" type="presOf" srcId="{4EDAC122-8FC7-44BA-B568-865A63DB402E}" destId="{734CE1DC-3DE5-4DF7-8660-01D61CA2771C}" srcOrd="0" destOrd="0" presId="urn:microsoft.com/office/officeart/2005/8/layout/default"/>
    <dgm:cxn modelId="{C33BA856-2C49-439B-8D75-B575A33AC525}" type="presOf" srcId="{1880B104-22EE-485D-A441-EC94720FFFA1}" destId="{A994BA66-0A3A-490C-B76D-5CEC8B78C113}" srcOrd="0" destOrd="0" presId="urn:microsoft.com/office/officeart/2005/8/layout/default"/>
    <dgm:cxn modelId="{82B577D2-FCE2-4F77-BA0F-CC9ECA0BC989}" srcId="{4D89E381-8302-42DD-92B4-21BEAB2F84EC}" destId="{4EDAC122-8FC7-44BA-B568-865A63DB402E}" srcOrd="2" destOrd="0" parTransId="{AF887A38-D530-4B55-86DA-4A5CF7797640}" sibTransId="{0F60BE79-D0AD-45DB-89B1-4C1183FE3919}"/>
    <dgm:cxn modelId="{EC1B9C44-6C2F-405C-8C34-215C36BA7AA1}" type="presOf" srcId="{4D89E381-8302-42DD-92B4-21BEAB2F84EC}" destId="{162284CF-F313-4F80-A89C-433345F80144}" srcOrd="0" destOrd="0" presId="urn:microsoft.com/office/officeart/2005/8/layout/default"/>
    <dgm:cxn modelId="{B6ACF0F0-F1D7-4666-8109-6CB5FB00E283}" type="presOf" srcId="{4A34A334-CA74-447D-832B-DC8718502C61}" destId="{01278CCE-D5DB-4D63-BB8A-EABFA12D762B}" srcOrd="0" destOrd="0" presId="urn:microsoft.com/office/officeart/2005/8/layout/default"/>
    <dgm:cxn modelId="{49A55122-44BE-4CF4-AFD8-B034D265B0A8}" srcId="{4D89E381-8302-42DD-92B4-21BEAB2F84EC}" destId="{1880B104-22EE-485D-A441-EC94720FFFA1}" srcOrd="3" destOrd="0" parTransId="{CC2244F1-3742-457A-BDD0-AFB3B0F4F69D}" sibTransId="{9949B31A-E55F-41C2-A812-153BB62B96EC}"/>
    <dgm:cxn modelId="{08E02E07-A8E4-460D-9E7D-53AC350A6F4E}" srcId="{4D89E381-8302-42DD-92B4-21BEAB2F84EC}" destId="{4A34A334-CA74-447D-832B-DC8718502C61}" srcOrd="1" destOrd="0" parTransId="{690F2BF8-588A-497F-9264-07A03F8B4298}" sibTransId="{FDA416A7-852B-4BE6-8AD1-5EDCBE02E872}"/>
    <dgm:cxn modelId="{834CD2D3-08C1-4E2C-ACEC-AE252714CE9D}" type="presOf" srcId="{8F20E59A-BF56-405A-9358-C69CE00CE847}" destId="{350E579E-ED1B-4A5A-AC43-CC7FE85B23A2}" srcOrd="0" destOrd="0" presId="urn:microsoft.com/office/officeart/2005/8/layout/default"/>
    <dgm:cxn modelId="{A854830E-0407-4E53-9224-6BF859AE355C}" type="presParOf" srcId="{162284CF-F313-4F80-A89C-433345F80144}" destId="{350E579E-ED1B-4A5A-AC43-CC7FE85B23A2}" srcOrd="0" destOrd="0" presId="urn:microsoft.com/office/officeart/2005/8/layout/default"/>
    <dgm:cxn modelId="{62E130F3-E7B9-4F54-A364-29C1E705F16F}" type="presParOf" srcId="{162284CF-F313-4F80-A89C-433345F80144}" destId="{91DD6AAC-B550-4249-A092-F8307868C1A9}" srcOrd="1" destOrd="0" presId="urn:microsoft.com/office/officeart/2005/8/layout/default"/>
    <dgm:cxn modelId="{209BF6F8-6A87-486E-8B66-69C8FCBA8692}" type="presParOf" srcId="{162284CF-F313-4F80-A89C-433345F80144}" destId="{01278CCE-D5DB-4D63-BB8A-EABFA12D762B}" srcOrd="2" destOrd="0" presId="urn:microsoft.com/office/officeart/2005/8/layout/default"/>
    <dgm:cxn modelId="{B2C6657E-6DBD-4D17-B4A8-D8D9AAFEF9F6}" type="presParOf" srcId="{162284CF-F313-4F80-A89C-433345F80144}" destId="{DE28F9C3-168C-4683-8EC8-9B0185428701}" srcOrd="3" destOrd="0" presId="urn:microsoft.com/office/officeart/2005/8/layout/default"/>
    <dgm:cxn modelId="{B08A5CAE-E0B2-40E8-9AD5-D226134E4FE1}" type="presParOf" srcId="{162284CF-F313-4F80-A89C-433345F80144}" destId="{734CE1DC-3DE5-4DF7-8660-01D61CA2771C}" srcOrd="4" destOrd="0" presId="urn:microsoft.com/office/officeart/2005/8/layout/default"/>
    <dgm:cxn modelId="{59CD722F-510C-454D-ABBF-D426CB6A3F9F}" type="presParOf" srcId="{162284CF-F313-4F80-A89C-433345F80144}" destId="{0293C441-A7B1-46B5-B3BA-7458D34F6091}" srcOrd="5" destOrd="0" presId="urn:microsoft.com/office/officeart/2005/8/layout/default"/>
    <dgm:cxn modelId="{7AB81155-734A-4F1C-9203-DF63B9DDFAF1}" type="presParOf" srcId="{162284CF-F313-4F80-A89C-433345F80144}" destId="{A994BA66-0A3A-490C-B76D-5CEC8B78C1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/>
      <dgm:t>
        <a:bodyPr/>
        <a:lstStyle/>
        <a:p>
          <a:r>
            <a:rPr lang="ru-RU" dirty="0" smtClean="0"/>
            <a:t>Инвентаризация</a:t>
          </a:r>
          <a:endParaRPr lang="ru-RU" dirty="0"/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ru-RU" dirty="0" smtClean="0"/>
            <a:t>Сбор штрихкодов</a:t>
          </a:r>
          <a:endParaRPr lang="ru-RU" dirty="0"/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/>
      <dgm:t>
        <a:bodyPr/>
        <a:lstStyle/>
        <a:p>
          <a:r>
            <a:rPr lang="ru-RU" dirty="0" smtClean="0"/>
            <a:t>Поступление</a:t>
          </a:r>
          <a:endParaRPr lang="ru-RU" dirty="0"/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5429DB12-FF50-4A5A-899D-1854559E10D8}">
      <dgm:prSet phldrT="[Текст]"/>
      <dgm:spPr/>
      <dgm:t>
        <a:bodyPr/>
        <a:lstStyle/>
        <a:p>
          <a:r>
            <a:rPr lang="ru-RU" dirty="0" smtClean="0"/>
            <a:t>Возврат</a:t>
          </a:r>
          <a:endParaRPr lang="ru-RU" dirty="0"/>
        </a:p>
      </dgm:t>
    </dgm:pt>
    <dgm:pt modelId="{668FD9B8-3AE7-4B12-95B7-79A1407DF0B8}" type="parTrans" cxnId="{7FD7CD93-DA41-4110-9A9A-771D17EC9719}">
      <dgm:prSet/>
      <dgm:spPr/>
      <dgm:t>
        <a:bodyPr/>
        <a:lstStyle/>
        <a:p>
          <a:endParaRPr lang="ru-RU"/>
        </a:p>
      </dgm:t>
    </dgm:pt>
    <dgm:pt modelId="{8AA919AD-5765-4770-B067-96CE7B51CB99}" type="sibTrans" cxnId="{7FD7CD93-DA41-4110-9A9A-771D17EC9719}">
      <dgm:prSet/>
      <dgm:spPr/>
      <dgm:t>
        <a:bodyPr/>
        <a:lstStyle/>
        <a:p>
          <a:endParaRPr lang="ru-RU"/>
        </a:p>
      </dgm:t>
    </dgm:pt>
    <dgm:pt modelId="{BECBFCD7-B9D2-4288-A2D5-E37D22327D38}">
      <dgm:prSet phldrT="[Текст]"/>
      <dgm:spPr/>
      <dgm:t>
        <a:bodyPr/>
        <a:lstStyle/>
        <a:p>
          <a:r>
            <a:rPr lang="ru-RU" dirty="0" smtClean="0"/>
            <a:t>Перемещение</a:t>
          </a:r>
          <a:endParaRPr lang="ru-RU" dirty="0"/>
        </a:p>
      </dgm:t>
    </dgm:pt>
    <dgm:pt modelId="{62AEB06F-3148-4764-8A02-9C81D450844A}" type="parTrans" cxnId="{E2B253D5-292D-4336-AF22-1BBFB7AC7100}">
      <dgm:prSet/>
      <dgm:spPr/>
      <dgm:t>
        <a:bodyPr/>
        <a:lstStyle/>
        <a:p>
          <a:endParaRPr lang="ru-RU"/>
        </a:p>
      </dgm:t>
    </dgm:pt>
    <dgm:pt modelId="{56B9C18E-C21B-4689-9ABC-0410A904F6B3}" type="sibTrans" cxnId="{E2B253D5-292D-4336-AF22-1BBFB7AC7100}">
      <dgm:prSet/>
      <dgm:spPr/>
      <dgm:t>
        <a:bodyPr/>
        <a:lstStyle/>
        <a:p>
          <a:endParaRPr lang="ru-RU"/>
        </a:p>
      </dgm:t>
    </dgm:pt>
    <dgm:pt modelId="{12EF5962-AFF9-4021-A0E2-F7E97F524AE4}">
      <dgm:prSet phldrT="[Текст]"/>
      <dgm:spPr/>
      <dgm:t>
        <a:bodyPr/>
        <a:lstStyle/>
        <a:p>
          <a:r>
            <a:rPr lang="ru-RU" dirty="0" smtClean="0"/>
            <a:t>Переоценка</a:t>
          </a:r>
          <a:endParaRPr lang="ru-RU" dirty="0"/>
        </a:p>
      </dgm:t>
    </dgm:pt>
    <dgm:pt modelId="{75D4FB8F-8CD3-4E03-8869-3A4814EA9978}" type="parTrans" cxnId="{2E59BC26-1F66-46E6-83D5-442F6C9BF707}">
      <dgm:prSet/>
      <dgm:spPr/>
      <dgm:t>
        <a:bodyPr/>
        <a:lstStyle/>
        <a:p>
          <a:endParaRPr lang="ru-RU"/>
        </a:p>
      </dgm:t>
    </dgm:pt>
    <dgm:pt modelId="{D0DC97AF-00BB-445E-AD0D-9E816E4BC97D}" type="sibTrans" cxnId="{2E59BC26-1F66-46E6-83D5-442F6C9BF707}">
      <dgm:prSet/>
      <dgm:spPr/>
      <dgm:t>
        <a:bodyPr/>
        <a:lstStyle/>
        <a:p>
          <a:endParaRPr lang="ru-RU"/>
        </a:p>
      </dgm:t>
    </dgm:pt>
    <dgm:pt modelId="{C0DB9146-8A25-46E7-B6B8-8B93F5F134D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/>
            <a:t>Отпуск товара </a:t>
          </a:r>
        </a:p>
      </dgm:t>
    </dgm:pt>
    <dgm:pt modelId="{678FDF6B-2E69-413B-85BC-8C153D90F47C}" type="parTrans" cxnId="{AF621692-83C8-434F-97C3-B653939FB904}">
      <dgm:prSet/>
      <dgm:spPr/>
      <dgm:t>
        <a:bodyPr/>
        <a:lstStyle/>
        <a:p>
          <a:endParaRPr lang="ru-RU"/>
        </a:p>
      </dgm:t>
    </dgm:pt>
    <dgm:pt modelId="{AF539067-B1B5-4F29-B45F-1920567C2430}" type="sibTrans" cxnId="{AF621692-83C8-434F-97C3-B653939FB904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79E-ED1B-4A5A-AC43-CC7FE85B23A2}" type="pres">
      <dgm:prSet presAssocID="{8F20E59A-BF56-405A-9358-C69CE00CE847}" presName="node" presStyleLbl="node1" presStyleIdx="0" presStyleCnt="7" custScaleY="7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7" custScaleY="7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3C441-A7B1-46B5-B3BA-7458D34F6091}" type="pres">
      <dgm:prSet presAssocID="{0F60BE79-D0AD-45DB-89B1-4C1183FE3919}" presName="sibTrans" presStyleCnt="0"/>
      <dgm:spPr/>
    </dgm:pt>
    <dgm:pt modelId="{A994BA66-0A3A-490C-B76D-5CEC8B78C113}" type="pres">
      <dgm:prSet presAssocID="{1880B104-22EE-485D-A441-EC94720FFFA1}" presName="node" presStyleLbl="node1" presStyleIdx="2" presStyleCnt="7" custScaleY="5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249A4-6AF3-42FF-9A28-71871D780A9C}" type="pres">
      <dgm:prSet presAssocID="{9949B31A-E55F-41C2-A812-153BB62B96EC}" presName="sibTrans" presStyleCnt="0"/>
      <dgm:spPr/>
    </dgm:pt>
    <dgm:pt modelId="{EA26B3BB-EE9A-4C50-9267-9AE3789209E7}" type="pres">
      <dgm:prSet presAssocID="{5429DB12-FF50-4A5A-899D-1854559E10D8}" presName="node" presStyleLbl="node1" presStyleIdx="3" presStyleCnt="7" custScaleY="5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BB27B-DE11-4ED0-902E-EA24726D5EE3}" type="pres">
      <dgm:prSet presAssocID="{8AA919AD-5765-4770-B067-96CE7B51CB99}" presName="sibTrans" presStyleCnt="0"/>
      <dgm:spPr/>
    </dgm:pt>
    <dgm:pt modelId="{4C8CB67B-E096-40B8-A483-66F7E798314D}" type="pres">
      <dgm:prSet presAssocID="{BECBFCD7-B9D2-4288-A2D5-E37D22327D38}" presName="node" presStyleLbl="node1" presStyleIdx="4" presStyleCnt="7" custScaleY="53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C65FB-12ED-4D3F-83E6-FED162A8CADE}" type="pres">
      <dgm:prSet presAssocID="{56B9C18E-C21B-4689-9ABC-0410A904F6B3}" presName="sibTrans" presStyleCnt="0"/>
      <dgm:spPr/>
    </dgm:pt>
    <dgm:pt modelId="{61A22032-09CB-4A74-8EE6-87AAEBE37B51}" type="pres">
      <dgm:prSet presAssocID="{12EF5962-AFF9-4021-A0E2-F7E97F524AE4}" presName="node" presStyleLbl="node1" presStyleIdx="5" presStyleCnt="7" custScaleY="51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1DBF5-6AAA-4300-A07F-E067A3EF859A}" type="pres">
      <dgm:prSet presAssocID="{D0DC97AF-00BB-445E-AD0D-9E816E4BC97D}" presName="sibTrans" presStyleCnt="0"/>
      <dgm:spPr/>
    </dgm:pt>
    <dgm:pt modelId="{4B7CA2B6-A45A-49BB-985D-B99BF192F4C4}" type="pres">
      <dgm:prSet presAssocID="{C0DB9146-8A25-46E7-B6B8-8B93F5F134DE}" presName="node" presStyleLbl="node1" presStyleIdx="6" presStyleCnt="7" custScaleX="210051" custScaleY="57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7FD7CD93-DA41-4110-9A9A-771D17EC9719}" srcId="{4D89E381-8302-42DD-92B4-21BEAB2F84EC}" destId="{5429DB12-FF50-4A5A-899D-1854559E10D8}" srcOrd="3" destOrd="0" parTransId="{668FD9B8-3AE7-4B12-95B7-79A1407DF0B8}" sibTransId="{8AA919AD-5765-4770-B067-96CE7B51CB99}"/>
    <dgm:cxn modelId="{45AFE9F5-664D-48EB-A25A-2D9D6B31282D}" type="presOf" srcId="{C0DB9146-8A25-46E7-B6B8-8B93F5F134DE}" destId="{4B7CA2B6-A45A-49BB-985D-B99BF192F4C4}" srcOrd="0" destOrd="0" presId="urn:microsoft.com/office/officeart/2005/8/layout/default"/>
    <dgm:cxn modelId="{77244841-4518-42E2-8652-95716E4E7BE7}" type="presOf" srcId="{5429DB12-FF50-4A5A-899D-1854559E10D8}" destId="{EA26B3BB-EE9A-4C50-9267-9AE3789209E7}" srcOrd="0" destOrd="0" presId="urn:microsoft.com/office/officeart/2005/8/layout/default"/>
    <dgm:cxn modelId="{765A7D25-8433-4688-A70E-AC6E4B4DE010}" type="presOf" srcId="{8F20E59A-BF56-405A-9358-C69CE00CE847}" destId="{350E579E-ED1B-4A5A-AC43-CC7FE85B23A2}" srcOrd="0" destOrd="0" presId="urn:microsoft.com/office/officeart/2005/8/layout/default"/>
    <dgm:cxn modelId="{1B3C67CB-F1CC-42F1-AECE-9469C2A414AF}" type="presOf" srcId="{1880B104-22EE-485D-A441-EC94720FFFA1}" destId="{A994BA66-0A3A-490C-B76D-5CEC8B78C113}" srcOrd="0" destOrd="0" presId="urn:microsoft.com/office/officeart/2005/8/layout/default"/>
    <dgm:cxn modelId="{E2B253D5-292D-4336-AF22-1BBFB7AC7100}" srcId="{4D89E381-8302-42DD-92B4-21BEAB2F84EC}" destId="{BECBFCD7-B9D2-4288-A2D5-E37D22327D38}" srcOrd="4" destOrd="0" parTransId="{62AEB06F-3148-4764-8A02-9C81D450844A}" sibTransId="{56B9C18E-C21B-4689-9ABC-0410A904F6B3}"/>
    <dgm:cxn modelId="{BC47E068-4213-431C-8111-EB410B6DB515}" type="presOf" srcId="{BECBFCD7-B9D2-4288-A2D5-E37D22327D38}" destId="{4C8CB67B-E096-40B8-A483-66F7E798314D}" srcOrd="0" destOrd="0" presId="urn:microsoft.com/office/officeart/2005/8/layout/default"/>
    <dgm:cxn modelId="{C67B86E6-E68D-439E-A579-25FF482A8B4C}" type="presOf" srcId="{12EF5962-AFF9-4021-A0E2-F7E97F524AE4}" destId="{61A22032-09CB-4A74-8EE6-87AAEBE37B51}" srcOrd="0" destOrd="0" presId="urn:microsoft.com/office/officeart/2005/8/layout/default"/>
    <dgm:cxn modelId="{B6C8E6A0-0E71-4FC0-AEAD-3C6B5DE4D559}" type="presOf" srcId="{4EDAC122-8FC7-44BA-B568-865A63DB402E}" destId="{734CE1DC-3DE5-4DF7-8660-01D61CA2771C}" srcOrd="0" destOrd="0" presId="urn:microsoft.com/office/officeart/2005/8/layout/default"/>
    <dgm:cxn modelId="{49A55122-44BE-4CF4-AFD8-B034D265B0A8}" srcId="{4D89E381-8302-42DD-92B4-21BEAB2F84EC}" destId="{1880B104-22EE-485D-A441-EC94720FFFA1}" srcOrd="2" destOrd="0" parTransId="{CC2244F1-3742-457A-BDD0-AFB3B0F4F69D}" sibTransId="{9949B31A-E55F-41C2-A812-153BB62B96EC}"/>
    <dgm:cxn modelId="{2E59BC26-1F66-46E6-83D5-442F6C9BF707}" srcId="{4D89E381-8302-42DD-92B4-21BEAB2F84EC}" destId="{12EF5962-AFF9-4021-A0E2-F7E97F524AE4}" srcOrd="5" destOrd="0" parTransId="{75D4FB8F-8CD3-4E03-8869-3A4814EA9978}" sibTransId="{D0DC97AF-00BB-445E-AD0D-9E816E4BC97D}"/>
    <dgm:cxn modelId="{FE3CD698-6DBE-44E3-8985-0038CB4E58C0}" type="presOf" srcId="{4D89E381-8302-42DD-92B4-21BEAB2F84EC}" destId="{162284CF-F313-4F80-A89C-433345F80144}" srcOrd="0" destOrd="0" presId="urn:microsoft.com/office/officeart/2005/8/layout/default"/>
    <dgm:cxn modelId="{AF621692-83C8-434F-97C3-B653939FB904}" srcId="{4D89E381-8302-42DD-92B4-21BEAB2F84EC}" destId="{C0DB9146-8A25-46E7-B6B8-8B93F5F134DE}" srcOrd="6" destOrd="0" parTransId="{678FDF6B-2E69-413B-85BC-8C153D90F47C}" sibTransId="{AF539067-B1B5-4F29-B45F-1920567C2430}"/>
    <dgm:cxn modelId="{14E68343-FD9A-4E4F-B735-517FDF04A624}" type="presParOf" srcId="{162284CF-F313-4F80-A89C-433345F80144}" destId="{350E579E-ED1B-4A5A-AC43-CC7FE85B23A2}" srcOrd="0" destOrd="0" presId="urn:microsoft.com/office/officeart/2005/8/layout/default"/>
    <dgm:cxn modelId="{6BA8764A-B28F-47BD-9B67-71997662EF12}" type="presParOf" srcId="{162284CF-F313-4F80-A89C-433345F80144}" destId="{91DD6AAC-B550-4249-A092-F8307868C1A9}" srcOrd="1" destOrd="0" presId="urn:microsoft.com/office/officeart/2005/8/layout/default"/>
    <dgm:cxn modelId="{C3F50FAC-2C8E-468B-A6DF-5FB9ED0DA80B}" type="presParOf" srcId="{162284CF-F313-4F80-A89C-433345F80144}" destId="{734CE1DC-3DE5-4DF7-8660-01D61CA2771C}" srcOrd="2" destOrd="0" presId="urn:microsoft.com/office/officeart/2005/8/layout/default"/>
    <dgm:cxn modelId="{6830303D-7ED7-4092-9955-E68928555AB6}" type="presParOf" srcId="{162284CF-F313-4F80-A89C-433345F80144}" destId="{0293C441-A7B1-46B5-B3BA-7458D34F6091}" srcOrd="3" destOrd="0" presId="urn:microsoft.com/office/officeart/2005/8/layout/default"/>
    <dgm:cxn modelId="{76D4AC22-E565-4F0B-BAB7-5DF756EEE1D2}" type="presParOf" srcId="{162284CF-F313-4F80-A89C-433345F80144}" destId="{A994BA66-0A3A-490C-B76D-5CEC8B78C113}" srcOrd="4" destOrd="0" presId="urn:microsoft.com/office/officeart/2005/8/layout/default"/>
    <dgm:cxn modelId="{A8CA480C-8914-423B-8DE8-188606604E28}" type="presParOf" srcId="{162284CF-F313-4F80-A89C-433345F80144}" destId="{36E249A4-6AF3-42FF-9A28-71871D780A9C}" srcOrd="5" destOrd="0" presId="urn:microsoft.com/office/officeart/2005/8/layout/default"/>
    <dgm:cxn modelId="{DF85F6DE-DB43-4489-8799-F768C9450878}" type="presParOf" srcId="{162284CF-F313-4F80-A89C-433345F80144}" destId="{EA26B3BB-EE9A-4C50-9267-9AE3789209E7}" srcOrd="6" destOrd="0" presId="urn:microsoft.com/office/officeart/2005/8/layout/default"/>
    <dgm:cxn modelId="{1C31F147-0175-44A3-8DFC-2272CEF51FDC}" type="presParOf" srcId="{162284CF-F313-4F80-A89C-433345F80144}" destId="{AD7BB27B-DE11-4ED0-902E-EA24726D5EE3}" srcOrd="7" destOrd="0" presId="urn:microsoft.com/office/officeart/2005/8/layout/default"/>
    <dgm:cxn modelId="{37FEB83A-E617-4443-BFCC-77CED6AA3120}" type="presParOf" srcId="{162284CF-F313-4F80-A89C-433345F80144}" destId="{4C8CB67B-E096-40B8-A483-66F7E798314D}" srcOrd="8" destOrd="0" presId="urn:microsoft.com/office/officeart/2005/8/layout/default"/>
    <dgm:cxn modelId="{FFCD54D5-9FF5-4A81-97F0-8E358F9C103C}" type="presParOf" srcId="{162284CF-F313-4F80-A89C-433345F80144}" destId="{ABAC65FB-12ED-4D3F-83E6-FED162A8CADE}" srcOrd="9" destOrd="0" presId="urn:microsoft.com/office/officeart/2005/8/layout/default"/>
    <dgm:cxn modelId="{B050D713-A7C4-49D3-AFB4-E1F5EA99F2E1}" type="presParOf" srcId="{162284CF-F313-4F80-A89C-433345F80144}" destId="{61A22032-09CB-4A74-8EE6-87AAEBE37B51}" srcOrd="10" destOrd="0" presId="urn:microsoft.com/office/officeart/2005/8/layout/default"/>
    <dgm:cxn modelId="{3C476994-F904-4080-8B0B-CAB81C887AE0}" type="presParOf" srcId="{162284CF-F313-4F80-A89C-433345F80144}" destId="{A6B1DBF5-6AAA-4300-A07F-E067A3EF859A}" srcOrd="11" destOrd="0" presId="urn:microsoft.com/office/officeart/2005/8/layout/default"/>
    <dgm:cxn modelId="{A1FAC976-F380-4C63-8A1C-A76CFCF4C97B}" type="presParOf" srcId="{162284CF-F313-4F80-A89C-433345F80144}" destId="{4B7CA2B6-A45A-49BB-985D-B99BF192F4C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 custT="1"/>
      <dgm:spPr/>
      <dgm:t>
        <a:bodyPr/>
        <a:lstStyle/>
        <a:p>
          <a:r>
            <a:rPr lang="ru-RU" sz="2000" strike="noStrike" dirty="0" smtClean="0"/>
            <a:t>Отгрузка</a:t>
          </a:r>
          <a:endParaRPr lang="ru-RU" sz="2000" strike="noStrike" dirty="0"/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 sz="1100" strike="noStrike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 sz="1100" strike="noStrike"/>
        </a:p>
      </dgm:t>
    </dgm:pt>
    <dgm:pt modelId="{8F20E59A-BF56-405A-9358-C69CE00CE847}">
      <dgm:prSet phldrT="[Текст]" custT="1"/>
      <dgm:spPr/>
      <dgm:t>
        <a:bodyPr/>
        <a:lstStyle/>
        <a:p>
          <a:r>
            <a:rPr lang="ru-RU" sz="2000" strike="noStrike" dirty="0" smtClean="0"/>
            <a:t>Адресное хранение</a:t>
          </a:r>
          <a:endParaRPr lang="ru-RU" sz="2000" strike="noStrike" dirty="0"/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 sz="1100" strike="noStrike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 sz="1100" strike="noStrike"/>
        </a:p>
      </dgm:t>
    </dgm:pt>
    <dgm:pt modelId="{1880B104-22EE-485D-A441-EC94720FFFA1}">
      <dgm:prSet phldrT="[Текст]" custT="1"/>
      <dgm:spPr/>
      <dgm:t>
        <a:bodyPr/>
        <a:lstStyle/>
        <a:p>
          <a:r>
            <a:rPr lang="ru-RU" sz="2000" strike="noStrike" dirty="0" smtClean="0"/>
            <a:t>Подбор заказов</a:t>
          </a:r>
          <a:endParaRPr lang="ru-RU" sz="2000" strike="noStrike" dirty="0"/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 sz="1100" strike="noStrike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 sz="1100" strike="noStrike"/>
        </a:p>
      </dgm:t>
    </dgm:pt>
    <dgm:pt modelId="{91F79271-A7FC-4CAC-ADE7-6CD76A835215}">
      <dgm:prSet phldrT="[Текст]" custT="1"/>
      <dgm:spPr/>
      <dgm:t>
        <a:bodyPr/>
        <a:lstStyle/>
        <a:p>
          <a:r>
            <a:rPr lang="ru-RU" sz="2000" strike="noStrike" dirty="0" smtClean="0"/>
            <a:t>Паллеты</a:t>
          </a:r>
          <a:endParaRPr lang="ru-RU" sz="2000" strike="noStrike" dirty="0"/>
        </a:p>
      </dgm:t>
    </dgm:pt>
    <dgm:pt modelId="{2087C7EB-26B2-4588-90A4-BE3974794FE0}" type="parTrans" cxnId="{363A2A14-019C-4071-9DBA-957AFA207BD7}">
      <dgm:prSet/>
      <dgm:spPr/>
      <dgm:t>
        <a:bodyPr/>
        <a:lstStyle/>
        <a:p>
          <a:endParaRPr lang="ru-RU" sz="1100" strike="noStrike"/>
        </a:p>
      </dgm:t>
    </dgm:pt>
    <dgm:pt modelId="{8FC4B067-B8C4-40EB-8976-2D98FF910037}" type="sibTrans" cxnId="{363A2A14-019C-4071-9DBA-957AFA207BD7}">
      <dgm:prSet/>
      <dgm:spPr/>
      <dgm:t>
        <a:bodyPr/>
        <a:lstStyle/>
        <a:p>
          <a:endParaRPr lang="ru-RU" sz="1100" strike="noStrike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79E-ED1B-4A5A-AC43-CC7FE85B23A2}" type="pres">
      <dgm:prSet presAssocID="{8F20E59A-BF56-405A-9358-C69CE00CE84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3C441-A7B1-46B5-B3BA-7458D34F6091}" type="pres">
      <dgm:prSet presAssocID="{0F60BE79-D0AD-45DB-89B1-4C1183FE3919}" presName="sibTrans" presStyleCnt="0"/>
      <dgm:spPr/>
    </dgm:pt>
    <dgm:pt modelId="{A994BA66-0A3A-490C-B76D-5CEC8B78C113}" type="pres">
      <dgm:prSet presAssocID="{1880B104-22EE-485D-A441-EC94720FFFA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249A4-6AF3-42FF-9A28-71871D780A9C}" type="pres">
      <dgm:prSet presAssocID="{9949B31A-E55F-41C2-A812-153BB62B96EC}" presName="sibTrans" presStyleCnt="0"/>
      <dgm:spPr/>
    </dgm:pt>
    <dgm:pt modelId="{4BA08F8B-45D1-4DAA-B491-1891311402CF}" type="pres">
      <dgm:prSet presAssocID="{91F79271-A7FC-4CAC-ADE7-6CD76A8352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5D1F61B2-DF11-439E-9D32-A7C74B3AD073}" type="presOf" srcId="{1880B104-22EE-485D-A441-EC94720FFFA1}" destId="{A994BA66-0A3A-490C-B76D-5CEC8B78C113}" srcOrd="0" destOrd="0" presId="urn:microsoft.com/office/officeart/2005/8/layout/default"/>
    <dgm:cxn modelId="{4D8022C4-9251-4D88-958C-45B9B86B56EC}" type="presOf" srcId="{4EDAC122-8FC7-44BA-B568-865A63DB402E}" destId="{734CE1DC-3DE5-4DF7-8660-01D61CA2771C}" srcOrd="0" destOrd="0" presId="urn:microsoft.com/office/officeart/2005/8/layout/default"/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F338EB3D-E3E1-44B2-A0BD-92287DFC7327}" type="presOf" srcId="{8F20E59A-BF56-405A-9358-C69CE00CE847}" destId="{350E579E-ED1B-4A5A-AC43-CC7FE85B23A2}" srcOrd="0" destOrd="0" presId="urn:microsoft.com/office/officeart/2005/8/layout/default"/>
    <dgm:cxn modelId="{547A01FA-75E0-4051-BF29-B159261BC219}" type="presOf" srcId="{91F79271-A7FC-4CAC-ADE7-6CD76A835215}" destId="{4BA08F8B-45D1-4DAA-B491-1891311402CF}" srcOrd="0" destOrd="0" presId="urn:microsoft.com/office/officeart/2005/8/layout/default"/>
    <dgm:cxn modelId="{363A2A14-019C-4071-9DBA-957AFA207BD7}" srcId="{4D89E381-8302-42DD-92B4-21BEAB2F84EC}" destId="{91F79271-A7FC-4CAC-ADE7-6CD76A835215}" srcOrd="3" destOrd="0" parTransId="{2087C7EB-26B2-4588-90A4-BE3974794FE0}" sibTransId="{8FC4B067-B8C4-40EB-8976-2D98FF910037}"/>
    <dgm:cxn modelId="{49A55122-44BE-4CF4-AFD8-B034D265B0A8}" srcId="{4D89E381-8302-42DD-92B4-21BEAB2F84EC}" destId="{1880B104-22EE-485D-A441-EC94720FFFA1}" srcOrd="2" destOrd="0" parTransId="{CC2244F1-3742-457A-BDD0-AFB3B0F4F69D}" sibTransId="{9949B31A-E55F-41C2-A812-153BB62B96EC}"/>
    <dgm:cxn modelId="{BA5327FF-1C6B-423F-A438-FB1F963C2426}" type="presOf" srcId="{4D89E381-8302-42DD-92B4-21BEAB2F84EC}" destId="{162284CF-F313-4F80-A89C-433345F80144}" srcOrd="0" destOrd="0" presId="urn:microsoft.com/office/officeart/2005/8/layout/default"/>
    <dgm:cxn modelId="{03F028B8-1009-4D2B-AB7C-83D6ED91D50F}" type="presParOf" srcId="{162284CF-F313-4F80-A89C-433345F80144}" destId="{350E579E-ED1B-4A5A-AC43-CC7FE85B23A2}" srcOrd="0" destOrd="0" presId="urn:microsoft.com/office/officeart/2005/8/layout/default"/>
    <dgm:cxn modelId="{96C6E08B-7982-4984-99B1-5EC97979F0BF}" type="presParOf" srcId="{162284CF-F313-4F80-A89C-433345F80144}" destId="{91DD6AAC-B550-4249-A092-F8307868C1A9}" srcOrd="1" destOrd="0" presId="urn:microsoft.com/office/officeart/2005/8/layout/default"/>
    <dgm:cxn modelId="{CF185119-5431-4886-BE3E-862AE95C2F05}" type="presParOf" srcId="{162284CF-F313-4F80-A89C-433345F80144}" destId="{734CE1DC-3DE5-4DF7-8660-01D61CA2771C}" srcOrd="2" destOrd="0" presId="urn:microsoft.com/office/officeart/2005/8/layout/default"/>
    <dgm:cxn modelId="{249BE485-5EC9-4417-92DD-BB52ACE19D22}" type="presParOf" srcId="{162284CF-F313-4F80-A89C-433345F80144}" destId="{0293C441-A7B1-46B5-B3BA-7458D34F6091}" srcOrd="3" destOrd="0" presId="urn:microsoft.com/office/officeart/2005/8/layout/default"/>
    <dgm:cxn modelId="{B7499E59-DCBB-4740-AC46-A8C2450EC5C1}" type="presParOf" srcId="{162284CF-F313-4F80-A89C-433345F80144}" destId="{A994BA66-0A3A-490C-B76D-5CEC8B78C113}" srcOrd="4" destOrd="0" presId="urn:microsoft.com/office/officeart/2005/8/layout/default"/>
    <dgm:cxn modelId="{61916872-4E38-48AC-BBFF-609602031EC3}" type="presParOf" srcId="{162284CF-F313-4F80-A89C-433345F80144}" destId="{36E249A4-6AF3-42FF-9A28-71871D780A9C}" srcOrd="5" destOrd="0" presId="urn:microsoft.com/office/officeart/2005/8/layout/default"/>
    <dgm:cxn modelId="{99AAECCF-3DB8-4D5A-A7E1-9F7A22BDEF9E}" type="presParOf" srcId="{162284CF-F313-4F80-A89C-433345F80144}" destId="{4BA08F8B-45D1-4DAA-B491-1891311402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A479C-4BEB-45F7-8A14-883A4083EE9C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003E0-FEFB-4C37-8A3F-08F13C0F5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7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5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5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3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0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7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4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2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6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B1DB-FA02-48EA-854C-795534BB5E60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4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90" y="624795"/>
            <a:ext cx="80200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8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5.hidemyass.com/ip-1/encoded/Oi8vd3d3LmNsZXZlcmVuY2UucnUvdXBsb2FkL2libG9jay8xYWYvMWFmZGNkZDI1NDU2MTI3M2YwYmUyMDBjMjQ0YmMxYjYuan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"/>
          <a:stretch>
            <a:fillRect/>
          </a:stretch>
        </p:blipFill>
        <p:spPr bwMode="auto">
          <a:xfrm>
            <a:off x="1012307" y="1301577"/>
            <a:ext cx="2257425" cy="2249057"/>
          </a:xfrm>
          <a:custGeom>
            <a:avLst/>
            <a:gdLst>
              <a:gd name="connsiteX0" fmla="*/ 422775 w 2257425"/>
              <a:gd name="connsiteY0" fmla="*/ 0 h 2249057"/>
              <a:gd name="connsiteX1" fmla="*/ 1834649 w 2257425"/>
              <a:gd name="connsiteY1" fmla="*/ 0 h 2249057"/>
              <a:gd name="connsiteX2" fmla="*/ 1914717 w 2257425"/>
              <a:gd name="connsiteY2" fmla="*/ 59873 h 2249057"/>
              <a:gd name="connsiteX3" fmla="*/ 2215249 w 2257425"/>
              <a:gd name="connsiteY3" fmla="*/ 424385 h 2249057"/>
              <a:gd name="connsiteX4" fmla="*/ 2257425 w 2257425"/>
              <a:gd name="connsiteY4" fmla="*/ 511938 h 2249057"/>
              <a:gd name="connsiteX5" fmla="*/ 2257425 w 2257425"/>
              <a:gd name="connsiteY5" fmla="*/ 1514825 h 2249057"/>
              <a:gd name="connsiteX6" fmla="*/ 2215249 w 2257425"/>
              <a:gd name="connsiteY6" fmla="*/ 1602378 h 2249057"/>
              <a:gd name="connsiteX7" fmla="*/ 1128712 w 2257425"/>
              <a:gd name="connsiteY7" fmla="*/ 2249057 h 2249057"/>
              <a:gd name="connsiteX8" fmla="*/ 42176 w 2257425"/>
              <a:gd name="connsiteY8" fmla="*/ 1602378 h 2249057"/>
              <a:gd name="connsiteX9" fmla="*/ 0 w 2257425"/>
              <a:gd name="connsiteY9" fmla="*/ 1514827 h 2249057"/>
              <a:gd name="connsiteX10" fmla="*/ 0 w 2257425"/>
              <a:gd name="connsiteY10" fmla="*/ 511936 h 2249057"/>
              <a:gd name="connsiteX11" fmla="*/ 42176 w 2257425"/>
              <a:gd name="connsiteY11" fmla="*/ 424385 h 2249057"/>
              <a:gd name="connsiteX12" fmla="*/ 342707 w 2257425"/>
              <a:gd name="connsiteY12" fmla="*/ 59873 h 224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7425" h="2249057">
                <a:moveTo>
                  <a:pt x="422775" y="0"/>
                </a:moveTo>
                <a:lnTo>
                  <a:pt x="1834649" y="0"/>
                </a:lnTo>
                <a:lnTo>
                  <a:pt x="1914717" y="59873"/>
                </a:lnTo>
                <a:cubicBezTo>
                  <a:pt x="2036773" y="160603"/>
                  <a:pt x="2139158" y="284315"/>
                  <a:pt x="2215249" y="424385"/>
                </a:cubicBezTo>
                <a:lnTo>
                  <a:pt x="2257425" y="511938"/>
                </a:lnTo>
                <a:lnTo>
                  <a:pt x="2257425" y="1514825"/>
                </a:lnTo>
                <a:lnTo>
                  <a:pt x="2215249" y="1602378"/>
                </a:lnTo>
                <a:cubicBezTo>
                  <a:pt x="2006000" y="1987569"/>
                  <a:pt x="1597893" y="2249057"/>
                  <a:pt x="1128712" y="2249057"/>
                </a:cubicBezTo>
                <a:cubicBezTo>
                  <a:pt x="659531" y="2249057"/>
                  <a:pt x="251424" y="1987569"/>
                  <a:pt x="42176" y="1602378"/>
                </a:cubicBezTo>
                <a:lnTo>
                  <a:pt x="0" y="1514827"/>
                </a:lnTo>
                <a:lnTo>
                  <a:pt x="0" y="511936"/>
                </a:lnTo>
                <a:lnTo>
                  <a:pt x="42176" y="424385"/>
                </a:lnTo>
                <a:cubicBezTo>
                  <a:pt x="118266" y="284315"/>
                  <a:pt x="220652" y="160603"/>
                  <a:pt x="342707" y="5987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4118916" y="1301577"/>
            <a:ext cx="7397579" cy="4209536"/>
          </a:xfrm>
          <a:prstGeom prst="wedgeRectCallout">
            <a:avLst>
              <a:gd name="adj1" fmla="val -23418"/>
              <a:gd name="adj2" fmla="val 50287"/>
            </a:avLst>
          </a:prstGeom>
          <a:solidFill>
            <a:srgbClr val="242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>
              <a:lnSpc>
                <a:spcPct val="150000"/>
              </a:lnSpc>
            </a:pPr>
            <a:r>
              <a:rPr lang="ru-RU" sz="2000" i="1" dirty="0" smtClean="0"/>
              <a:t>До </a:t>
            </a:r>
            <a:r>
              <a:rPr lang="ru-RU" sz="2000" i="1" dirty="0"/>
              <a:t>внедрения </a:t>
            </a:r>
            <a:r>
              <a:rPr lang="ru-RU" sz="2000" i="1" dirty="0" smtClean="0"/>
              <a:t>«Mobile SMARTS: </a:t>
            </a:r>
            <a:r>
              <a:rPr lang="ru-RU" sz="2000" i="1" dirty="0"/>
              <a:t>Магазин </a:t>
            </a:r>
            <a:r>
              <a:rPr lang="ru-RU" sz="2000" i="1" dirty="0" smtClean="0"/>
              <a:t>15» </a:t>
            </a:r>
            <a:r>
              <a:rPr lang="ru-RU" sz="2000" i="1" dirty="0"/>
              <a:t>у сотрудников уходило достаточно большое время на выполнение таких операций как переоценка, инвентаризация, приёмка и отгрузка товара. </a:t>
            </a:r>
            <a:endParaRPr lang="ru-RU" sz="2000" i="1" dirty="0" smtClean="0"/>
          </a:p>
          <a:p>
            <a:pPr marL="271463">
              <a:lnSpc>
                <a:spcPct val="150000"/>
              </a:lnSpc>
            </a:pPr>
            <a:endParaRPr lang="ru-RU" sz="2000" i="1" dirty="0"/>
          </a:p>
          <a:p>
            <a:pPr marL="271463">
              <a:lnSpc>
                <a:spcPct val="150000"/>
              </a:lnSpc>
            </a:pPr>
            <a:r>
              <a:rPr lang="ru-RU" sz="2000" b="1" i="1" dirty="0" smtClean="0"/>
              <a:t>После </a:t>
            </a:r>
            <a:r>
              <a:rPr lang="ru-RU" sz="2000" b="1" i="1" dirty="0"/>
              <a:t>внедрения </a:t>
            </a:r>
            <a:r>
              <a:rPr lang="ru-RU" sz="2000" b="1" i="1" dirty="0" smtClean="0"/>
              <a:t>«Mobile SMARTS: </a:t>
            </a:r>
            <a:r>
              <a:rPr lang="ru-RU" sz="2000" b="1" i="1" dirty="0"/>
              <a:t>Магазин </a:t>
            </a:r>
            <a:r>
              <a:rPr lang="ru-RU" sz="2000" b="1" i="1" dirty="0" smtClean="0"/>
              <a:t>15» </a:t>
            </a:r>
            <a:r>
              <a:rPr lang="ru-RU" sz="2000" b="1" i="1" dirty="0"/>
              <a:t>нам удалось сократить трудоёмкость операций на 50%.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53893" y="4028125"/>
            <a:ext cx="2465251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Данила </a:t>
            </a:r>
            <a:r>
              <a:rPr lang="ru-RU" i="1" dirty="0" err="1" smtClean="0">
                <a:solidFill>
                  <a:srgbClr val="6A6A6A"/>
                </a:solidFill>
                <a:effectLst/>
                <a:latin typeface="dinI"/>
              </a:rPr>
              <a:t>Морогин</a:t>
            </a: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6A6A6A"/>
                </a:solidFill>
                <a:effectLst/>
                <a:latin typeface="dinI"/>
              </a:rPr>
              <a:t>IT-</a:t>
            </a: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Директор,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«</a:t>
            </a:r>
            <a:r>
              <a:rPr lang="en-US" i="1" dirty="0" smtClean="0">
                <a:solidFill>
                  <a:srgbClr val="6A6A6A"/>
                </a:solidFill>
                <a:effectLst/>
                <a:latin typeface="dinI"/>
              </a:rPr>
              <a:t>INCITY»</a:t>
            </a:r>
            <a:endParaRPr lang="ru-RU" i="1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726435">
            <a:off x="3587379" y="2544734"/>
            <a:ext cx="563303" cy="805086"/>
          </a:xfrm>
          <a:prstGeom prst="triangle">
            <a:avLst/>
          </a:prstGeom>
          <a:solidFill>
            <a:srgbClr val="242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50000"/>
              </a:lnSpc>
            </a:pPr>
            <a:endParaRPr lang="ru-RU" sz="2000" i="1"/>
          </a:p>
        </p:txBody>
      </p:sp>
      <p:pic>
        <p:nvPicPr>
          <p:cNvPr id="3074" name="Picture 2" descr="http://toplogos.ru/images/logo-in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26" y="0"/>
            <a:ext cx="1950349" cy="73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5"/>
          <p:cNvSpPr/>
          <p:nvPr/>
        </p:nvSpPr>
        <p:spPr>
          <a:xfrm>
            <a:off x="4118916" y="1301577"/>
            <a:ext cx="7397579" cy="4209536"/>
          </a:xfrm>
          <a:prstGeom prst="wedgeRectCallout">
            <a:avLst>
              <a:gd name="adj1" fmla="val -23418"/>
              <a:gd name="adj2" fmla="val 50287"/>
            </a:avLst>
          </a:prstGeom>
          <a:solidFill>
            <a:srgbClr val="DF5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>
              <a:lnSpc>
                <a:spcPct val="150000"/>
              </a:lnSpc>
            </a:pPr>
            <a:r>
              <a:rPr lang="ru-RU" sz="2000" i="1" dirty="0" smtClean="0"/>
              <a:t>Мы </a:t>
            </a:r>
            <a:r>
              <a:rPr lang="ru-RU" sz="2000" i="1" dirty="0"/>
              <a:t>получили отличное решение для </a:t>
            </a:r>
            <a:r>
              <a:rPr lang="ru-RU" sz="2000" i="1" dirty="0" smtClean="0"/>
              <a:t>выполнения важных задач: приёмка </a:t>
            </a:r>
            <a:r>
              <a:rPr lang="ru-RU" sz="2000" i="1" dirty="0"/>
              <a:t>товара, </a:t>
            </a:r>
            <a:r>
              <a:rPr lang="ru-RU" sz="2000" i="1" dirty="0" smtClean="0"/>
              <a:t>печать </a:t>
            </a:r>
            <a:r>
              <a:rPr lang="ru-RU" sz="2000" i="1" dirty="0"/>
              <a:t>ценников, </a:t>
            </a:r>
            <a:r>
              <a:rPr lang="ru-RU" sz="2000" i="1" dirty="0" smtClean="0"/>
              <a:t>проверка </a:t>
            </a:r>
            <a:r>
              <a:rPr lang="ru-RU" sz="2000" i="1" dirty="0"/>
              <a:t>остатков, </a:t>
            </a:r>
            <a:r>
              <a:rPr lang="ru-RU" sz="2000" i="1" dirty="0" smtClean="0"/>
              <a:t>проведение </a:t>
            </a:r>
            <a:r>
              <a:rPr lang="ru-RU" sz="2000" i="1" dirty="0"/>
              <a:t>инвентаризаций</a:t>
            </a:r>
            <a:r>
              <a:rPr lang="ru-RU" sz="2000" i="1" dirty="0" smtClean="0"/>
              <a:t>.</a:t>
            </a:r>
          </a:p>
          <a:p>
            <a:pPr marL="271463">
              <a:lnSpc>
                <a:spcPct val="150000"/>
              </a:lnSpc>
            </a:pPr>
            <a:endParaRPr lang="ru-RU" sz="2000" i="1" dirty="0"/>
          </a:p>
          <a:p>
            <a:pPr marL="271463">
              <a:lnSpc>
                <a:spcPct val="150000"/>
              </a:lnSpc>
            </a:pPr>
            <a:r>
              <a:rPr lang="ru-RU" sz="2000" i="1" dirty="0"/>
              <a:t>«Mobile SMARTS: Магазин 15»  искореняет ошибки, уменьшает человеческий фактор при учёте товара.</a:t>
            </a:r>
          </a:p>
          <a:p>
            <a:pPr marL="271463">
              <a:lnSpc>
                <a:spcPct val="150000"/>
              </a:lnSpc>
            </a:pPr>
            <a:r>
              <a:rPr lang="ru-RU" sz="2000" i="1" dirty="0"/>
              <a:t>На автоматизированных участках наблюдается существенное ускорение работы сотрудников.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3893" y="4028125"/>
            <a:ext cx="24652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Сергей Малкин, 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6A6A6A"/>
                </a:solidFill>
                <a:effectLst/>
                <a:latin typeface="dinI"/>
              </a:rPr>
              <a:t>IT-</a:t>
            </a: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Директор,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«</a:t>
            </a:r>
            <a:r>
              <a:rPr lang="ru-RU" i="1" dirty="0" err="1" smtClean="0">
                <a:solidFill>
                  <a:srgbClr val="6A6A6A"/>
                </a:solidFill>
                <a:effectLst/>
                <a:latin typeface="dinI"/>
              </a:rPr>
              <a:t>Стройдепо</a:t>
            </a:r>
            <a:r>
              <a:rPr lang="en-US" i="1" dirty="0" smtClean="0">
                <a:solidFill>
                  <a:srgbClr val="6A6A6A"/>
                </a:solidFill>
                <a:effectLst/>
                <a:latin typeface="dinI"/>
              </a:rPr>
              <a:t>»</a:t>
            </a:r>
            <a:endParaRPr lang="ru-RU" i="1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6726435">
            <a:off x="3587379" y="2544734"/>
            <a:ext cx="563303" cy="805086"/>
          </a:xfrm>
          <a:prstGeom prst="triangle">
            <a:avLst/>
          </a:prstGeom>
          <a:solidFill>
            <a:srgbClr val="DF5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50000"/>
              </a:lnSpc>
            </a:pPr>
            <a:endParaRPr lang="ru-RU" sz="2000" i="1"/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"/>
          <a:stretch>
            <a:fillRect/>
          </a:stretch>
        </p:blipFill>
        <p:spPr bwMode="auto">
          <a:xfrm>
            <a:off x="1012307" y="1302155"/>
            <a:ext cx="2257425" cy="2183134"/>
          </a:xfrm>
          <a:custGeom>
            <a:avLst/>
            <a:gdLst>
              <a:gd name="connsiteX0" fmla="*/ 422775 w 2257425"/>
              <a:gd name="connsiteY0" fmla="*/ 0 h 2183134"/>
              <a:gd name="connsiteX1" fmla="*/ 1834649 w 2257425"/>
              <a:gd name="connsiteY1" fmla="*/ 0 h 2183134"/>
              <a:gd name="connsiteX2" fmla="*/ 1914717 w 2257425"/>
              <a:gd name="connsiteY2" fmla="*/ 59842 h 2183134"/>
              <a:gd name="connsiteX3" fmla="*/ 2215249 w 2257425"/>
              <a:gd name="connsiteY3" fmla="*/ 424167 h 2183134"/>
              <a:gd name="connsiteX4" fmla="*/ 2257425 w 2257425"/>
              <a:gd name="connsiteY4" fmla="*/ 511675 h 2183134"/>
              <a:gd name="connsiteX5" fmla="*/ 2257425 w 2257425"/>
              <a:gd name="connsiteY5" fmla="*/ 1457258 h 2183134"/>
              <a:gd name="connsiteX6" fmla="*/ 2225117 w 2257425"/>
              <a:gd name="connsiteY6" fmla="*/ 1524326 h 2183134"/>
              <a:gd name="connsiteX7" fmla="*/ 1118202 w 2257425"/>
              <a:gd name="connsiteY7" fmla="*/ 2183134 h 2183134"/>
              <a:gd name="connsiteX8" fmla="*/ 11288 w 2257425"/>
              <a:gd name="connsiteY8" fmla="*/ 1524326 h 2183134"/>
              <a:gd name="connsiteX9" fmla="*/ 0 w 2257425"/>
              <a:gd name="connsiteY9" fmla="*/ 1500895 h 2183134"/>
              <a:gd name="connsiteX10" fmla="*/ 0 w 2257425"/>
              <a:gd name="connsiteY10" fmla="*/ 511673 h 2183134"/>
              <a:gd name="connsiteX11" fmla="*/ 42176 w 2257425"/>
              <a:gd name="connsiteY11" fmla="*/ 424167 h 2183134"/>
              <a:gd name="connsiteX12" fmla="*/ 342707 w 2257425"/>
              <a:gd name="connsiteY12" fmla="*/ 59842 h 218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7425" h="2183134">
                <a:moveTo>
                  <a:pt x="422775" y="0"/>
                </a:moveTo>
                <a:lnTo>
                  <a:pt x="1834649" y="0"/>
                </a:lnTo>
                <a:lnTo>
                  <a:pt x="1914717" y="59842"/>
                </a:lnTo>
                <a:cubicBezTo>
                  <a:pt x="2036773" y="160520"/>
                  <a:pt x="2139158" y="284169"/>
                  <a:pt x="2215249" y="424167"/>
                </a:cubicBezTo>
                <a:lnTo>
                  <a:pt x="2257425" y="511675"/>
                </a:lnTo>
                <a:lnTo>
                  <a:pt x="2257425" y="1457258"/>
                </a:lnTo>
                <a:lnTo>
                  <a:pt x="2225117" y="1524326"/>
                </a:lnTo>
                <a:cubicBezTo>
                  <a:pt x="2011944" y="1916742"/>
                  <a:pt x="1596182" y="2183134"/>
                  <a:pt x="1118202" y="2183134"/>
                </a:cubicBezTo>
                <a:cubicBezTo>
                  <a:pt x="640222" y="2183134"/>
                  <a:pt x="224461" y="1916742"/>
                  <a:pt x="11288" y="1524326"/>
                </a:cubicBezTo>
                <a:lnTo>
                  <a:pt x="0" y="1500895"/>
                </a:lnTo>
                <a:lnTo>
                  <a:pt x="0" y="511673"/>
                </a:lnTo>
                <a:lnTo>
                  <a:pt x="42176" y="424167"/>
                </a:lnTo>
                <a:cubicBezTo>
                  <a:pt x="118266" y="284169"/>
                  <a:pt x="220652" y="160520"/>
                  <a:pt x="342707" y="598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8988"/>
          <a:stretch/>
        </p:blipFill>
        <p:spPr>
          <a:xfrm>
            <a:off x="5071077" y="21020"/>
            <a:ext cx="2049846" cy="8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ая выноска 12"/>
          <p:cNvSpPr/>
          <p:nvPr/>
        </p:nvSpPr>
        <p:spPr>
          <a:xfrm>
            <a:off x="4118916" y="1492469"/>
            <a:ext cx="7397579" cy="3367003"/>
          </a:xfrm>
          <a:prstGeom prst="wedgeRectCallout">
            <a:avLst>
              <a:gd name="adj1" fmla="val -23418"/>
              <a:gd name="adj2" fmla="val 5028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>
              <a:lnSpc>
                <a:spcPct val="150000"/>
              </a:lnSpc>
            </a:pPr>
            <a:r>
              <a:rPr lang="ru-RU" sz="2000" i="1" dirty="0"/>
              <a:t>Мы вполне довольны, что остановили свой выбор на этом варианте. </a:t>
            </a:r>
            <a:endParaRPr lang="ru-RU" sz="2000" i="1" dirty="0" smtClean="0"/>
          </a:p>
          <a:p>
            <a:pPr marL="271463">
              <a:lnSpc>
                <a:spcPct val="150000"/>
              </a:lnSpc>
            </a:pPr>
            <a:endParaRPr lang="ru-RU" sz="2000" i="1" dirty="0"/>
          </a:p>
          <a:p>
            <a:pPr marL="271463">
              <a:lnSpc>
                <a:spcPct val="150000"/>
              </a:lnSpc>
            </a:pPr>
            <a:r>
              <a:rPr lang="ru-RU" sz="2000" i="1" dirty="0" smtClean="0"/>
              <a:t>Программное </a:t>
            </a:r>
            <a:r>
              <a:rPr lang="ru-RU" sz="2000" i="1" dirty="0"/>
              <a:t>обеспечение «Mobile SMARTS: Магазин 15» работает надёжно, удобно в разработке и поддержке.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53893" y="4028125"/>
            <a:ext cx="24652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6A6A6A"/>
                </a:solidFill>
                <a:latin typeface="dinI"/>
              </a:rPr>
              <a:t>Дмитрий Топоров, </a:t>
            </a:r>
            <a:endParaRPr lang="ru-RU" i="1" dirty="0" smtClean="0">
              <a:solidFill>
                <a:srgbClr val="6A6A6A"/>
              </a:solidFill>
              <a:effectLst/>
              <a:latin typeface="dinI"/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6A6A6A"/>
                </a:solidFill>
                <a:effectLst/>
                <a:latin typeface="dinI"/>
              </a:rPr>
              <a:t>IT-</a:t>
            </a: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Директор,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«</a:t>
            </a:r>
            <a:r>
              <a:rPr lang="ru-RU" i="1" dirty="0" err="1" smtClean="0">
                <a:solidFill>
                  <a:srgbClr val="6A6A6A"/>
                </a:solidFill>
                <a:effectLst/>
                <a:latin typeface="dinI"/>
              </a:rPr>
              <a:t>Мираторг</a:t>
            </a:r>
            <a:r>
              <a:rPr lang="en-US" i="1" dirty="0" smtClean="0">
                <a:solidFill>
                  <a:srgbClr val="6A6A6A"/>
                </a:solidFill>
                <a:effectLst/>
                <a:latin typeface="dinI"/>
              </a:rPr>
              <a:t>»</a:t>
            </a:r>
            <a:endParaRPr lang="ru-RU" i="1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726435">
            <a:off x="3587379" y="2544734"/>
            <a:ext cx="563303" cy="80508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50000"/>
              </a:lnSpc>
            </a:pPr>
            <a:endParaRPr lang="ru-RU" sz="2000" i="1"/>
          </a:p>
        </p:txBody>
      </p:sp>
      <p:pic>
        <p:nvPicPr>
          <p:cNvPr id="18" name="Рисунок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0"/>
          <a:stretch>
            <a:fillRect/>
          </a:stretch>
        </p:blipFill>
        <p:spPr bwMode="auto">
          <a:xfrm>
            <a:off x="1012307" y="1302155"/>
            <a:ext cx="2257425" cy="2205860"/>
          </a:xfrm>
          <a:custGeom>
            <a:avLst/>
            <a:gdLst>
              <a:gd name="connsiteX0" fmla="*/ 422775 w 2257425"/>
              <a:gd name="connsiteY0" fmla="*/ 0 h 2205860"/>
              <a:gd name="connsiteX1" fmla="*/ 1834649 w 2257425"/>
              <a:gd name="connsiteY1" fmla="*/ 0 h 2205860"/>
              <a:gd name="connsiteX2" fmla="*/ 1914717 w 2257425"/>
              <a:gd name="connsiteY2" fmla="*/ 59842 h 2205860"/>
              <a:gd name="connsiteX3" fmla="*/ 2215249 w 2257425"/>
              <a:gd name="connsiteY3" fmla="*/ 424167 h 2205860"/>
              <a:gd name="connsiteX4" fmla="*/ 2257425 w 2257425"/>
              <a:gd name="connsiteY4" fmla="*/ 511675 h 2205860"/>
              <a:gd name="connsiteX5" fmla="*/ 2257425 w 2257425"/>
              <a:gd name="connsiteY5" fmla="*/ 1458166 h 2205860"/>
              <a:gd name="connsiteX6" fmla="*/ 2214607 w 2257425"/>
              <a:gd name="connsiteY6" fmla="*/ 1547052 h 2205860"/>
              <a:gd name="connsiteX7" fmla="*/ 1107692 w 2257425"/>
              <a:gd name="connsiteY7" fmla="*/ 2205860 h 2205860"/>
              <a:gd name="connsiteX8" fmla="*/ 136302 w 2257425"/>
              <a:gd name="connsiteY8" fmla="*/ 1747755 h 2205860"/>
              <a:gd name="connsiteX9" fmla="*/ 125832 w 2257425"/>
              <a:gd name="connsiteY9" fmla="*/ 1733754 h 2205860"/>
              <a:gd name="connsiteX10" fmla="*/ 42176 w 2257425"/>
              <a:gd name="connsiteY10" fmla="*/ 1601554 h 2205860"/>
              <a:gd name="connsiteX11" fmla="*/ 0 w 2257425"/>
              <a:gd name="connsiteY11" fmla="*/ 1514048 h 2205860"/>
              <a:gd name="connsiteX12" fmla="*/ 0 w 2257425"/>
              <a:gd name="connsiteY12" fmla="*/ 511673 h 2205860"/>
              <a:gd name="connsiteX13" fmla="*/ 42176 w 2257425"/>
              <a:gd name="connsiteY13" fmla="*/ 424167 h 2205860"/>
              <a:gd name="connsiteX14" fmla="*/ 342707 w 2257425"/>
              <a:gd name="connsiteY14" fmla="*/ 59842 h 220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57425" h="2205860">
                <a:moveTo>
                  <a:pt x="422775" y="0"/>
                </a:moveTo>
                <a:lnTo>
                  <a:pt x="1834649" y="0"/>
                </a:lnTo>
                <a:lnTo>
                  <a:pt x="1914717" y="59842"/>
                </a:lnTo>
                <a:cubicBezTo>
                  <a:pt x="2036773" y="160520"/>
                  <a:pt x="2139158" y="284169"/>
                  <a:pt x="2215249" y="424167"/>
                </a:cubicBezTo>
                <a:lnTo>
                  <a:pt x="2257425" y="511675"/>
                </a:lnTo>
                <a:lnTo>
                  <a:pt x="2257425" y="1458166"/>
                </a:lnTo>
                <a:lnTo>
                  <a:pt x="2214607" y="1547052"/>
                </a:lnTo>
                <a:cubicBezTo>
                  <a:pt x="2001434" y="1939468"/>
                  <a:pt x="1585672" y="2205860"/>
                  <a:pt x="1107692" y="2205860"/>
                </a:cubicBezTo>
                <a:cubicBezTo>
                  <a:pt x="716617" y="2205860"/>
                  <a:pt x="367193" y="2027531"/>
                  <a:pt x="136302" y="1747755"/>
                </a:cubicBezTo>
                <a:lnTo>
                  <a:pt x="125832" y="1733754"/>
                </a:lnTo>
                <a:lnTo>
                  <a:pt x="42176" y="1601554"/>
                </a:lnTo>
                <a:lnTo>
                  <a:pt x="0" y="1514048"/>
                </a:lnTo>
                <a:lnTo>
                  <a:pt x="0" y="511673"/>
                </a:lnTo>
                <a:lnTo>
                  <a:pt x="42176" y="424167"/>
                </a:lnTo>
                <a:cubicBezTo>
                  <a:pt x="118266" y="284169"/>
                  <a:pt x="220652" y="160520"/>
                  <a:pt x="342707" y="598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319" y="0"/>
            <a:ext cx="2575363" cy="9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</a:t>
            </a:r>
            <a:r>
              <a:rPr lang="ru-RU" dirty="0"/>
              <a:t>вообще магазину </a:t>
            </a:r>
            <a:r>
              <a:rPr lang="ru-RU" dirty="0" smtClean="0"/>
              <a:t>ТСД?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86024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/>
              <a:t>Постоянный бардак с товаром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sz="2400" dirty="0" smtClean="0"/>
              <a:t>Точных количеств и наличия никто не знает, пока не пойдет и сам не посчитает.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ru-RU" sz="3200" dirty="0" smtClean="0"/>
              <a:t>Недопоставки и пере-поставки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sz="2400" dirty="0" smtClean="0"/>
              <a:t>Нерадивые поставщики возят что хотят.</a:t>
            </a:r>
            <a:endParaRPr lang="ru-RU" sz="24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ru-RU" sz="3200" dirty="0" smtClean="0"/>
              <a:t>Неверные ценники</a:t>
            </a:r>
            <a:endParaRPr lang="ru-RU" sz="3200" dirty="0"/>
          </a:p>
          <a:p>
            <a:pPr marL="534988" indent="0">
              <a:lnSpc>
                <a:spcPct val="150000"/>
              </a:lnSpc>
              <a:buNone/>
            </a:pPr>
            <a:r>
              <a:rPr lang="ru-RU" sz="2400" dirty="0" smtClean="0"/>
              <a:t>Целая головная боль с утра обновить ценники.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202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</a:t>
            </a:r>
            <a:r>
              <a:rPr lang="ru-RU" dirty="0"/>
              <a:t>вообще магазину </a:t>
            </a:r>
            <a:r>
              <a:rPr lang="ru-RU" dirty="0" smtClean="0"/>
              <a:t>ТСД?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676293"/>
            <a:ext cx="10837128" cy="350067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/>
              <a:t>Касса пробивает и отправляет в РАР любые марки !!!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sz="2400" dirty="0" smtClean="0"/>
              <a:t>Это заранее так задумано, чтобы тотально собирать весь контрафакт.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ru-RU" sz="3200" dirty="0" smtClean="0"/>
              <a:t>Поставщики присылают в ТТН одно, привозят другое !!!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sz="2400" dirty="0" smtClean="0"/>
              <a:t>Все как работали на коленке, так и продолжают.  ТТН ЕГАИС != реальность.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38869"/>
            <a:ext cx="25755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ЕГАИС</a:t>
            </a:r>
            <a:endParaRPr lang="ru-RU" sz="6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441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34898"/>
            <a:ext cx="101952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ТСД </a:t>
            </a:r>
            <a:r>
              <a:rPr lang="en-US" sz="6000" b="1" dirty="0" smtClean="0">
                <a:solidFill>
                  <a:srgbClr val="C00000"/>
                </a:solidFill>
                <a:latin typeface="+mj-lt"/>
              </a:rPr>
              <a:t>vs. </a:t>
            </a:r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сканер для ЕГАИС*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Для постановки на баланс и проверки поступления</a:t>
            </a:r>
            <a:endParaRPr lang="ru-RU" sz="28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11714"/>
              </p:ext>
            </p:extLst>
          </p:nvPr>
        </p:nvGraphicFramePr>
        <p:xfrm>
          <a:off x="838200" y="1825625"/>
          <a:ext cx="10515600" cy="387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127"/>
                <a:gridCol w="3345366"/>
                <a:gridCol w="3191107"/>
              </a:tblGrid>
              <a:tr h="11133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ТСД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сканер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1657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Число бутылок (марок)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Любое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 штук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личном кабинете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612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Тащить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ящики к компу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 нужно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Нужно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657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Выявление контрафакта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надежно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Check Mark 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ненадежно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 личным кабинетом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89318" y="5997473"/>
            <a:ext cx="1068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+mj-lt"/>
              </a:rPr>
              <a:t>* По данным </a:t>
            </a:r>
            <a:r>
              <a:rPr lang="ru-RU" i="1" dirty="0" smtClean="0">
                <a:solidFill>
                  <a:srgbClr val="000000"/>
                </a:solidFill>
                <a:latin typeface="+mj-lt"/>
              </a:rPr>
              <a:t>ФС РАР </a:t>
            </a:r>
            <a:r>
              <a:rPr lang="ru-RU" i="1" dirty="0">
                <a:solidFill>
                  <a:srgbClr val="000000"/>
                </a:solidFill>
                <a:latin typeface="+mj-lt"/>
              </a:rPr>
              <a:t>доля нелегального алкоголя </a:t>
            </a:r>
            <a:r>
              <a:rPr lang="ru-RU" i="1" dirty="0" smtClean="0">
                <a:solidFill>
                  <a:srgbClr val="000000"/>
                </a:solidFill>
                <a:latin typeface="+mj-lt"/>
              </a:rPr>
              <a:t>в 2016 составляет </a:t>
            </a:r>
            <a:r>
              <a:rPr lang="ru-RU" i="1" dirty="0">
                <a:solidFill>
                  <a:srgbClr val="000000"/>
                </a:solidFill>
                <a:latin typeface="+mj-lt"/>
              </a:rPr>
              <a:t>22,5%</a:t>
            </a:r>
            <a:endParaRPr lang="ru-RU" i="1" dirty="0">
              <a:latin typeface="+mj-lt"/>
            </a:endParaRPr>
          </a:p>
        </p:txBody>
      </p:sp>
      <p:pic>
        <p:nvPicPr>
          <p:cNvPr id="1026" name="Picture 2" descr="http://wpcraft.ru/wp-content/uploads/2013/08/767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17576" r="49563" b="18959"/>
          <a:stretch/>
        </p:blipFill>
        <p:spPr bwMode="auto">
          <a:xfrm>
            <a:off x="4996045" y="1973030"/>
            <a:ext cx="889000" cy="90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pcraft.ru/wp-content/uploads/2013/08/767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1" t="19137" r="3288" b="19728"/>
          <a:stretch/>
        </p:blipFill>
        <p:spPr bwMode="auto">
          <a:xfrm>
            <a:off x="10629631" y="2040908"/>
            <a:ext cx="807719" cy="8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9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Отраслевой продукт для магазина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Преимущества и отличия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8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Отраслевой продукт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Все нужные операции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Грамотная реализация бизнес-процессов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Интеграция с </a:t>
            </a:r>
            <a:r>
              <a:rPr lang="ru-RU" dirty="0" err="1" smtClean="0"/>
              <a:t>бэк</a:t>
            </a:r>
            <a:r>
              <a:rPr lang="ru-RU" dirty="0" smtClean="0"/>
              <a:t>-офисом магазина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7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Отраслевой продукт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>Все нужные операции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59459"/>
              </p:ext>
            </p:extLst>
          </p:nvPr>
        </p:nvGraphicFramePr>
        <p:xfrm>
          <a:off x="944525" y="1464118"/>
          <a:ext cx="10496107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7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Отраслевой продукт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Операции для ЕГАИС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642322"/>
              </p:ext>
            </p:extLst>
          </p:nvPr>
        </p:nvGraphicFramePr>
        <p:xfrm>
          <a:off x="944526" y="1800450"/>
          <a:ext cx="10134600" cy="307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5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334500" cy="23876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Mobile SMARTS</a:t>
            </a:r>
            <a:r>
              <a:rPr lang="ru-RU" sz="5400" dirty="0" smtClean="0"/>
              <a:t>: Магазин 15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Программное обеспечение для мобильных устройств со встроенным сканером штрихкодов.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Презентация для партнеров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862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658055" y="4078018"/>
            <a:ext cx="11075914" cy="1932258"/>
          </a:xfrm>
          <a:custGeom>
            <a:avLst/>
            <a:gdLst>
              <a:gd name="connsiteX0" fmla="*/ 5256511 w 11436205"/>
              <a:gd name="connsiteY0" fmla="*/ 0 h 2887765"/>
              <a:gd name="connsiteX1" fmla="*/ 27286 w 11436205"/>
              <a:gd name="connsiteY1" fmla="*/ 1400175 h 2887765"/>
              <a:gd name="connsiteX2" fmla="*/ 3513436 w 11436205"/>
              <a:gd name="connsiteY2" fmla="*/ 2828925 h 2887765"/>
              <a:gd name="connsiteX3" fmla="*/ 10161886 w 11436205"/>
              <a:gd name="connsiteY3" fmla="*/ 2457450 h 2887765"/>
              <a:gd name="connsiteX4" fmla="*/ 11047711 w 11436205"/>
              <a:gd name="connsiteY4" fmla="*/ 1028700 h 2887765"/>
              <a:gd name="connsiteX5" fmla="*/ 5589886 w 11436205"/>
              <a:gd name="connsiteY5" fmla="*/ 219075 h 2887765"/>
              <a:gd name="connsiteX6" fmla="*/ 1017886 w 11436205"/>
              <a:gd name="connsiteY6" fmla="*/ 1219200 h 2887765"/>
              <a:gd name="connsiteX7" fmla="*/ 1979911 w 11436205"/>
              <a:gd name="connsiteY7" fmla="*/ 2152650 h 288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6205" h="2887765">
                <a:moveTo>
                  <a:pt x="5256511" y="0"/>
                </a:moveTo>
                <a:cubicBezTo>
                  <a:pt x="2787154" y="464344"/>
                  <a:pt x="317798" y="928688"/>
                  <a:pt x="27286" y="1400175"/>
                </a:cubicBezTo>
                <a:cubicBezTo>
                  <a:pt x="-263226" y="1871662"/>
                  <a:pt x="1824336" y="2652713"/>
                  <a:pt x="3513436" y="2828925"/>
                </a:cubicBezTo>
                <a:cubicBezTo>
                  <a:pt x="5202536" y="3005137"/>
                  <a:pt x="8906174" y="2757487"/>
                  <a:pt x="10161886" y="2457450"/>
                </a:cubicBezTo>
                <a:cubicBezTo>
                  <a:pt x="11417598" y="2157413"/>
                  <a:pt x="11809711" y="1401762"/>
                  <a:pt x="11047711" y="1028700"/>
                </a:cubicBezTo>
                <a:cubicBezTo>
                  <a:pt x="10285711" y="655638"/>
                  <a:pt x="7261523" y="187325"/>
                  <a:pt x="5589886" y="219075"/>
                </a:cubicBezTo>
                <a:cubicBezTo>
                  <a:pt x="3918249" y="250825"/>
                  <a:pt x="1619548" y="896938"/>
                  <a:pt x="1017886" y="1219200"/>
                </a:cubicBezTo>
                <a:cubicBezTo>
                  <a:pt x="416224" y="1541462"/>
                  <a:pt x="1198067" y="1847056"/>
                  <a:pt x="1979911" y="215265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Продуманные бизнес-процессы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551" y="4667147"/>
            <a:ext cx="2847974" cy="9127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Исходный документ из </a:t>
            </a:r>
            <a:r>
              <a:rPr lang="ru-RU" sz="2400" dirty="0" err="1" smtClean="0">
                <a:solidFill>
                  <a:schemeClr val="tx1"/>
                </a:solidFill>
              </a:rPr>
              <a:t>бэк</a:t>
            </a:r>
            <a:r>
              <a:rPr lang="ru-RU" sz="2400" dirty="0" smtClean="0">
                <a:solidFill>
                  <a:schemeClr val="tx1"/>
                </a:solidFill>
              </a:rPr>
              <a:t>-офиса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65657" y="4660971"/>
            <a:ext cx="3880884" cy="912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Документ «Магазин 15»</a:t>
            </a:r>
          </a:p>
        </p:txBody>
      </p:sp>
      <p:cxnSp>
        <p:nvCxnSpPr>
          <p:cNvPr id="16" name="Скругленная соединительная линия 15"/>
          <p:cNvCxnSpPr>
            <a:stCxn id="12" idx="3"/>
            <a:endCxn id="13" idx="1"/>
          </p:cNvCxnSpPr>
          <p:nvPr/>
        </p:nvCxnSpPr>
        <p:spPr>
          <a:xfrm flipV="1">
            <a:off x="3819525" y="5117349"/>
            <a:ext cx="646132" cy="6176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838942" y="4613449"/>
            <a:ext cx="2962533" cy="1007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Результирующий документ </a:t>
            </a:r>
            <a:r>
              <a:rPr lang="ru-RU" sz="2400" dirty="0" err="1" smtClean="0">
                <a:solidFill>
                  <a:schemeClr val="tx1"/>
                </a:solidFill>
              </a:rPr>
              <a:t>бэк</a:t>
            </a:r>
            <a:r>
              <a:rPr lang="ru-RU" sz="2400" dirty="0" smtClean="0">
                <a:solidFill>
                  <a:schemeClr val="tx1"/>
                </a:solidFill>
              </a:rPr>
              <a:t>-офиса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34" name="Скругленная соединительная линия 33"/>
          <p:cNvCxnSpPr>
            <a:stCxn id="13" idx="3"/>
            <a:endCxn id="33" idx="1"/>
          </p:cNvCxnSpPr>
          <p:nvPr/>
        </p:nvCxnSpPr>
        <p:spPr>
          <a:xfrm>
            <a:off x="8346541" y="5117349"/>
            <a:ext cx="492401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8200" y="1906105"/>
            <a:ext cx="10715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Реализованы «сквозные» алгоритмы обмена между </a:t>
            </a:r>
            <a:r>
              <a:rPr lang="ru-RU" sz="2400" dirty="0" err="1" smtClean="0"/>
              <a:t>бэк</a:t>
            </a:r>
            <a:r>
              <a:rPr lang="ru-RU" sz="2400" dirty="0" smtClean="0"/>
              <a:t>-офисом и мобильным ПО.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Благодаря этому выстраивается нужный бизнес-процесс.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 rot="20633552">
            <a:off x="8746977" y="2937157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Mistral" panose="03090702030407020403" pitchFamily="66" charset="0"/>
              </a:rPr>
              <a:t>Бизнес-процесс</a:t>
            </a:r>
            <a:endParaRPr lang="ru-RU" sz="4000" dirty="0">
              <a:solidFill>
                <a:srgbClr val="00B050"/>
              </a:solidFill>
              <a:latin typeface="Mistral" panose="03090702030407020403" pitchFamily="66" charset="0"/>
            </a:endParaRPr>
          </a:p>
        </p:txBody>
      </p:sp>
      <p:cxnSp>
        <p:nvCxnSpPr>
          <p:cNvPr id="14" name="Скругленная соединительная линия 13"/>
          <p:cNvCxnSpPr>
            <a:stCxn id="10" idx="1"/>
          </p:cNvCxnSpPr>
          <p:nvPr/>
        </p:nvCxnSpPr>
        <p:spPr>
          <a:xfrm rot="10800000" flipV="1">
            <a:off x="8346542" y="3666280"/>
            <a:ext cx="453522" cy="632254"/>
          </a:xfrm>
          <a:prstGeom prst="curvedConnector2">
            <a:avLst/>
          </a:prstGeom>
          <a:noFill/>
          <a:ln w="28575">
            <a:solidFill>
              <a:srgbClr val="00B050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634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Простыми словами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1801013"/>
            <a:ext cx="10715625" cy="3791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ru-RU" dirty="0"/>
              <a:t>Стало еще легче выгружать </a:t>
            </a:r>
            <a:r>
              <a:rPr lang="ru-RU" dirty="0" smtClean="0"/>
              <a:t>на ТСД документы </a:t>
            </a:r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dirty="0"/>
              <a:t>загружать </a:t>
            </a:r>
            <a:r>
              <a:rPr lang="ru-RU" dirty="0" smtClean="0"/>
              <a:t>обратно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4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timul.kiev.ua/img/materialy_raschety-s-postavshchikami/image0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98" y="3380014"/>
            <a:ext cx="3903899" cy="24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imul.kiev.ua/img/materialy_raschety-s-postavshchikami/image0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2" y="3502479"/>
            <a:ext cx="3839860" cy="24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6551" r="10789"/>
          <a:stretch/>
        </p:blipFill>
        <p:spPr>
          <a:xfrm>
            <a:off x="4408715" y="3109841"/>
            <a:ext cx="3135086" cy="374815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Продуманные бизнес-процессы</a:t>
            </a:r>
            <a:b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dirty="0"/>
              <a:t>Поступление товара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6620" y="4098471"/>
            <a:ext cx="2973697" cy="11725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Заказ поставщику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28431" y="3633107"/>
            <a:ext cx="3880884" cy="1884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</a:rPr>
              <a:t>Поступление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(с контролем кол-ва)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16" name="Скругленная соединительная линия 15"/>
          <p:cNvCxnSpPr>
            <a:stCxn id="12" idx="3"/>
            <a:endCxn id="13" idx="1"/>
          </p:cNvCxnSpPr>
          <p:nvPr/>
        </p:nvCxnSpPr>
        <p:spPr>
          <a:xfrm flipV="1">
            <a:off x="3420317" y="4575523"/>
            <a:ext cx="708114" cy="10922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852500" y="4017721"/>
            <a:ext cx="2973697" cy="12946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Поступление товаров и услуг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34" name="Скругленная соединительная линия 33"/>
          <p:cNvCxnSpPr>
            <a:stCxn id="13" idx="3"/>
            <a:endCxn id="33" idx="1"/>
          </p:cNvCxnSpPr>
          <p:nvPr/>
        </p:nvCxnSpPr>
        <p:spPr>
          <a:xfrm>
            <a:off x="8009315" y="4575523"/>
            <a:ext cx="843185" cy="89522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2586" y="1879600"/>
            <a:ext cx="10274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На основе документа из </a:t>
            </a:r>
            <a:r>
              <a:rPr lang="ru-RU" sz="3600" dirty="0" err="1" smtClean="0"/>
              <a:t>бэк</a:t>
            </a:r>
            <a:r>
              <a:rPr lang="ru-RU" sz="3600" dirty="0" smtClean="0"/>
              <a:t>-офиса (по накладной).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149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862586" y="1879600"/>
            <a:ext cx="897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Без документа </a:t>
            </a:r>
            <a:r>
              <a:rPr lang="ru-RU" sz="4400" dirty="0" err="1" smtClean="0"/>
              <a:t>бэк</a:t>
            </a:r>
            <a:r>
              <a:rPr lang="ru-RU" sz="4400" dirty="0" smtClean="0"/>
              <a:t>-офиса (по факту).</a:t>
            </a:r>
            <a:endParaRPr lang="ru-RU" sz="4400" dirty="0"/>
          </a:p>
        </p:txBody>
      </p:sp>
      <p:sp>
        <p:nvSpPr>
          <p:cNvPr id="21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Продуманные бизнес-процессы</a:t>
            </a:r>
            <a:b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dirty="0"/>
              <a:t>Поступление товара</a:t>
            </a:r>
          </a:p>
        </p:txBody>
      </p:sp>
      <p:pic>
        <p:nvPicPr>
          <p:cNvPr id="22" name="Picture 2" descr="http://stimul.kiev.ua/img/materialy_raschety-s-postavshchikami/image0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62" y="3380014"/>
            <a:ext cx="3903899" cy="24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16551" r="10789"/>
          <a:stretch/>
        </p:blipFill>
        <p:spPr>
          <a:xfrm>
            <a:off x="2359479" y="3109841"/>
            <a:ext cx="3135086" cy="374815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079195" y="3633107"/>
            <a:ext cx="3880884" cy="1884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</a:rPr>
              <a:t>Поступление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(без контроля кол-ва)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03264" y="4017721"/>
            <a:ext cx="2973697" cy="12946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Поступление товаров и услуг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30" name="Скругленная соединительная линия 29"/>
          <p:cNvCxnSpPr>
            <a:stCxn id="26" idx="3"/>
            <a:endCxn id="29" idx="1"/>
          </p:cNvCxnSpPr>
          <p:nvPr/>
        </p:nvCxnSpPr>
        <p:spPr>
          <a:xfrm>
            <a:off x="5960079" y="4575523"/>
            <a:ext cx="843185" cy="89522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9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Отраслевой продукт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Продуманные операции: пример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614502"/>
              </p:ext>
            </p:extLst>
          </p:nvPr>
        </p:nvGraphicFramePr>
        <p:xfrm>
          <a:off x="838200" y="1825622"/>
          <a:ext cx="10515601" cy="327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113"/>
                <a:gridCol w="3186601"/>
                <a:gridCol w="2735036"/>
                <a:gridCol w="1466851"/>
              </a:tblGrid>
              <a:tr h="1108964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Функционал / Операция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При поступлении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При инвентаризации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36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Цены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товаров: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Цена закупки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Цена продажи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617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Ввод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шапки: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Выбор контрагента и склада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Выбор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склада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617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Работа с сериями: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 умолчанию с сериями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 умолчанию без серий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8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Отраслевой продукт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Интеграция с </a:t>
            </a:r>
            <a:r>
              <a:rPr lang="ru-RU" dirty="0" err="1" smtClean="0"/>
              <a:t>бэк</a:t>
            </a:r>
            <a:r>
              <a:rPr lang="ru-RU" dirty="0" smtClean="0"/>
              <a:t>-офисом</a:t>
            </a:r>
            <a:endParaRPr lang="ru-RU" dirty="0"/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289101"/>
              </p:ext>
            </p:extLst>
          </p:nvPr>
        </p:nvGraphicFramePr>
        <p:xfrm>
          <a:off x="1018068" y="2261560"/>
          <a:ext cx="9997262" cy="307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0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Лицензионная политика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Варианты лицензий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6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лицензионная политика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041451"/>
            <a:ext cx="10515600" cy="4135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4 уровня лицензии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Лицензии, «</a:t>
            </a:r>
            <a:r>
              <a:rPr lang="ru-RU" dirty="0" err="1" smtClean="0"/>
              <a:t>привязаные</a:t>
            </a:r>
            <a:r>
              <a:rPr lang="ru-RU" dirty="0" smtClean="0"/>
              <a:t>» к типу </a:t>
            </a:r>
            <a:r>
              <a:rPr lang="ru-RU" dirty="0" err="1" smtClean="0"/>
              <a:t>бэк</a:t>
            </a:r>
            <a:r>
              <a:rPr lang="ru-RU" dirty="0" smtClean="0"/>
              <a:t>-офиса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Платная подписка на обновления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уровня лицензии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Минимальный</a:t>
            </a:r>
          </a:p>
          <a:p>
            <a:r>
              <a:rPr lang="ru-RU" sz="4000" dirty="0" smtClean="0"/>
              <a:t>Базовый</a:t>
            </a:r>
          </a:p>
          <a:p>
            <a:r>
              <a:rPr lang="ru-RU" sz="4000" dirty="0" smtClean="0"/>
              <a:t>Расширенный</a:t>
            </a:r>
          </a:p>
          <a:p>
            <a:r>
              <a:rPr lang="ru-RU" sz="4000" dirty="0" smtClean="0"/>
              <a:t>Полный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49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Минимальный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/>
              <a:t>Самые дешевые лицензии</a:t>
            </a:r>
          </a:p>
          <a:p>
            <a:r>
              <a:rPr lang="ru-RU" dirty="0" smtClean="0"/>
              <a:t>Аналог </a:t>
            </a:r>
            <a:r>
              <a:rPr lang="en-US" dirty="0" smtClean="0"/>
              <a:t>DOS</a:t>
            </a:r>
            <a:r>
              <a:rPr lang="ru-RU" dirty="0" smtClean="0"/>
              <a:t>-</a:t>
            </a:r>
            <a:r>
              <a:rPr lang="ru-RU" dirty="0" err="1" smtClean="0"/>
              <a:t>овских</a:t>
            </a:r>
            <a:r>
              <a:rPr lang="ru-RU" dirty="0" smtClean="0"/>
              <a:t> прошивок</a:t>
            </a:r>
          </a:p>
          <a:p>
            <a:r>
              <a:rPr lang="ru-RU" dirty="0"/>
              <a:t>Батч или </a:t>
            </a:r>
            <a:r>
              <a:rPr lang="en-US" dirty="0"/>
              <a:t>Wi-Fi </a:t>
            </a:r>
            <a:r>
              <a:rPr lang="ru-RU" dirty="0"/>
              <a:t>на выбор</a:t>
            </a:r>
            <a:endParaRPr lang="ru-RU" dirty="0" smtClean="0"/>
          </a:p>
          <a:p>
            <a:r>
              <a:rPr lang="ru-RU" dirty="0" smtClean="0"/>
              <a:t>Только сбор штрихкодов и инвентаризация</a:t>
            </a:r>
          </a:p>
          <a:p>
            <a:r>
              <a:rPr lang="ru-RU" dirty="0" smtClean="0"/>
              <a:t>Новые операции добавлять </a:t>
            </a:r>
            <a:r>
              <a:rPr lang="ru-RU" dirty="0" smtClean="0"/>
              <a:t>нельзя, старые править можно</a:t>
            </a:r>
            <a:endParaRPr lang="ru-RU" dirty="0" smtClean="0"/>
          </a:p>
          <a:p>
            <a:r>
              <a:rPr lang="ru-RU" dirty="0" smtClean="0"/>
              <a:t>Нет возможности сверяться по накладной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660" y="365125"/>
            <a:ext cx="2083140" cy="20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Новый отраслевой продукт от Клеверенс.</a:t>
            </a:r>
          </a:p>
          <a:p>
            <a:endParaRPr lang="ru-RU" dirty="0"/>
          </a:p>
          <a:p>
            <a:r>
              <a:rPr lang="ru-RU" dirty="0" smtClean="0"/>
              <a:t>Разработан на новой версии платформы </a:t>
            </a:r>
            <a:r>
              <a:rPr lang="en-US" dirty="0" smtClean="0"/>
              <a:t>Mobile SMARTS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Флагман продаж на 2016-2017 гг.</a:t>
            </a:r>
          </a:p>
        </p:txBody>
      </p:sp>
    </p:spTree>
    <p:extLst>
      <p:ext uri="{BB962C8B-B14F-4D97-AF65-F5344CB8AC3E}">
        <p14:creationId xmlns:p14="http://schemas.microsoft.com/office/powerpoint/2010/main" val="224208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Базовый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/>
              <a:t>Самый ходовой</a:t>
            </a:r>
          </a:p>
          <a:p>
            <a:r>
              <a:rPr lang="ru-RU" dirty="0" smtClean="0"/>
              <a:t>Батч или </a:t>
            </a:r>
            <a:r>
              <a:rPr lang="en-US" dirty="0" smtClean="0"/>
              <a:t>Wi-Fi </a:t>
            </a:r>
            <a:r>
              <a:rPr lang="ru-RU" dirty="0" smtClean="0"/>
              <a:t>на выбор</a:t>
            </a:r>
          </a:p>
          <a:p>
            <a:r>
              <a:rPr lang="ru-RU" dirty="0" smtClean="0"/>
              <a:t>Все магазинные операции</a:t>
            </a:r>
          </a:p>
          <a:p>
            <a:r>
              <a:rPr lang="ru-RU" dirty="0"/>
              <a:t>Новые операции добавлять нельзя, старые править можно</a:t>
            </a:r>
          </a:p>
          <a:p>
            <a:r>
              <a:rPr lang="ru-RU" dirty="0" smtClean="0"/>
              <a:t>Обмен через загрузки/выгрузки</a:t>
            </a:r>
            <a:r>
              <a:rPr lang="ru-RU" dirty="0" smtClean="0"/>
              <a:t>, нет онлайн и авто-обмена</a:t>
            </a:r>
          </a:p>
          <a:p>
            <a:r>
              <a:rPr lang="ru-RU" dirty="0" smtClean="0"/>
              <a:t>Нет печати на мобильный принтер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838" y="365125"/>
            <a:ext cx="3022993" cy="20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Базовый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143"/>
            <a:ext cx="10515600" cy="4380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лицензиях для </a:t>
            </a:r>
            <a:r>
              <a:rPr lang="ru-RU" dirty="0"/>
              <a:t>продовольственного </a:t>
            </a:r>
            <a:r>
              <a:rPr lang="ru-RU" dirty="0" smtClean="0"/>
              <a:t>магазина:</a:t>
            </a:r>
          </a:p>
          <a:p>
            <a:pPr marL="0" indent="0">
              <a:buNone/>
            </a:pP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всё вышеперечисленное +</a:t>
            </a:r>
          </a:p>
          <a:p>
            <a:r>
              <a:rPr lang="ru-RU" dirty="0" smtClean="0"/>
              <a:t>Постановка начальных остатков ЕГАИС</a:t>
            </a:r>
          </a:p>
          <a:p>
            <a:r>
              <a:rPr lang="ru-RU" dirty="0" smtClean="0"/>
              <a:t>Проверка поступления по ТТН ЕГАИС</a:t>
            </a:r>
          </a:p>
          <a:p>
            <a:r>
              <a:rPr lang="ru-RU" dirty="0" smtClean="0"/>
              <a:t>Формирование ТТН ЕГАИС на возврат товара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839" y="695325"/>
            <a:ext cx="2400492" cy="1654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777" y="3990634"/>
            <a:ext cx="2646260" cy="20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2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Расширенный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/>
              <a:t>Дорога в будущее</a:t>
            </a:r>
          </a:p>
          <a:p>
            <a:r>
              <a:rPr lang="ru-RU" dirty="0" smtClean="0"/>
              <a:t>Батч, </a:t>
            </a:r>
            <a:r>
              <a:rPr lang="en-US" dirty="0" smtClean="0"/>
              <a:t>Wi-Fi </a:t>
            </a:r>
            <a:r>
              <a:rPr lang="ru-RU" dirty="0" smtClean="0"/>
              <a:t>или онлайн на выбор</a:t>
            </a:r>
          </a:p>
          <a:p>
            <a:r>
              <a:rPr lang="ru-RU" dirty="0" smtClean="0"/>
              <a:t>Полностью автоматический обмен</a:t>
            </a:r>
          </a:p>
          <a:p>
            <a:r>
              <a:rPr lang="ru-RU" dirty="0" smtClean="0"/>
              <a:t>Переоценка с мобильным принтером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1" y="365125"/>
            <a:ext cx="3950640" cy="20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/>
              <a:t>Для самых искушенных</a:t>
            </a:r>
          </a:p>
          <a:p>
            <a:r>
              <a:rPr lang="ru-RU" dirty="0" smtClean="0"/>
              <a:t>Все операции для магазина</a:t>
            </a:r>
          </a:p>
          <a:p>
            <a:r>
              <a:rPr lang="ru-RU" dirty="0" smtClean="0"/>
              <a:t>Коллективное выполнение операций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404" y="644713"/>
            <a:ext cx="4117033" cy="31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04307"/>
            <a:ext cx="10515600" cy="4372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лицензиях для </a:t>
            </a:r>
            <a:r>
              <a:rPr lang="ru-RU" dirty="0"/>
              <a:t>продовольственного </a:t>
            </a:r>
            <a:r>
              <a:rPr lang="ru-RU" dirty="0" smtClean="0"/>
              <a:t>магазина:</a:t>
            </a:r>
          </a:p>
          <a:p>
            <a:pPr marL="0" indent="0">
              <a:buNone/>
            </a:pP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всё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вышеперечисленное +</a:t>
            </a:r>
          </a:p>
          <a:p>
            <a:r>
              <a:rPr lang="ru-RU" sz="4800" dirty="0" smtClean="0"/>
              <a:t>Интеграция с </a:t>
            </a:r>
            <a:r>
              <a:rPr lang="en-US" sz="4800" dirty="0" smtClean="0"/>
              <a:t>Check Mark 2</a:t>
            </a:r>
            <a:endParaRPr lang="ru-RU" sz="48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092" y="492313"/>
            <a:ext cx="2692645" cy="20603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777" y="3990634"/>
            <a:ext cx="2646260" cy="20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уровня лицензии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609849"/>
              </p:ext>
            </p:extLst>
          </p:nvPr>
        </p:nvGraphicFramePr>
        <p:xfrm>
          <a:off x="838200" y="1441903"/>
          <a:ext cx="10515600" cy="479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144"/>
                <a:gridCol w="1818168"/>
                <a:gridCol w="1514759"/>
                <a:gridCol w="1643110"/>
                <a:gridCol w="1497419"/>
              </a:tblGrid>
              <a:tr h="9813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Расширенный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2449.-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5549.-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9649.-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15749.-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Сбор штрихкодов и инвентаризация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остальные операции (в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ЕГАИС)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Добавление своих новых операций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Переоценка с мобильным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принтером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Онлайн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Коллективная работа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6" y="311633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311633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311633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311633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363659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363659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418838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418838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946" y="529551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822" y="529551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363659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584805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6" y="363659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27" y="4189154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40" y="529379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93" y="584635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418838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5293024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03" y="584558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676" y="584558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476695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476695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27" y="476771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476695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уровня лицензии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Уровней всего 4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А вот лицензий в прайсе много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3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prstClr val="white">
                    <a:lumMod val="75000"/>
                  </a:prstClr>
                </a:solidFill>
              </a:rPr>
              <a:t>4 уровня лицензии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Много строк в прайс-листе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186352"/>
              </p:ext>
            </p:extLst>
          </p:nvPr>
        </p:nvGraphicFramePr>
        <p:xfrm>
          <a:off x="838200" y="1829867"/>
          <a:ext cx="10344807" cy="4215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9068"/>
                <a:gridCol w="7864794"/>
                <a:gridCol w="1150945"/>
              </a:tblGrid>
              <a:tr h="603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RTL15A-TXT-XLS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Клеверенс Mobile SMARTS: Магазин 15, </a:t>
                      </a:r>
                      <a:r>
                        <a:rPr lang="ru-RU" sz="1100" u="none" strike="noStrike" dirty="0" smtClean="0">
                          <a:effectLst/>
                        </a:rPr>
                        <a:t>БАЗОВЫЙ </a:t>
                      </a:r>
                      <a:r>
                        <a:rPr lang="ru-RU" sz="1100" u="none" strike="noStrike" dirty="0">
                          <a:effectLst/>
                        </a:rPr>
                        <a:t>для обмена через </a:t>
                      </a:r>
                      <a:r>
                        <a:rPr lang="ru-RU" sz="1100" u="none" strike="noStrike" dirty="0" err="1">
                          <a:effectLst/>
                        </a:rPr>
                        <a:t>Excel</a:t>
                      </a:r>
                      <a:r>
                        <a:rPr lang="ru-RU" sz="1100" u="none" strike="noStrike" dirty="0">
                          <a:effectLst/>
                        </a:rPr>
                        <a:t>, CSV / на выбор батч или </a:t>
                      </a:r>
                      <a:r>
                        <a:rPr lang="ru-RU" sz="1100" u="none" strike="noStrike" dirty="0" err="1">
                          <a:effectLst/>
                        </a:rPr>
                        <a:t>Wi-Fi</a:t>
                      </a:r>
                      <a:r>
                        <a:rPr lang="ru-RU" sz="1100" u="none" strike="noStrike" dirty="0">
                          <a:effectLst/>
                        </a:rPr>
                        <a:t> / НЕТ ОНЛАЙНА / инвентаризация / поступление / возврат / лицензия на 1 (одно) мобильное устройство / подписка на обновления на 1 (один)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 </a:t>
                      </a:r>
                      <a:r>
                        <a:rPr lang="ru-RU" sz="1100" u="none" strike="noStrike" dirty="0">
                          <a:effectLst/>
                        </a:rPr>
                        <a:t>549,00 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</a:tr>
              <a:tr h="66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RTL15A-SQL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Клеверенс Mobile SMARTS: Магазин 15, </a:t>
                      </a:r>
                      <a:r>
                        <a:rPr lang="ru-RU" sz="1100" u="none" strike="noStrike" dirty="0" smtClean="0">
                          <a:effectLst/>
                        </a:rPr>
                        <a:t>БАЗОВЫЙ </a:t>
                      </a:r>
                      <a:r>
                        <a:rPr lang="ru-RU" sz="1100" u="none" strike="noStrike" dirty="0">
                          <a:effectLst/>
                        </a:rPr>
                        <a:t>для обмена через базу данных </a:t>
                      </a:r>
                      <a:r>
                        <a:rPr lang="ru-RU" sz="1100" u="none" strike="noStrike" dirty="0" err="1">
                          <a:effectLst/>
                        </a:rPr>
                        <a:t>mySQL</a:t>
                      </a:r>
                      <a:r>
                        <a:rPr lang="ru-RU" sz="1100" u="none" strike="noStrike" dirty="0">
                          <a:effectLst/>
                        </a:rPr>
                        <a:t>, MS SQL, ORACLE, OLE DB / на выбор батч или </a:t>
                      </a:r>
                      <a:r>
                        <a:rPr lang="ru-RU" sz="1100" u="none" strike="noStrike" dirty="0" err="1">
                          <a:effectLst/>
                        </a:rPr>
                        <a:t>Wi-Fi</a:t>
                      </a:r>
                      <a:r>
                        <a:rPr lang="ru-RU" sz="1100" u="none" strike="noStrike" dirty="0">
                          <a:effectLst/>
                        </a:rPr>
                        <a:t> / НЕТ ОНЛАЙНА / инвентаризация / поступление / возврат / лицензия на 1 (одно) мобильное устройство / подписка на обновления на 1 (один)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 </a:t>
                      </a:r>
                      <a:r>
                        <a:rPr lang="ru-RU" sz="1100" u="none" strike="noStrike" dirty="0">
                          <a:effectLst/>
                        </a:rPr>
                        <a:t>549,00 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</a:tr>
              <a:tr h="59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RTL15A-1CKA8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Клеверенс Mobile SMARTS: Магазин 15, </a:t>
                      </a:r>
                      <a:r>
                        <a:rPr lang="ru-RU" sz="1100" u="none" strike="noStrike" dirty="0" smtClean="0">
                          <a:effectLst/>
                        </a:rPr>
                        <a:t>БАЗОВЫЙ </a:t>
                      </a:r>
                      <a:r>
                        <a:rPr lang="ru-RU" sz="1100" u="none" strike="noStrike" dirty="0">
                          <a:effectLst/>
                        </a:rPr>
                        <a:t>для «1С:Комплексная автоматизация» 8 / на выбор батч или </a:t>
                      </a:r>
                      <a:r>
                        <a:rPr lang="ru-RU" sz="1100" u="none" strike="noStrike" dirty="0" err="1">
                          <a:effectLst/>
                        </a:rPr>
                        <a:t>Wi-Fi</a:t>
                      </a:r>
                      <a:r>
                        <a:rPr lang="ru-RU" sz="1100" u="none" strike="noStrike" dirty="0">
                          <a:effectLst/>
                        </a:rPr>
                        <a:t> / НЕТ ОНЛАЙНА / инвентаризация / поступление / возврат / лицензия на 1 (одно) мобильное устройство / подписка на обновления на 1 (один)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 </a:t>
                      </a:r>
                      <a:r>
                        <a:rPr lang="ru-RU" sz="1100" u="none" strike="noStrike" dirty="0">
                          <a:effectLst/>
                        </a:rPr>
                        <a:t>549,00 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</a:tr>
              <a:tr h="555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RTL15A-1CRZ1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Клеверенс Mobile SMARTS: Магазин 15, </a:t>
                      </a:r>
                      <a:r>
                        <a:rPr lang="ru-RU" sz="1100" u="none" strike="noStrike" dirty="0" smtClean="0">
                          <a:effectLst/>
                        </a:rPr>
                        <a:t>БАЗОВЫЙ </a:t>
                      </a:r>
                      <a:r>
                        <a:rPr lang="ru-RU" sz="1100" u="none" strike="noStrike" dirty="0">
                          <a:effectLst/>
                        </a:rPr>
                        <a:t>для «1С:Розница 1.x» / на выбор батч или </a:t>
                      </a:r>
                      <a:r>
                        <a:rPr lang="ru-RU" sz="1100" u="none" strike="noStrike" dirty="0" err="1">
                          <a:effectLst/>
                        </a:rPr>
                        <a:t>Wi-Fi</a:t>
                      </a:r>
                      <a:r>
                        <a:rPr lang="ru-RU" sz="1100" u="none" strike="noStrike" dirty="0">
                          <a:effectLst/>
                        </a:rPr>
                        <a:t> / НЕТ ОНЛАЙНА / инвентаризация / поступление / возврат / лицензия на 1 (одно) мобильное устройство / подписка на обновления на 1 (один)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 </a:t>
                      </a:r>
                      <a:r>
                        <a:rPr lang="ru-RU" sz="1100" u="none" strike="noStrike" dirty="0">
                          <a:effectLst/>
                        </a:rPr>
                        <a:t>549,00 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</a:tr>
              <a:tr h="55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RTL15A-1CRZ2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Клеверенс Mobile SMARTS: Магазин 15, </a:t>
                      </a:r>
                      <a:r>
                        <a:rPr lang="ru-RU" sz="1100" u="none" strike="noStrike" dirty="0" smtClean="0">
                          <a:effectLst/>
                        </a:rPr>
                        <a:t>БАЗОВЫЙ </a:t>
                      </a:r>
                      <a:r>
                        <a:rPr lang="ru-RU" sz="1100" u="none" strike="noStrike" dirty="0">
                          <a:effectLst/>
                        </a:rPr>
                        <a:t>для «1С:Розница 2.х» / на выбор батч или </a:t>
                      </a:r>
                      <a:r>
                        <a:rPr lang="ru-RU" sz="1100" u="none" strike="noStrike" dirty="0" err="1">
                          <a:effectLst/>
                        </a:rPr>
                        <a:t>Wi-Fi</a:t>
                      </a:r>
                      <a:r>
                        <a:rPr lang="ru-RU" sz="1100" u="none" strike="noStrike" dirty="0">
                          <a:effectLst/>
                        </a:rPr>
                        <a:t> / НЕТ ОНЛАЙНА / инвентаризация / поступление / возврат / лицензия на 1 (одно) мобильное устройство / подписка на обновления на 1 (один)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 </a:t>
                      </a:r>
                      <a:r>
                        <a:rPr lang="ru-RU" sz="1100" u="none" strike="noStrike" dirty="0">
                          <a:effectLst/>
                        </a:rPr>
                        <a:t>549,00 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</a:tr>
              <a:tr h="481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RTL15A-1CRZBOOK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Клеверенс Mobile SMARTS: Магазин 15, </a:t>
                      </a:r>
                      <a:r>
                        <a:rPr lang="ru-RU" sz="1100" u="none" strike="noStrike" dirty="0" smtClean="0">
                          <a:effectLst/>
                        </a:rPr>
                        <a:t>БАЗОВЫЙ </a:t>
                      </a:r>
                      <a:r>
                        <a:rPr lang="ru-RU" sz="1100" u="none" strike="noStrike" dirty="0">
                          <a:effectLst/>
                        </a:rPr>
                        <a:t>для «1С:Розница. Книжный магазин» / на выбор батч или </a:t>
                      </a:r>
                      <a:r>
                        <a:rPr lang="ru-RU" sz="1100" u="none" strike="noStrike" dirty="0" err="1">
                          <a:effectLst/>
                        </a:rPr>
                        <a:t>Wi-Fi</a:t>
                      </a:r>
                      <a:r>
                        <a:rPr lang="ru-RU" sz="1100" u="none" strike="noStrike" dirty="0">
                          <a:effectLst/>
                        </a:rPr>
                        <a:t> / НЕТ ОНЛАЙНА / инвентаризация / поступление / возврат / лицензия на 1 (одно) мобильное устройство / подписка на обновления на 1 (один)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 </a:t>
                      </a:r>
                      <a:r>
                        <a:rPr lang="ru-RU" sz="1100" u="none" strike="noStrike" dirty="0">
                          <a:effectLst/>
                        </a:rPr>
                        <a:t>549,00 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</a:tr>
              <a:tr h="723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7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Есть лицензии, «привязанные» к </a:t>
            </a:r>
            <a:r>
              <a:rPr lang="ru-RU" dirty="0" err="1" smtClean="0"/>
              <a:t>бэк</a:t>
            </a:r>
            <a:r>
              <a:rPr lang="ru-RU" dirty="0" smtClean="0"/>
              <a:t>-офису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Пример</a:t>
            </a:r>
          </a:p>
          <a:p>
            <a:pPr marL="542925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Клеверенс Mobile SMARTS: Магазин 15, БАЗОВЫЙ </a:t>
            </a:r>
            <a:r>
              <a:rPr lang="ru-RU" sz="2400" i="1" dirty="0" smtClean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</a:rPr>
              <a:t>для «1С:Розница 2.х»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 / на выбор батч или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Wi-Fi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/ НЕТ ОНЛАЙНА / инвентаризация / поступление / возврат / переоценка / бессрочная лицензия на 1 (одно) мобильное устройство / подписка на обновления на 1 (один) год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4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Есть не привязанные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Пример</a:t>
            </a:r>
          </a:p>
          <a:p>
            <a:pPr marL="542925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Клеверенс Mobile SMARTS: Магазин 15, </a:t>
            </a:r>
            <a:r>
              <a:rPr lang="ru-RU" sz="2400" i="1" dirty="0" smtClean="0">
                <a:solidFill>
                  <a:srgbClr val="00B050"/>
                </a:solidFill>
              </a:rPr>
              <a:t>БАЗОВЫЙ для самостоятельной интеграции с учетной системой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/ на выбор батч или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Wi-Fi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/ НЕТ ОНЛАЙНА / инвентаризация / поступление / возврат / переоценка / бессрочная лицензия на 1 (одно) мобильное устройство / подписка на обновления на 1 (один) год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9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Простыми словами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5079"/>
            <a:ext cx="10515600" cy="473188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Магазинные операции + ЕГАИС + интеграция</a:t>
            </a:r>
          </a:p>
        </p:txBody>
      </p:sp>
    </p:spTree>
    <p:extLst>
      <p:ext uri="{BB962C8B-B14F-4D97-AF65-F5344CB8AC3E}">
        <p14:creationId xmlns:p14="http://schemas.microsoft.com/office/powerpoint/2010/main" val="3465148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Создавайте свои!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Пример</a:t>
            </a:r>
          </a:p>
          <a:p>
            <a:pPr marL="542925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Клеверенс Mobile SMARTS: Магазин 15, </a:t>
            </a:r>
            <a:r>
              <a:rPr lang="ru-RU" sz="2400" i="1" dirty="0" smtClean="0">
                <a:solidFill>
                  <a:srgbClr val="00B050"/>
                </a:solidFill>
              </a:rPr>
              <a:t>БАЗОВЫЙ для «1С:Розница </a:t>
            </a:r>
            <a:r>
              <a:rPr lang="ru-RU" sz="2400" i="1" dirty="0">
                <a:solidFill>
                  <a:srgbClr val="00B050"/>
                </a:solidFill>
              </a:rPr>
              <a:t>8. Магазин строительных и отделочных </a:t>
            </a:r>
            <a:r>
              <a:rPr lang="ru-RU" sz="2400" i="1" dirty="0" smtClean="0">
                <a:solidFill>
                  <a:srgbClr val="00B050"/>
                </a:solidFill>
              </a:rPr>
              <a:t>материалов»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/ на выбор батч или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Wi-Fi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/ НЕТ ОНЛАЙНА / инвентаризация / поступление / возврат / переоценка / бессрочная лицензия на 1 (одно) мобильное устройство / подписка на обновления на 1 (один) год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Есть лицензии по типу </a:t>
            </a:r>
            <a:r>
              <a:rPr lang="en-US" dirty="0" smtClean="0"/>
              <a:t>OEM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Б</a:t>
            </a:r>
            <a:r>
              <a:rPr lang="ru-RU" dirty="0" smtClean="0"/>
              <a:t>ез привязки к </a:t>
            </a:r>
            <a:r>
              <a:rPr lang="ru-RU" dirty="0" err="1" smtClean="0"/>
              <a:t>бэк</a:t>
            </a:r>
            <a:r>
              <a:rPr lang="ru-RU" dirty="0" smtClean="0"/>
              <a:t>-офису.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Продаются только дистрибуторам для создания комплектов.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 активации лицензии сайт потребует конвертации её в конкретную «привязанную» или «не привязанную».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2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Столько лицензий: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Клеверенс продает готовые программные продукты.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Сейчас мы не знаем, под какие 1С больше используют.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Только так можно гарантировать обязательный функционал.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Люди переходят с одной 1С на другую и требуют бесплатной техподдержки по переходу.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6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Только так можно гарантировать обязательный функционал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Работа с сериями.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Работа с ценами.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ЕГАИС.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и</a:t>
            </a:r>
            <a:r>
              <a:rPr lang="ru-RU" dirty="0" smtClean="0"/>
              <a:t> т.п.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i="1" dirty="0" smtClean="0">
                <a:solidFill>
                  <a:srgbClr val="C00000"/>
                </a:solidFill>
              </a:rPr>
              <a:t>Можно 100% обеспечить только под конкретные редакции 1С.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4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8893"/>
            <a:ext cx="10515600" cy="523807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dirty="0" err="1" smtClean="0"/>
              <a:t>Бэк</a:t>
            </a:r>
            <a:r>
              <a:rPr lang="ru-RU" sz="4000" dirty="0" smtClean="0"/>
              <a:t>-офисы постоянно обновляются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/>
              <a:t>=&gt; </a:t>
            </a:r>
            <a:endParaRPr lang="ru-RU" sz="4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dirty="0" smtClean="0"/>
              <a:t>интеграция от Клеверенс ломается</a:t>
            </a:r>
            <a:endParaRPr 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11996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6043"/>
            <a:ext cx="10515600" cy="518092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dirty="0" smtClean="0"/>
              <a:t>Вводим платную подписку на обновления!!</a:t>
            </a:r>
            <a:endParaRPr 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21420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Платная подписка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Все лицензии бессрочные.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Подписка только на возможность обновления.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 лицензию входит 1 год подписки.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Если проблема решается обновлением, то техподдержка потребует обновиться.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0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Платная подписка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3800" dirty="0" smtClean="0"/>
              <a:t>20%</a:t>
            </a:r>
            <a:r>
              <a:rPr lang="ru-RU" dirty="0" smtClean="0"/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от стоимости приобретенных лицензий /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4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Платная подписка: пример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757854"/>
              </p:ext>
            </p:extLst>
          </p:nvPr>
        </p:nvGraphicFramePr>
        <p:xfrm>
          <a:off x="838200" y="1825625"/>
          <a:ext cx="10515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0386"/>
                <a:gridCol w="1143000"/>
                <a:gridCol w="193221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Клеверенс Mobile SMARTS: Магазин 15, БАЗОВАЯ 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для «1С:Розница 2.х»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  / на выбор батч или </a:t>
                      </a:r>
                      <a:r>
                        <a:rPr lang="ru-RU" sz="1800" b="0" i="1" dirty="0" err="1" smtClean="0">
                          <a:solidFill>
                            <a:schemeClr val="tx1"/>
                          </a:solidFill>
                        </a:rPr>
                        <a:t>Wi-Fi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 / НЕТ ОНЛАЙНА / инвентаризация / поступление / возврат / переоценка / бессрочная лицензия на 1 (одно) мобильное устройство / подписка на обновления на 1 (один) год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 шт.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5 549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</a:p>
                    <a:p>
                      <a:pPr algn="r"/>
                      <a:r>
                        <a:rPr lang="ru-RU" sz="16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(из которых от 30% партнеру)</a:t>
                      </a:r>
                      <a:endParaRPr lang="ru-RU" sz="1600" b="0" i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Клеверенс Mobile SMARTS: Магазин 15, БАЗОВАЯ 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для «1С:Розница 2.х»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  продление подписки на обновление на 1 (одно) мобильное устройство на 1 (один) год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1109 руб. </a:t>
                      </a:r>
                    </a:p>
                    <a:p>
                      <a:pPr algn="r"/>
                      <a:r>
                        <a:rPr lang="ru-RU" sz="1600" b="0" i="1" dirty="0" smtClean="0">
                          <a:solidFill>
                            <a:srgbClr val="C00000"/>
                          </a:solidFill>
                        </a:rPr>
                        <a:t>(из которых 50%!!! партнеру)</a:t>
                      </a:r>
                      <a:endParaRPr lang="ru-RU" sz="1600" b="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8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Платная подписка: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Заняли рынок, нужно удерживать.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Собирать больше денег на интеграцию.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Кормить партнерскую сеть.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1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чего?</a:t>
            </a:r>
            <a:endParaRPr lang="ru-RU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Позволяет </a:t>
            </a:r>
            <a:r>
              <a:rPr lang="ru-RU" dirty="0"/>
              <a:t>быстро автоматизировать, оптимизировать рабочие места и </a:t>
            </a:r>
            <a:r>
              <a:rPr lang="ru-RU" dirty="0" smtClean="0"/>
              <a:t>бизнес-процессы </a:t>
            </a:r>
            <a:r>
              <a:rPr lang="ru-RU" dirty="0"/>
              <a:t>по учету товара в магазине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Позволяет мобильному оборудованию (ТСД или смартфону) полностью раскрыть свой потенциал.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Закрывает собой все потребности по мобильной автоматизации внутри магазина.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0780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это работает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7777"/>
            <a:ext cx="10515600" cy="402918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В лицензиях фиксирована дата выдачи =</a:t>
            </a:r>
            <a:r>
              <a:rPr lang="en-US" dirty="0" smtClean="0"/>
              <a:t>&gt; </a:t>
            </a:r>
            <a:r>
              <a:rPr lang="ru-RU" dirty="0" smtClean="0"/>
              <a:t>она не работает с версией продукта,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дата выхода которой  </a:t>
            </a:r>
            <a:r>
              <a:rPr lang="en-US" dirty="0" smtClean="0"/>
              <a:t>&gt; </a:t>
            </a:r>
            <a:r>
              <a:rPr lang="ru-RU" dirty="0" smtClean="0"/>
              <a:t> даты выдачи лицензии + 1 год.</a:t>
            </a:r>
          </a:p>
        </p:txBody>
      </p:sp>
    </p:spTree>
    <p:extLst>
      <p:ext uri="{BB962C8B-B14F-4D97-AF65-F5344CB8AC3E}">
        <p14:creationId xmlns:p14="http://schemas.microsoft.com/office/powerpoint/2010/main" val="42500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это работает: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7777"/>
            <a:ext cx="10515600" cy="40291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 smtClean="0"/>
              <a:t>Лицензию купили:</a:t>
            </a:r>
            <a:r>
              <a:rPr lang="ru-RU" sz="2000" i="1" dirty="0" smtClean="0"/>
              <a:t>	16 мая 2016 г.</a:t>
            </a:r>
          </a:p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 smtClean="0"/>
              <a:t>Подписка действует до:</a:t>
            </a:r>
            <a:r>
              <a:rPr lang="ru-RU" sz="2000" i="1" dirty="0" smtClean="0"/>
              <a:t>	16 мая 2016 г. + 1 год = </a:t>
            </a:r>
            <a:r>
              <a:rPr lang="ru-RU" sz="2000" i="1" dirty="0"/>
              <a:t>16 мая </a:t>
            </a:r>
            <a:r>
              <a:rPr lang="ru-RU" sz="2000" b="1" i="1" u="dottedHeavy" dirty="0" smtClean="0">
                <a:uFill>
                  <a:solidFill>
                    <a:srgbClr val="C00000"/>
                  </a:solidFill>
                </a:uFill>
              </a:rPr>
              <a:t>2017</a:t>
            </a:r>
            <a:r>
              <a:rPr lang="ru-RU" sz="2000" i="1" dirty="0" smtClean="0"/>
              <a:t> </a:t>
            </a:r>
            <a:r>
              <a:rPr lang="ru-RU" sz="2000" i="1" dirty="0"/>
              <a:t>г</a:t>
            </a:r>
            <a:r>
              <a:rPr lang="ru-RU" sz="2000" i="1" dirty="0" smtClean="0"/>
              <a:t>.</a:t>
            </a:r>
          </a:p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 smtClean="0"/>
              <a:t>Обновление </a:t>
            </a:r>
            <a:r>
              <a:rPr lang="en-US" sz="2000" b="1" i="1" dirty="0" smtClean="0"/>
              <a:t>v3.0.19</a:t>
            </a:r>
            <a:r>
              <a:rPr lang="ru-RU" sz="2000" b="1" i="1" dirty="0" smtClean="0"/>
              <a:t>:</a:t>
            </a:r>
            <a:r>
              <a:rPr lang="ru-RU" sz="2000" i="1" dirty="0" smtClean="0"/>
              <a:t>	вышло </a:t>
            </a:r>
            <a:r>
              <a:rPr lang="ru-RU" sz="2000" i="1" dirty="0" smtClean="0">
                <a:solidFill>
                  <a:srgbClr val="00B050"/>
                </a:solidFill>
              </a:rPr>
              <a:t>30 сентября 2016 г. – работает!</a:t>
            </a:r>
          </a:p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/>
              <a:t>Обновление </a:t>
            </a:r>
            <a:r>
              <a:rPr lang="en-US" sz="2000" b="1" i="1" dirty="0" smtClean="0"/>
              <a:t>v3.0.20</a:t>
            </a:r>
            <a:r>
              <a:rPr lang="ru-RU" sz="2000" b="1" i="1" dirty="0" smtClean="0"/>
              <a:t>:</a:t>
            </a:r>
            <a:r>
              <a:rPr lang="ru-RU" sz="2000" i="1" dirty="0"/>
              <a:t>	вышло </a:t>
            </a:r>
            <a:r>
              <a:rPr lang="ru-RU" sz="2000" i="1" dirty="0" smtClean="0">
                <a:solidFill>
                  <a:srgbClr val="00B050"/>
                </a:solidFill>
              </a:rPr>
              <a:t>11 февраля 2017 </a:t>
            </a:r>
            <a:r>
              <a:rPr lang="ru-RU" sz="2000" i="1" dirty="0">
                <a:solidFill>
                  <a:srgbClr val="00B050"/>
                </a:solidFill>
              </a:rPr>
              <a:t>г. – работает!</a:t>
            </a:r>
          </a:p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 smtClean="0"/>
              <a:t>Обновление </a:t>
            </a:r>
            <a:r>
              <a:rPr lang="en-US" sz="2000" b="1" i="1" dirty="0" smtClean="0"/>
              <a:t>v3.0.21</a:t>
            </a:r>
            <a:r>
              <a:rPr lang="ru-RU" sz="2000" b="1" i="1" dirty="0" smtClean="0"/>
              <a:t>:</a:t>
            </a:r>
            <a:r>
              <a:rPr lang="ru-RU" sz="2000" i="1" dirty="0"/>
              <a:t>	вышло </a:t>
            </a:r>
            <a:r>
              <a:rPr lang="ru-RU" sz="2000" i="1" dirty="0" smtClean="0">
                <a:solidFill>
                  <a:srgbClr val="C00000"/>
                </a:solidFill>
              </a:rPr>
              <a:t>17 мая 2017 </a:t>
            </a:r>
            <a:r>
              <a:rPr lang="ru-RU" sz="2000" i="1" dirty="0">
                <a:solidFill>
                  <a:srgbClr val="C00000"/>
                </a:solidFill>
              </a:rPr>
              <a:t>г. – </a:t>
            </a:r>
            <a:r>
              <a:rPr lang="ru-RU" sz="2000" i="1" dirty="0" smtClean="0">
                <a:solidFill>
                  <a:srgbClr val="C00000"/>
                </a:solidFill>
              </a:rPr>
              <a:t>не работает!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Платная подписка на обновления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i="1" dirty="0" smtClean="0"/>
              <a:t>Целый год после покупки можно бесплатно обновляться и получать исправления найденных ошибок.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669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Платная подписка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i="1" dirty="0" smtClean="0"/>
              <a:t>Не хочешь – не обновляйся и не плати, продукт останется работать без ограничений.</a:t>
            </a:r>
          </a:p>
          <a:p>
            <a:pPr marL="0" indent="0">
              <a:lnSpc>
                <a:spcPct val="150000"/>
              </a:lnSpc>
              <a:buNone/>
            </a:pPr>
            <a:endParaRPr lang="ru-RU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i="1" dirty="0" smtClean="0"/>
              <a:t>Хочешь обновить 1С или бизнес-процесс – плати за подписку и обновляйся.</a:t>
            </a:r>
          </a:p>
          <a:p>
            <a:pPr marL="0" indent="0">
              <a:lnSpc>
                <a:spcPct val="150000"/>
              </a:lnSpc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202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Отличия от старых продуктов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Немного об отличии нового продукта от старых и от продуктов конкурентов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3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Отличие от старых продуктов Клеверенс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Только нужное и ничего лишнего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Старые «модули» встроены в уровни лицензии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Целенаправленный маркетинг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4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Только нужное и ничего лишнего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944526" y="1464118"/>
          <a:ext cx="4244162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6"/>
          <p:cNvGraphicFramePr>
            <a:graphicFrameLocks/>
          </p:cNvGraphicFramePr>
          <p:nvPr/>
        </p:nvGraphicFramePr>
        <p:xfrm>
          <a:off x="6349409" y="1361337"/>
          <a:ext cx="4222897" cy="539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6096000" y="2551814"/>
            <a:ext cx="4749209" cy="3009014"/>
          </a:xfrm>
          <a:prstGeom prst="line">
            <a:avLst/>
          </a:prstGeom>
          <a:ln w="317500">
            <a:solidFill>
              <a:srgbClr val="FF0000">
                <a:alpha val="4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222704" y="2566046"/>
            <a:ext cx="4603011" cy="3072755"/>
          </a:xfrm>
          <a:prstGeom prst="line">
            <a:avLst/>
          </a:prstGeom>
          <a:ln w="317500">
            <a:solidFill>
              <a:srgbClr val="FF0000">
                <a:alpha val="4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1178441" y="1796902"/>
            <a:ext cx="4590607" cy="3460804"/>
          </a:xfrm>
          <a:custGeom>
            <a:avLst/>
            <a:gdLst>
              <a:gd name="connsiteX0" fmla="*/ 0 w 3668233"/>
              <a:gd name="connsiteY0" fmla="*/ 1127051 h 2453705"/>
              <a:gd name="connsiteX1" fmla="*/ 1371600 w 3668233"/>
              <a:gd name="connsiteY1" fmla="*/ 2424223 h 2453705"/>
              <a:gd name="connsiteX2" fmla="*/ 3668233 w 3668233"/>
              <a:gd name="connsiteY2" fmla="*/ 0 h 2453705"/>
              <a:gd name="connsiteX0" fmla="*/ 0 w 3668233"/>
              <a:gd name="connsiteY0" fmla="*/ 1127051 h 2424910"/>
              <a:gd name="connsiteX1" fmla="*/ 1371600 w 3668233"/>
              <a:gd name="connsiteY1" fmla="*/ 2424223 h 2424910"/>
              <a:gd name="connsiteX2" fmla="*/ 3668233 w 3668233"/>
              <a:gd name="connsiteY2" fmla="*/ 0 h 2424910"/>
              <a:gd name="connsiteX0" fmla="*/ 0 w 3668233"/>
              <a:gd name="connsiteY0" fmla="*/ 1127051 h 2435537"/>
              <a:gd name="connsiteX1" fmla="*/ 1329070 w 3668233"/>
              <a:gd name="connsiteY1" fmla="*/ 2434855 h 2435537"/>
              <a:gd name="connsiteX2" fmla="*/ 3668233 w 3668233"/>
              <a:gd name="connsiteY2" fmla="*/ 0 h 2435537"/>
              <a:gd name="connsiteX0" fmla="*/ 0 w 3668233"/>
              <a:gd name="connsiteY0" fmla="*/ 1127051 h 2467419"/>
              <a:gd name="connsiteX1" fmla="*/ 1307805 w 3668233"/>
              <a:gd name="connsiteY1" fmla="*/ 2466752 h 2467419"/>
              <a:gd name="connsiteX2" fmla="*/ 3668233 w 3668233"/>
              <a:gd name="connsiteY2" fmla="*/ 0 h 2467419"/>
              <a:gd name="connsiteX0" fmla="*/ 0 w 3668233"/>
              <a:gd name="connsiteY0" fmla="*/ 1127051 h 2499301"/>
              <a:gd name="connsiteX1" fmla="*/ 1318437 w 3668233"/>
              <a:gd name="connsiteY1" fmla="*/ 2498649 h 2499301"/>
              <a:gd name="connsiteX2" fmla="*/ 3668233 w 3668233"/>
              <a:gd name="connsiteY2" fmla="*/ 0 h 2499301"/>
              <a:gd name="connsiteX0" fmla="*/ 0 w 3668233"/>
              <a:gd name="connsiteY0" fmla="*/ 1127051 h 2500274"/>
              <a:gd name="connsiteX1" fmla="*/ 1318437 w 3668233"/>
              <a:gd name="connsiteY1" fmla="*/ 2498649 h 2500274"/>
              <a:gd name="connsiteX2" fmla="*/ 3668233 w 3668233"/>
              <a:gd name="connsiteY2" fmla="*/ 0 h 250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233" h="2500274">
                <a:moveTo>
                  <a:pt x="0" y="1127051"/>
                </a:moveTo>
                <a:cubicBezTo>
                  <a:pt x="380114" y="1869558"/>
                  <a:pt x="1323753" y="2537635"/>
                  <a:pt x="1318437" y="2498649"/>
                </a:cubicBezTo>
                <a:cubicBezTo>
                  <a:pt x="1313121" y="2459663"/>
                  <a:pt x="2825602" y="1118190"/>
                  <a:pt x="3668233" y="0"/>
                </a:cubicBezTo>
              </a:path>
            </a:pathLst>
          </a:custGeom>
          <a:ln w="317500">
            <a:solidFill>
              <a:srgbClr val="00B050">
                <a:alpha val="4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Модули встроены в уровни лицензии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Утилита для обмена файлами для </a:t>
            </a:r>
            <a:r>
              <a:rPr lang="en-US" dirty="0" smtClean="0"/>
              <a:t>RDP </a:t>
            </a:r>
            <a:r>
              <a:rPr lang="ru-RU" dirty="0" smtClean="0"/>
              <a:t>уже входит в продукт.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Автообмен</a:t>
            </a:r>
            <a:r>
              <a:rPr lang="ru-RU" dirty="0" smtClean="0"/>
              <a:t> входит в лицензию «Расширенная».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Мобильная печать входит в лицензию «Расширенная».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Коллективная работа входит </a:t>
            </a:r>
            <a:r>
              <a:rPr lang="ru-RU" dirty="0"/>
              <a:t>в лицензию </a:t>
            </a:r>
            <a:r>
              <a:rPr lang="ru-RU" dirty="0" smtClean="0"/>
              <a:t>«Полная».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0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Модули встроены в уровни лицензии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i="1" dirty="0" smtClean="0"/>
              <a:t>Зачем?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Это были чисто технические модули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Они сложились исторически, с выходом новых функций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Людям было непонятно, зачем они нужны, сложно продавать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Проще размазать их по стоимости продукта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0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Модули встроены в уровни лицензии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341104"/>
              </p:ext>
            </p:extLst>
          </p:nvPr>
        </p:nvGraphicFramePr>
        <p:xfrm>
          <a:off x="838200" y="1825625"/>
          <a:ext cx="10515600" cy="4248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1243"/>
                <a:gridCol w="1706336"/>
                <a:gridCol w="1338942"/>
                <a:gridCol w="1641022"/>
                <a:gridCol w="1328057"/>
              </a:tblGrid>
              <a:tr h="9813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Расширенный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Батч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Утилита обмена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файлами для 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RDP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Wi-Fi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автообмена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документами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мобильной печати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коллективной работы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351056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403082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458261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513517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86" y="568773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86" y="296835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351056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403082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458261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513517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03" y="568773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03" y="296835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95" y="568477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42" y="349211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42" y="401237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95" y="2949904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95" y="458926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95" y="510953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87" y="351929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87" y="403955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640" y="297708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0" y="461644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0" y="513670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0" y="565697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694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Продавать больше!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1850" y="3557239"/>
            <a:ext cx="10341672" cy="253241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1D2E"/>
                </a:solidFill>
              </a:rPr>
              <a:t>Тратить меньше времени на всё, что не ведет напрямую к продажам</a:t>
            </a:r>
            <a:endParaRPr lang="ru-RU" dirty="0">
              <a:solidFill>
                <a:srgbClr val="C01D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839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План перехода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Можно поменять старую лицензию «драйвера» + модули на соответствующую лицензию «</a:t>
            </a:r>
            <a:r>
              <a:rPr lang="en-US" dirty="0" smtClean="0"/>
              <a:t>Mobile SMARTS</a:t>
            </a:r>
            <a:r>
              <a:rPr lang="ru-RU" dirty="0" smtClean="0"/>
              <a:t>: Магазин 15» с доплатой 50% от стоимости.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0880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План перехода: пример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583730"/>
              </p:ext>
            </p:extLst>
          </p:nvPr>
        </p:nvGraphicFramePr>
        <p:xfrm>
          <a:off x="838200" y="2249214"/>
          <a:ext cx="10515600" cy="392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17"/>
                <a:gridCol w="1639614"/>
                <a:gridCol w="6140669"/>
              </a:tblGrid>
              <a:tr h="301550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MS-1C-DRIVER    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    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MS-1C-DRIVER-SYNC 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=&gt;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Клеверенс Mobile SMARTS: Магазин 15, БАЗОВЫЙ </a:t>
                      </a:r>
                      <a:r>
                        <a:rPr lang="ru-R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для «1С:Розница 2.х»</a:t>
                      </a:r>
                      <a:r>
                        <a:rPr lang="ru-R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/ на выбор батч или </a:t>
                      </a:r>
                      <a:r>
                        <a:rPr lang="ru-RU" b="0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Wi-Fi</a:t>
                      </a:r>
                      <a:r>
                        <a:rPr lang="ru-R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/ НЕТ ОНЛАЙНА / инвентаризация / поступление / возврат / переоценка / бессрочная лицензия на 1 (одно) мобильное устройство / подписка на обновления на 1 (один) год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39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 доплатой 2774,50 руб. за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каждый ТСД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C00000"/>
                          </a:solidFill>
                        </a:rPr>
                        <a:t>(из которых 50%!!! партнеру)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6172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Целенаправленный маркетинг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2137143"/>
            <a:ext cx="10515600" cy="40398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«Магазин 15» продать легче, чем «3 драйвера», т.к.:</a:t>
            </a:r>
          </a:p>
          <a:p>
            <a:pPr marL="989013">
              <a:lnSpc>
                <a:spcPct val="200000"/>
              </a:lnSpc>
            </a:pPr>
            <a:r>
              <a:rPr lang="ru-RU" dirty="0" smtClean="0"/>
              <a:t>Понятное название и простые лицензии</a:t>
            </a:r>
          </a:p>
          <a:p>
            <a:pPr marL="989013">
              <a:lnSpc>
                <a:spcPct val="150000"/>
              </a:lnSpc>
            </a:pPr>
            <a:r>
              <a:rPr lang="ru-RU" dirty="0" smtClean="0"/>
              <a:t>Более четкий и понятный функционал</a:t>
            </a:r>
          </a:p>
          <a:p>
            <a:pPr marL="989013">
              <a:lnSpc>
                <a:spcPct val="150000"/>
              </a:lnSpc>
            </a:pPr>
            <a:r>
              <a:rPr lang="ru-RU" dirty="0" smtClean="0"/>
              <a:t>Отдельный набор брошюр и видеороликов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579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видеороликов</a:t>
            </a:r>
            <a:endParaRPr lang="ru-RU" dirty="0"/>
          </a:p>
        </p:txBody>
      </p:sp>
      <p:sp>
        <p:nvSpPr>
          <p:cNvPr id="6" name="Управляющая кнопка: фильм 5">
            <a:hlinkClick r:id="" action="ppaction://noaction" highlightClick="1"/>
          </p:cNvPr>
          <p:cNvSpPr/>
          <p:nvPr/>
        </p:nvSpPr>
        <p:spPr>
          <a:xfrm>
            <a:off x="5376041" y="2963917"/>
            <a:ext cx="1439917" cy="108256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805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Продавайте «Магазин 15» !!!!!!!!!!!!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1449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Посыл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dirty="0" smtClean="0"/>
              <a:t>Оптимизация работы в случае </a:t>
            </a:r>
            <a:r>
              <a:rPr lang="ru-RU" b="1" u="sng" dirty="0" smtClean="0"/>
              <a:t>магазина</a:t>
            </a:r>
            <a:r>
              <a:rPr lang="ru-RU" dirty="0" smtClean="0"/>
              <a:t> звучит так: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dirty="0" smtClean="0"/>
              <a:t>«</a:t>
            </a:r>
            <a:r>
              <a:rPr lang="ru-RU" sz="4000" i="1" dirty="0" smtClean="0"/>
              <a:t>продавать больше при меньших затратах</a:t>
            </a:r>
            <a:r>
              <a:rPr lang="ru-RU" dirty="0" smtClean="0"/>
              <a:t>».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Один из путей оптимизации – это автоматизация.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45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ситуации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681519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До </a:t>
            </a:r>
            <a:r>
              <a:rPr lang="ru-RU" dirty="0"/>
              <a:t>50% времени сотрудники магазина делают что угодно, только не продают</a:t>
            </a:r>
            <a:r>
              <a:rPr lang="ru-RU" dirty="0" smtClean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А что делают?  Принимают товар, пересчитывают товар, проверяют ценники, курят</a:t>
            </a:r>
            <a:r>
              <a:rPr lang="ru-RU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Вывод: необходима автоматизация труда!</a:t>
            </a:r>
          </a:p>
        </p:txBody>
      </p:sp>
    </p:spTree>
    <p:extLst>
      <p:ext uri="{BB962C8B-B14F-4D97-AF65-F5344CB8AC3E}">
        <p14:creationId xmlns:p14="http://schemas.microsoft.com/office/powerpoint/2010/main" val="234515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Готовое решение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171290"/>
              </p:ext>
            </p:extLst>
          </p:nvPr>
        </p:nvGraphicFramePr>
        <p:xfrm>
          <a:off x="2669628" y="1899202"/>
          <a:ext cx="8430762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993"/>
                <a:gridCol w="5897769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  <a:tabLst>
                          <a:tab pos="3500438" algn="l"/>
                        </a:tabLst>
                      </a:pPr>
                      <a:r>
                        <a:rPr lang="ru-RU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До 2-х раз 	</a:t>
                      </a:r>
                    </a:p>
                    <a:p>
                      <a:endParaRPr lang="ru-RU" sz="3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ускоряет проведение рутинных операций товарного учета</a:t>
                      </a:r>
                    </a:p>
                    <a:p>
                      <a:endParaRPr lang="ru-RU" sz="3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7E0000"/>
                          </a:solidFill>
                        </a:rPr>
                        <a:t>До 10 раз </a:t>
                      </a:r>
                      <a:endParaRPr lang="ru-RU" sz="3200" b="0" dirty="0">
                        <a:solidFill>
                          <a:srgbClr val="7E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7E0000"/>
                          </a:solidFill>
                        </a:rPr>
                        <a:t>сокращает ошибки учета</a:t>
                      </a:r>
                    </a:p>
                    <a:p>
                      <a:endParaRPr lang="ru-RU" sz="3200" b="0" dirty="0">
                        <a:solidFill>
                          <a:srgbClr val="7E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 rot="13500054">
            <a:off x="1463467" y="1835716"/>
            <a:ext cx="808075" cy="68048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800446">
            <a:off x="1461941" y="3474194"/>
            <a:ext cx="808075" cy="6804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rot="21375117">
            <a:off x="3063186" y="4926203"/>
            <a:ext cx="6065626" cy="97746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КЛИЕНТАМИ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7670</TotalTime>
  <Words>1789</Words>
  <Application>Microsoft Office PowerPoint</Application>
  <PresentationFormat>Широкоэкранный</PresentationFormat>
  <Paragraphs>361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2" baseType="lpstr">
      <vt:lpstr>Arial</vt:lpstr>
      <vt:lpstr>Calibri</vt:lpstr>
      <vt:lpstr>dinI</vt:lpstr>
      <vt:lpstr>Mistral</vt:lpstr>
      <vt:lpstr>Segoe UI</vt:lpstr>
      <vt:lpstr>Segoe UI Light</vt:lpstr>
      <vt:lpstr>Times New Roman</vt:lpstr>
      <vt:lpstr>Тема Office</vt:lpstr>
      <vt:lpstr>Презентация PowerPoint</vt:lpstr>
      <vt:lpstr>Mobile SMARTS: Магазин 15</vt:lpstr>
      <vt:lpstr>Что это?</vt:lpstr>
      <vt:lpstr>Простыми словами</vt:lpstr>
      <vt:lpstr>Для чего?</vt:lpstr>
      <vt:lpstr>Продавать больше!</vt:lpstr>
      <vt:lpstr>Посыл</vt:lpstr>
      <vt:lpstr>Анализ ситуации</vt:lpstr>
      <vt:lpstr>Готовое решение</vt:lpstr>
      <vt:lpstr>Презентация PowerPoint</vt:lpstr>
      <vt:lpstr>Презентация PowerPoint</vt:lpstr>
      <vt:lpstr>Презентация PowerPoint</vt:lpstr>
      <vt:lpstr>Зачем вообще магазину ТСД?</vt:lpstr>
      <vt:lpstr>Зачем вообще магазину ТСД?</vt:lpstr>
      <vt:lpstr>Презентация PowerPoint</vt:lpstr>
      <vt:lpstr>Отраслевой продукт для магазина</vt:lpstr>
      <vt:lpstr>Отраслевой продукт</vt:lpstr>
      <vt:lpstr>Отраслевой продукт Все нужные операции</vt:lpstr>
      <vt:lpstr>Отраслевой продукт Операции для ЕГАИС</vt:lpstr>
      <vt:lpstr>Продуманные бизнес-процессы</vt:lpstr>
      <vt:lpstr>Простыми словами</vt:lpstr>
      <vt:lpstr>Продуманные бизнес-процессы Поступление товара</vt:lpstr>
      <vt:lpstr>Продуманные бизнес-процессы Поступление товара</vt:lpstr>
      <vt:lpstr>Отраслевой продукт Продуманные операции: пример</vt:lpstr>
      <vt:lpstr>Отраслевой продукт Интеграция с бэк-офисом</vt:lpstr>
      <vt:lpstr>Лицензионная политика</vt:lpstr>
      <vt:lpstr>Новая лицензионная политика</vt:lpstr>
      <vt:lpstr>Новая лицензионная политика 4 уровня лицензии</vt:lpstr>
      <vt:lpstr>4 уровня лицензии Минимальный</vt:lpstr>
      <vt:lpstr>4 уровня лицензии Базовый</vt:lpstr>
      <vt:lpstr>4 уровня лицензии Базовый</vt:lpstr>
      <vt:lpstr>4 уровня лицензии Расширенный</vt:lpstr>
      <vt:lpstr>4 уровня лицензии Полный</vt:lpstr>
      <vt:lpstr>4 уровня лицензии Полный</vt:lpstr>
      <vt:lpstr>Новая лицензионная политика 4 уровня лицензии</vt:lpstr>
      <vt:lpstr>Новая лицензионная политика 4 уровня лицензии</vt:lpstr>
      <vt:lpstr>4 уровня лицензии Много строк в прайс-листе</vt:lpstr>
      <vt:lpstr>Новая лицензионная политика Есть лицензии, «привязанные» к бэк-офису</vt:lpstr>
      <vt:lpstr>Новая лицензионная политика Есть не привязанные</vt:lpstr>
      <vt:lpstr>Новая лицензионная политика Создавайте свои!</vt:lpstr>
      <vt:lpstr>Новая лицензионная политика Есть лицензии по типу OEM</vt:lpstr>
      <vt:lpstr>Новая лицензионная политика Столько лицензий: зачем?</vt:lpstr>
      <vt:lpstr>Новая лицензионная политика Только так можно гарантировать обязательный функционал</vt:lpstr>
      <vt:lpstr>Новая лицензионная политика </vt:lpstr>
      <vt:lpstr>Новая лицензионная политика </vt:lpstr>
      <vt:lpstr>Новая лицензионная политика Платная подписка</vt:lpstr>
      <vt:lpstr>Новая лицензионная политика Платная подписка</vt:lpstr>
      <vt:lpstr>Новая лицензионная политика Платная подписка: пример</vt:lpstr>
      <vt:lpstr>Новая лицензионная политика Платная подписка: зачем?</vt:lpstr>
      <vt:lpstr>Новая лицензионная политика Как это работает</vt:lpstr>
      <vt:lpstr>Новая лицензионная политика Как это работает: пример</vt:lpstr>
      <vt:lpstr>Новая лицензионная политика Платная подписка на обновления</vt:lpstr>
      <vt:lpstr>Новая лицензионная политика Платная подписка</vt:lpstr>
      <vt:lpstr>Отличия от старых продуктов</vt:lpstr>
      <vt:lpstr>Отличие от старых продуктов Клеверенс</vt:lpstr>
      <vt:lpstr>Отличие от старых продуктов Только нужное и ничего лишнего</vt:lpstr>
      <vt:lpstr>Отличие от старых продуктов Модули встроены в уровни лицензии</vt:lpstr>
      <vt:lpstr>Отличие от старых продуктов Модули встроены в уровни лицензии</vt:lpstr>
      <vt:lpstr>Отличие от старых продуктов Модули встроены в уровни лицензии</vt:lpstr>
      <vt:lpstr>Отличие от старых продуктов План перехода</vt:lpstr>
      <vt:lpstr>Отличие от старых продуктов План перехода: пример</vt:lpstr>
      <vt:lpstr>Отличие от старых продуктов Целенаправленный маркетинг</vt:lpstr>
      <vt:lpstr>Примеры видеороликов</vt:lpstr>
      <vt:lpstr>Заключение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Магазин 15</dc:title>
  <dc:creator>Учетная запись Майкрософт</dc:creator>
  <cp:lastModifiedBy>Учетная запись Майкрософт</cp:lastModifiedBy>
  <cp:revision>102</cp:revision>
  <dcterms:created xsi:type="dcterms:W3CDTF">2016-04-22T13:44:34Z</dcterms:created>
  <dcterms:modified xsi:type="dcterms:W3CDTF">2016-06-17T07:46:13Z</dcterms:modified>
</cp:coreProperties>
</file>